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6.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590" r:id="rId6"/>
    <p:sldId id="595" r:id="rId7"/>
    <p:sldId id="616" r:id="rId8"/>
    <p:sldId id="612" r:id="rId9"/>
    <p:sldId id="974" r:id="rId10"/>
    <p:sldId id="591" r:id="rId11"/>
    <p:sldId id="597" r:id="rId12"/>
    <p:sldId id="968" r:id="rId13"/>
    <p:sldId id="969" r:id="rId14"/>
    <p:sldId id="970" r:id="rId15"/>
    <p:sldId id="971" r:id="rId16"/>
    <p:sldId id="973" r:id="rId17"/>
    <p:sldId id="611" r:id="rId18"/>
    <p:sldId id="796" r:id="rId19"/>
    <p:sldId id="785" r:id="rId20"/>
    <p:sldId id="786" r:id="rId21"/>
    <p:sldId id="787" r:id="rId22"/>
    <p:sldId id="788" r:id="rId23"/>
    <p:sldId id="789" r:id="rId24"/>
    <p:sldId id="790" r:id="rId25"/>
    <p:sldId id="791" r:id="rId26"/>
    <p:sldId id="792" r:id="rId27"/>
    <p:sldId id="793" r:id="rId28"/>
    <p:sldId id="794" r:id="rId29"/>
    <p:sldId id="795" r:id="rId30"/>
    <p:sldId id="1083" r:id="rId31"/>
    <p:sldId id="617" r:id="rId32"/>
    <p:sldId id="613" r:id="rId33"/>
    <p:sldId id="695" r:id="rId34"/>
    <p:sldId id="614" r:id="rId35"/>
    <p:sldId id="618" r:id="rId36"/>
    <p:sldId id="619" r:id="rId37"/>
    <p:sldId id="620" r:id="rId38"/>
    <p:sldId id="621" r:id="rId39"/>
    <p:sldId id="622" r:id="rId40"/>
    <p:sldId id="623" r:id="rId41"/>
    <p:sldId id="624" r:id="rId42"/>
    <p:sldId id="625" r:id="rId43"/>
    <p:sldId id="626" r:id="rId44"/>
    <p:sldId id="627" r:id="rId45"/>
    <p:sldId id="628" r:id="rId46"/>
    <p:sldId id="629" r:id="rId47"/>
    <p:sldId id="630" r:id="rId48"/>
    <p:sldId id="631" r:id="rId49"/>
    <p:sldId id="632" r:id="rId50"/>
    <p:sldId id="633" r:id="rId51"/>
    <p:sldId id="634" r:id="rId52"/>
    <p:sldId id="635" r:id="rId53"/>
    <p:sldId id="636" r:id="rId54"/>
    <p:sldId id="1082" r:id="rId55"/>
    <p:sldId id="637" r:id="rId56"/>
    <p:sldId id="638" r:id="rId57"/>
    <p:sldId id="639" r:id="rId58"/>
    <p:sldId id="615" r:id="rId59"/>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C0E9"/>
    <a:srgbClr val="7188A8"/>
    <a:srgbClr val="F5E0D4"/>
    <a:srgbClr val="F7B1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1" d="100"/>
          <a:sy n="91" d="100"/>
        </p:scale>
        <p:origin x="126" y="78"/>
      </p:cViewPr>
      <p:guideLst>
        <p:guide orient="horz" pos="2159"/>
        <p:guide pos="3840"/>
        <p:guide pos="211"/>
        <p:guide pos="7469"/>
        <p:guide orient="horz" pos="230"/>
        <p:guide orient="horz" pos="41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3" Type="http://schemas.openxmlformats.org/officeDocument/2006/relationships/tags" Target="tags/tag5.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6.sv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grpSp>
        <p:nvGrpSpPr>
          <p:cNvPr id="17" name="组合 16"/>
          <p:cNvGrpSpPr/>
          <p:nvPr/>
        </p:nvGrpSpPr>
        <p:grpSpPr>
          <a:xfrm>
            <a:off x="3250806" y="1632535"/>
            <a:ext cx="7016750" cy="2861629"/>
            <a:chOff x="3074276" y="607409"/>
            <a:chExt cx="7016750" cy="2861629"/>
          </a:xfrm>
        </p:grpSpPr>
        <p:cxnSp>
          <p:nvCxnSpPr>
            <p:cNvPr id="18" name="直接连接符 17"/>
            <p:cNvCxnSpPr/>
            <p:nvPr/>
          </p:nvCxnSpPr>
          <p:spPr>
            <a:xfrm flipV="1">
              <a:off x="3074276" y="3469037"/>
              <a:ext cx="6043448" cy="1"/>
            </a:xfrm>
            <a:prstGeom prst="line">
              <a:avLst/>
            </a:prstGeom>
            <a:ln w="38100">
              <a:solidFill>
                <a:srgbClr val="788EAC"/>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300336" y="607409"/>
              <a:ext cx="6790690" cy="286131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大学英语（</a:t>
              </a:r>
              <a:r>
                <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B</a:t>
              </a:r>
              <a:r>
                <a:rPr kumimoji="0" lang="zh-CN" altLang="en-US"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a:t>
              </a:r>
              <a:r>
                <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 Lesson 1</a:t>
              </a:r>
              <a:endPar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endParaRPr>
            </a:p>
          </p:txBody>
        </p:sp>
      </p:grpSp>
      <p:sp>
        <p:nvSpPr>
          <p:cNvPr id="2" name="文本框 1"/>
          <p:cNvSpPr txBox="1"/>
          <p:nvPr/>
        </p:nvSpPr>
        <p:spPr>
          <a:xfrm>
            <a:off x="7382510" y="5576570"/>
            <a:ext cx="3900170" cy="583565"/>
          </a:xfrm>
          <a:prstGeom prst="rect">
            <a:avLst/>
          </a:prstGeom>
          <a:noFill/>
        </p:spPr>
        <p:txBody>
          <a:bodyPr wrap="square" rtlCol="0">
            <a:spAutoFit/>
          </a:bodyPr>
          <a:lstStyle/>
          <a:p>
            <a:r>
              <a:rPr lang="zh-CN" altLang="en-US" sz="3200" b="1">
                <a:solidFill>
                  <a:schemeClr val="tx2"/>
                </a:solidFill>
              </a:rPr>
              <a:t>主讲人：</a:t>
            </a:r>
            <a:r>
              <a:rPr lang="zh-CN" altLang="en-US" sz="3200" b="1">
                <a:solidFill>
                  <a:schemeClr val="tx2"/>
                </a:solidFill>
              </a:rPr>
              <a:t>陈艳</a:t>
            </a:r>
            <a:endParaRPr lang="zh-CN" altLang="en-US" sz="3200" b="1">
              <a:solidFill>
                <a:schemeClr val="tx2"/>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6590" y="737870"/>
            <a:ext cx="10878820" cy="5077460"/>
          </a:xfrm>
          <a:prstGeom prst="rect">
            <a:avLst/>
          </a:prstGeom>
          <a:noFill/>
        </p:spPr>
        <p:txBody>
          <a:bodyPr wrap="square" rtlCol="0" anchor="t">
            <a:spAutoFit/>
          </a:bodyPr>
          <a:p>
            <a:r>
              <a:rPr lang="zh-CN" altLang="en-US" sz="3600"/>
              <a:t>(三）词汇</a:t>
            </a:r>
            <a:endParaRPr lang="zh-CN" altLang="en-US" sz="3600"/>
          </a:p>
          <a:p>
            <a:r>
              <a:rPr lang="zh-CN" altLang="en-US" sz="3600"/>
              <a:t>掌握本考试大纲所规定的英语词汇、常用词组、常用词缀，并在阅读、写作等过程中具有相应的应用能力，即:</a:t>
            </a:r>
            <a:endParaRPr lang="zh-CN" altLang="en-US" sz="3600"/>
          </a:p>
          <a:p>
            <a:r>
              <a:rPr lang="zh-CN" altLang="en-US" sz="3600"/>
              <a:t>1.领会式掌握4400个单词和550个常用词组;</a:t>
            </a:r>
            <a:endParaRPr lang="zh-CN" altLang="en-US" sz="3600"/>
          </a:p>
          <a:p>
            <a:r>
              <a:rPr lang="zh-CN" altLang="en-US" sz="3600"/>
              <a:t>2.复用式掌握2000个左右的常用单词和搭配以及</a:t>
            </a:r>
            <a:r>
              <a:rPr lang="en-US" altLang="zh-CN" sz="3600"/>
              <a:t>20</a:t>
            </a:r>
            <a:r>
              <a:rPr lang="zh-CN" altLang="en-US" sz="3600"/>
              <a:t>0个左右的常用词组;</a:t>
            </a:r>
            <a:endParaRPr lang="zh-CN" altLang="en-US" sz="3600"/>
          </a:p>
          <a:p>
            <a:r>
              <a:rPr lang="zh-CN" altLang="en-US" sz="3600"/>
              <a:t>3.掌握一定数量的常用词缀，并能根据构词法和语境识别常见的派生词。</a:t>
            </a:r>
            <a:endParaRPr lang="zh-CN" altLang="en-US" sz="3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1520" y="367665"/>
            <a:ext cx="10729595" cy="6123940"/>
          </a:xfrm>
          <a:prstGeom prst="rect">
            <a:avLst/>
          </a:prstGeom>
          <a:noFill/>
        </p:spPr>
        <p:txBody>
          <a:bodyPr wrap="square" rtlCol="0" anchor="t">
            <a:spAutoFit/>
          </a:bodyPr>
          <a:p>
            <a:r>
              <a:rPr lang="zh-CN" altLang="en-US" sz="2800"/>
              <a:t>(四）语法</a:t>
            </a:r>
            <a:endParaRPr lang="zh-CN" altLang="en-US" sz="2800"/>
          </a:p>
          <a:p>
            <a:r>
              <a:rPr lang="zh-CN" altLang="en-US" sz="2800"/>
              <a:t>掌握基本的英语语法知识，要求能在阅读、写作等过程中正确运用这些知识，达到正确理解、获取信息及表达思想的目的。需要掌握的具体内容如下:</a:t>
            </a:r>
            <a:endParaRPr lang="zh-CN" altLang="en-US" sz="2800"/>
          </a:p>
          <a:p>
            <a:r>
              <a:rPr lang="zh-CN" altLang="en-US" sz="2800"/>
              <a:t>1.名词、代词的数和格的构成及其用法;</a:t>
            </a:r>
            <a:endParaRPr lang="zh-CN" altLang="en-US" sz="2800"/>
          </a:p>
          <a:p>
            <a:r>
              <a:rPr lang="zh-CN" altLang="en-US" sz="2800"/>
              <a:t>2.动词的基本时态、语态的构成及其用法;</a:t>
            </a:r>
            <a:endParaRPr lang="zh-CN" altLang="en-US" sz="2800"/>
          </a:p>
          <a:p>
            <a:r>
              <a:rPr lang="zh-CN" altLang="en-US" sz="2800"/>
              <a:t>3.形容词、副词的比较级和最高级的构成及其用法;</a:t>
            </a:r>
            <a:endParaRPr lang="zh-CN" altLang="en-US" sz="2800"/>
          </a:p>
          <a:p>
            <a:r>
              <a:rPr lang="zh-CN" altLang="en-US" sz="2800"/>
              <a:t>4.常用连接词、冠词的词义及其用法;</a:t>
            </a:r>
            <a:endParaRPr lang="zh-CN" altLang="en-US" sz="2800"/>
          </a:p>
          <a:p>
            <a:r>
              <a:rPr lang="zh-CN" altLang="en-US" sz="2800"/>
              <a:t>5.非谓语动词（不定式、动名词、分词）的构成及其用法;</a:t>
            </a:r>
            <a:endParaRPr lang="zh-CN" altLang="en-US" sz="2800"/>
          </a:p>
          <a:p>
            <a:r>
              <a:rPr lang="zh-CN" altLang="en-US" sz="2800"/>
              <a:t>6.虚拟语气的构成及其用法;</a:t>
            </a:r>
            <a:endParaRPr lang="zh-CN" altLang="en-US" sz="2800"/>
          </a:p>
          <a:p>
            <a:r>
              <a:rPr lang="zh-CN" altLang="en-US" sz="2800"/>
              <a:t>7.各类从句的构成及其用法;</a:t>
            </a:r>
            <a:endParaRPr lang="zh-CN" altLang="en-US" sz="2800"/>
          </a:p>
          <a:p>
            <a:r>
              <a:rPr lang="zh-CN" altLang="en-US" sz="2800"/>
              <a:t>8.基本句型的结构及其用法;</a:t>
            </a:r>
            <a:endParaRPr lang="zh-CN" altLang="en-US" sz="2800"/>
          </a:p>
          <a:p>
            <a:r>
              <a:rPr lang="zh-CN" altLang="en-US" sz="2800"/>
              <a:t>9.强调句型的结构及其用法;</a:t>
            </a:r>
            <a:endParaRPr lang="zh-CN" altLang="en-US" sz="2800"/>
          </a:p>
          <a:p>
            <a:r>
              <a:rPr lang="zh-CN" altLang="en-US" sz="2800"/>
              <a:t>10.常用倒装句的结构及其用法。</a:t>
            </a: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9450" y="1685290"/>
            <a:ext cx="10601960" cy="3169285"/>
          </a:xfrm>
          <a:prstGeom prst="rect">
            <a:avLst/>
          </a:prstGeom>
          <a:noFill/>
        </p:spPr>
        <p:txBody>
          <a:bodyPr wrap="square" rtlCol="0" anchor="t">
            <a:spAutoFit/>
          </a:bodyPr>
          <a:p>
            <a:r>
              <a:rPr lang="zh-CN" altLang="en-US" sz="4000"/>
              <a:t>(</a:t>
            </a:r>
            <a:r>
              <a:rPr lang="zh-CN" altLang="en-US" sz="4000"/>
              <a:t>五）写作</a:t>
            </a:r>
            <a:endParaRPr lang="zh-CN" altLang="en-US" sz="4000"/>
          </a:p>
          <a:p>
            <a:r>
              <a:rPr lang="zh-CN" altLang="en-US" sz="4000"/>
              <a:t>能够用英语撰写常见应用文，或能够按照所给提纲、情景或图表，说明或论述一般性的话题。所写短文要求主题明确，条理清楚，语言比较规范。</a:t>
            </a:r>
            <a:endParaRPr lang="zh-CN" altLang="en-US" sz="4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981858" cy="706755"/>
            <a:chOff x="334963" y="455941"/>
            <a:chExt cx="5981858" cy="706755"/>
          </a:xfrm>
        </p:grpSpPr>
        <p:sp>
          <p:nvSpPr>
            <p:cNvPr id="5" name="文本框 4"/>
            <p:cNvSpPr txBox="1"/>
            <p:nvPr/>
          </p:nvSpPr>
          <p:spPr>
            <a:xfrm>
              <a:off x="545941" y="455941"/>
              <a:ext cx="5770880" cy="706755"/>
            </a:xfrm>
            <a:prstGeom prst="rect">
              <a:avLst/>
            </a:prstGeom>
            <a:noFill/>
          </p:spPr>
          <p:txBody>
            <a:bodyPr wrap="none" rtlCol="0">
              <a:spAutoFit/>
            </a:bodyPr>
            <a:lstStyle/>
            <a:p>
              <a:pPr algn="l"/>
              <a:r>
                <a:rPr lang="zh-CN" altLang="en-US" sz="4000" b="1" dirty="0" smtClean="0">
                  <a:solidFill>
                    <a:schemeClr val="accent2">
                      <a:lumMod val="75000"/>
                    </a:schemeClr>
                  </a:solidFill>
                  <a:sym typeface="+mn-ea"/>
                </a:rPr>
                <a:t>学位英语试卷结构与题型</a:t>
              </a:r>
              <a:endParaRPr lang="zh-CN" altLang="en-US" sz="4000" b="1" dirty="0" smtClean="0">
                <a:solidFill>
                  <a:schemeClr val="accent2">
                    <a:lumMod val="75000"/>
                  </a:schemeClr>
                </a:solidFill>
                <a:cs typeface="+mn-ea"/>
                <a:sym typeface="+mn-ea"/>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5123" name="Group 3"/>
          <p:cNvGraphicFramePr>
            <a:graphicFrameLocks noGrp="1"/>
          </p:cNvGraphicFramePr>
          <p:nvPr>
            <p:custDataLst>
              <p:tags r:id="rId1"/>
            </p:custDataLst>
          </p:nvPr>
        </p:nvGraphicFramePr>
        <p:xfrm>
          <a:off x="963930" y="1162685"/>
          <a:ext cx="10803890" cy="5051425"/>
        </p:xfrm>
        <a:graphic>
          <a:graphicData uri="http://schemas.openxmlformats.org/drawingml/2006/table">
            <a:tbl>
              <a:tblPr>
                <a:tableStyleId>{ED083AE6-46FA-4A59-8FB0-9F97EB10719F}</a:tableStyleId>
              </a:tblPr>
              <a:tblGrid>
                <a:gridCol w="1003935"/>
                <a:gridCol w="1584960"/>
                <a:gridCol w="1934210"/>
                <a:gridCol w="1833245"/>
                <a:gridCol w="826770"/>
                <a:gridCol w="868045"/>
                <a:gridCol w="876935"/>
                <a:gridCol w="1875790"/>
              </a:tblGrid>
              <a:tr h="489585">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部分</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项目</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内容</a:t>
                      </a:r>
                      <a:endParaRPr kumimoji="0" lang="zh-CN" sz="24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题型</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题量</a:t>
                      </a:r>
                      <a:endParaRPr kumimoji="0" lang="zh-CN" sz="24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分值</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总分</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时间（分钟）</a:t>
                      </a:r>
                      <a:endParaRPr kumimoji="0" lang="zh-CN" sz="24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393065">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交际用语</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15</a:t>
                      </a:r>
                      <a:r>
                        <a:rPr kumimoji="0" lang="zh-CN" sz="2400" u="none" strike="noStrike" cap="none" normalizeH="0" baseline="0" dirty="0" smtClean="0">
                          <a:ln>
                            <a:noFill/>
                          </a:ln>
                          <a:solidFill>
                            <a:schemeClr val="tx1"/>
                          </a:solidFill>
                          <a:effectLst/>
                        </a:rPr>
                        <a:t>个简短对话</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单项选择</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1</a:t>
                      </a:r>
                      <a:r>
                        <a:rPr kumimoji="0" lang="zh-CN" altLang="zh-CN" sz="2400" u="none" strike="noStrike" cap="none" normalizeH="0" baseline="0" smtClean="0">
                          <a:ln>
                            <a:noFill/>
                          </a:ln>
                          <a:solidFill>
                            <a:schemeClr val="tx1"/>
                          </a:solidFill>
                          <a:effectLst/>
                        </a:rPr>
                        <a:t>5</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1</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15</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1</a:t>
                      </a:r>
                      <a:r>
                        <a:rPr kumimoji="0" lang="zh-CN" altLang="zh-CN" sz="2400" u="none" strike="noStrike" cap="none" normalizeH="0" baseline="0" smtClean="0">
                          <a:ln>
                            <a:noFill/>
                          </a:ln>
                          <a:solidFill>
                            <a:schemeClr val="tx1"/>
                          </a:solidFill>
                          <a:effectLst/>
                        </a:rPr>
                        <a:t>5</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69469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II</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阅读理解</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4</a:t>
                      </a:r>
                      <a:r>
                        <a:rPr kumimoji="0" lang="zh-CN" sz="2400" u="none" strike="noStrike" cap="none" normalizeH="0" baseline="0" dirty="0" smtClean="0">
                          <a:ln>
                            <a:noFill/>
                          </a:ln>
                          <a:solidFill>
                            <a:schemeClr val="tx1"/>
                          </a:solidFill>
                          <a:effectLst/>
                        </a:rPr>
                        <a:t>篇短文，每篇</a:t>
                      </a:r>
                      <a:r>
                        <a:rPr kumimoji="0" lang="zh-CN" altLang="zh-CN" sz="2400" u="none" strike="noStrike" cap="none" normalizeH="0" baseline="0" dirty="0" smtClean="0">
                          <a:ln>
                            <a:noFill/>
                          </a:ln>
                          <a:solidFill>
                            <a:schemeClr val="tx1"/>
                          </a:solidFill>
                          <a:effectLst/>
                        </a:rPr>
                        <a:t>5</a:t>
                      </a:r>
                      <a:r>
                        <a:rPr kumimoji="0" lang="zh-CN" sz="2400" u="none" strike="noStrike" cap="none" normalizeH="0" baseline="0" dirty="0" smtClean="0">
                          <a:ln>
                            <a:noFill/>
                          </a:ln>
                          <a:solidFill>
                            <a:schemeClr val="tx1"/>
                          </a:solidFill>
                          <a:effectLst/>
                        </a:rPr>
                        <a:t>道题</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单项选择</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20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2</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4</a:t>
                      </a:r>
                      <a:r>
                        <a:rPr kumimoji="0" lang="zh-CN" altLang="zh-CN" sz="2400" u="none" strike="noStrike" cap="none" normalizeH="0" baseline="0" smtClean="0">
                          <a:ln>
                            <a:noFill/>
                          </a:ln>
                          <a:solidFill>
                            <a:schemeClr val="tx1"/>
                          </a:solidFill>
                          <a:effectLst/>
                        </a:rPr>
                        <a:t>0</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4</a:t>
                      </a:r>
                      <a:r>
                        <a:rPr kumimoji="0" lang="zh-CN" altLang="zh-CN" sz="2400" u="none" strike="noStrike" cap="none" normalizeH="0" baseline="0" smtClean="0">
                          <a:ln>
                            <a:noFill/>
                          </a:ln>
                          <a:solidFill>
                            <a:schemeClr val="tx1"/>
                          </a:solidFill>
                          <a:effectLst/>
                        </a:rPr>
                        <a:t>0</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68199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III</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词汇与结构</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40</a:t>
                      </a:r>
                      <a:r>
                        <a:rPr kumimoji="0" lang="zh-CN" sz="2400" u="none" strike="noStrike" cap="none" normalizeH="0" baseline="0" smtClean="0">
                          <a:ln>
                            <a:noFill/>
                          </a:ln>
                          <a:solidFill>
                            <a:schemeClr val="tx1"/>
                          </a:solidFill>
                          <a:effectLst/>
                        </a:rPr>
                        <a:t>个单句</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单项选择</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40</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0.5</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20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2</a:t>
                      </a:r>
                      <a:r>
                        <a:rPr kumimoji="0" lang="zh-CN" altLang="zh-CN" sz="2400" u="none" strike="noStrike" cap="none" normalizeH="0" baseline="0" smtClean="0">
                          <a:ln>
                            <a:noFill/>
                          </a:ln>
                          <a:solidFill>
                            <a:schemeClr val="tx1"/>
                          </a:solidFill>
                          <a:effectLst/>
                        </a:rPr>
                        <a:t>0</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67818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IV</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完型填空</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zh-CN" sz="2400" u="none" strike="noStrike" cap="none" normalizeH="0" baseline="0" smtClean="0">
                          <a:ln>
                            <a:noFill/>
                          </a:ln>
                          <a:solidFill>
                            <a:schemeClr val="tx1"/>
                          </a:solidFill>
                          <a:effectLst/>
                        </a:rPr>
                        <a:t>篇短文</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单项选择</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10</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1</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en-US" altLang="zh-CN" sz="2400" u="none" strike="noStrike" cap="none" normalizeH="0" baseline="0" smtClean="0">
                          <a:ln>
                            <a:noFill/>
                          </a:ln>
                          <a:solidFill>
                            <a:schemeClr val="tx1"/>
                          </a:solidFill>
                          <a:effectLst/>
                        </a:rPr>
                        <a:t>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en-US" altLang="zh-CN" sz="2400" u="none" strike="noStrike" cap="none" normalizeH="0" baseline="0" smtClean="0">
                          <a:ln>
                            <a:noFill/>
                          </a:ln>
                          <a:solidFill>
                            <a:schemeClr val="tx1"/>
                          </a:solidFill>
                          <a:effectLst/>
                        </a:rPr>
                        <a:t>5</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54229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V</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写作</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zh-CN" sz="2400" u="none" strike="noStrike" cap="none" normalizeH="0" baseline="0" smtClean="0">
                          <a:ln>
                            <a:noFill/>
                          </a:ln>
                          <a:solidFill>
                            <a:schemeClr val="tx1"/>
                          </a:solidFill>
                          <a:effectLst/>
                        </a:rPr>
                        <a:t>篇作文</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命题作文</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en-US" altLang="zh-CN" sz="2400" u="none" strike="noStrike" cap="none" normalizeH="0" baseline="0" smtClean="0">
                          <a:ln>
                            <a:noFill/>
                          </a:ln>
                          <a:solidFill>
                            <a:schemeClr val="tx1"/>
                          </a:solidFill>
                          <a:effectLst/>
                        </a:rPr>
                        <a:t>5</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dirty="0" smtClean="0">
                          <a:ln>
                            <a:noFill/>
                          </a:ln>
                          <a:solidFill>
                            <a:schemeClr val="tx1"/>
                          </a:solidFill>
                          <a:effectLst/>
                        </a:rPr>
                        <a:t>1</a:t>
                      </a:r>
                      <a:r>
                        <a:rPr kumimoji="0" lang="en-US" altLang="zh-CN" sz="2400" u="none" strike="noStrike" cap="none" normalizeH="0" baseline="0" dirty="0" smtClean="0">
                          <a:ln>
                            <a:noFill/>
                          </a:ln>
                          <a:solidFill>
                            <a:schemeClr val="tx1"/>
                          </a:solidFill>
                          <a:effectLst/>
                        </a:rPr>
                        <a:t>5</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30</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r>
              <a:tr h="51181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总  计</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86</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rPr>
                        <a:t>100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kern="1200" cap="none" normalizeH="0" baseline="0" dirty="0" smtClean="0">
                          <a:ln>
                            <a:noFill/>
                          </a:ln>
                          <a:solidFill>
                            <a:schemeClr val="tx1"/>
                          </a:solidFill>
                          <a:effectLst/>
                          <a:latin typeface="+mn-lt"/>
                          <a:ea typeface="+mn-ea"/>
                          <a:cs typeface="+mn-cs"/>
                        </a:rPr>
                        <a:t>120</a:t>
                      </a:r>
                      <a:endParaRPr kumimoji="0" lang="en-US" altLang="zh-CN" sz="2400" u="none" strike="noStrike" kern="1200" cap="none" normalizeH="0" baseline="0" dirty="0" smtClean="0">
                        <a:ln>
                          <a:noFill/>
                        </a:ln>
                        <a:solidFill>
                          <a:schemeClr val="tx1"/>
                        </a:solidFill>
                        <a:effectLst/>
                        <a:latin typeface="+mn-lt"/>
                        <a:ea typeface="+mn-ea"/>
                        <a:cs typeface="+mn-cs"/>
                      </a:endParaRPr>
                    </a:p>
                  </a:txBody>
                  <a:tcPr horzOverflow="overflow"/>
                </a:tc>
              </a:tr>
            </a:tbl>
          </a:graphicData>
        </a:graphic>
      </p:graphicFrame>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blinds(horizontal)">
                                      <p:cBhvr>
                                        <p:cTn id="1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901757"/>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英语学习</a:t>
              </a: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方法</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03</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noRot="1"/>
          </p:cNvSpPr>
          <p:nvPr/>
        </p:nvSpPr>
        <p:spPr>
          <a:xfrm>
            <a:off x="1739265" y="1191895"/>
            <a:ext cx="8540750" cy="1143000"/>
          </a:xfrm>
          <a:prstGeom prst="rect">
            <a:avLst/>
          </a:prstGeom>
          <a:noFill/>
          <a:ln w="9525">
            <a:noFill/>
          </a:ln>
        </p:spPr>
        <p:txBody>
          <a:bodyPr anchor="ctr" anchorCtr="0"/>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en-US" sz="4000" b="1" dirty="0">
                <a:latin typeface="Times New Roman" panose="02020603050405020304" charset="0"/>
                <a:cs typeface="Times New Roman" panose="02020603050405020304" charset="0"/>
              </a:rPr>
              <a:t>如何学好英语</a:t>
            </a:r>
            <a:br>
              <a:rPr lang="zh-CN" altLang="en-US" sz="4000" b="1" dirty="0">
                <a:latin typeface="Times New Roman" panose="02020603050405020304" charset="0"/>
                <a:cs typeface="Times New Roman" panose="02020603050405020304" charset="0"/>
              </a:rPr>
            </a:br>
            <a:r>
              <a:rPr lang="zh-CN" altLang="en-US" sz="4000" b="1" dirty="0">
                <a:latin typeface="Times New Roman" panose="02020603050405020304" charset="0"/>
                <a:cs typeface="Times New Roman" panose="02020603050405020304" charset="0"/>
              </a:rPr>
              <a:t>（听说读写）</a:t>
            </a:r>
            <a:endParaRPr lang="zh-CN" altLang="en-US" sz="4000" b="1" dirty="0">
              <a:latin typeface="Times New Roman" panose="02020603050405020304" charset="0"/>
              <a:cs typeface="Times New Roman" panose="02020603050405020304" charset="0"/>
            </a:endParaRPr>
          </a:p>
        </p:txBody>
      </p:sp>
      <p:sp>
        <p:nvSpPr>
          <p:cNvPr id="7171" name="文本占位符 7170"/>
          <p:cNvSpPr>
            <a:spLocks noGrp="1" noRot="1"/>
          </p:cNvSpPr>
          <p:nvPr/>
        </p:nvSpPr>
        <p:spPr>
          <a:xfrm>
            <a:off x="1633855" y="2663825"/>
            <a:ext cx="9994265" cy="41941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a:buNone/>
            </a:pPr>
            <a:r>
              <a:rPr lang="zh-CN" altLang="en-US" b="1" dirty="0"/>
              <a:t>语音</a:t>
            </a:r>
            <a:endParaRPr lang="zh-CN" altLang="en-US" b="1" dirty="0"/>
          </a:p>
          <a:p>
            <a:pPr>
              <a:buNone/>
            </a:pPr>
            <a:r>
              <a:rPr lang="zh-CN" altLang="en-US" b="1" dirty="0"/>
              <a:t>词汇</a:t>
            </a:r>
            <a:endParaRPr lang="zh-CN" altLang="en-US" b="1" dirty="0"/>
          </a:p>
          <a:p>
            <a:pPr>
              <a:buNone/>
            </a:pPr>
            <a:r>
              <a:rPr lang="zh-CN" altLang="en-US" b="1" dirty="0"/>
              <a:t>语法</a:t>
            </a:r>
            <a:endParaRPr lang="zh-CN" altLang="en-US" b="1" dirty="0"/>
          </a:p>
          <a:p>
            <a:pPr>
              <a:buNone/>
            </a:pPr>
            <a:endParaRPr lang="zh-CN" altLang="en-US" b="1" dirty="0"/>
          </a:p>
          <a:p>
            <a:pPr>
              <a:buNone/>
            </a:pPr>
            <a:r>
              <a:rPr lang="zh-CN" altLang="en-US" b="1" dirty="0"/>
              <a:t>多练习，以巩固对词汇与语法的记忆以及它们的运用。</a:t>
            </a:r>
            <a:endParaRPr lang="zh-CN" altLang="en-US" b="1" dirty="0"/>
          </a:p>
          <a:p>
            <a:pPr>
              <a:buNone/>
            </a:pPr>
            <a:endParaRPr lang="zh-CN" altLang="en-US" b="1" dirty="0"/>
          </a:p>
        </p:txBody>
      </p:sp>
      <p:sp>
        <p:nvSpPr>
          <p:cNvPr id="2" name="左大括号 1"/>
          <p:cNvSpPr/>
          <p:nvPr/>
        </p:nvSpPr>
        <p:spPr>
          <a:xfrm>
            <a:off x="1454785" y="2867660"/>
            <a:ext cx="177800" cy="13354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noChangeArrowheads="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一、单词学习的要求</a:t>
            </a:r>
            <a:endParaRPr kumimoji="0" lang="zh-CN" altLang="en-US"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7171" name="Rectangle 3"/>
          <p:cNvSpPr>
            <a:spLocks noGrp="1"/>
          </p:cNvSpPr>
          <p:nvPr>
            <p:ph idx="1"/>
          </p:nvPr>
        </p:nvSpPr>
        <p:spPr>
          <a:xfrm>
            <a:off x="1743075" y="1943735"/>
            <a:ext cx="10515600" cy="4351338"/>
          </a:xfrm>
        </p:spPr>
        <p:txBody>
          <a:bodyPr vert="horz" wrap="square" lIns="91440" tIns="45720" rIns="91440" bIns="45720" anchor="t" anchorCtr="0"/>
          <a:p>
            <a:pPr marL="609600" indent="-609600" eaLnBrk="1" hangingPunct="1">
              <a:buNone/>
            </a:pPr>
            <a:r>
              <a:rPr lang="en-US" altLang="zh-CN" sz="3600" b="1" dirty="0">
                <a:latin typeface="仿宋" panose="02010609060101010101" charset="-122"/>
                <a:ea typeface="仿宋" panose="02010609060101010101" charset="-122"/>
                <a:cs typeface="仿宋" panose="02010609060101010101" charset="-122"/>
              </a:rPr>
              <a:t>Invite  </a:t>
            </a:r>
            <a:r>
              <a:rPr lang="en-US" altLang="zh-CN" sz="3600" b="1" dirty="0">
                <a:solidFill>
                  <a:srgbClr val="000000"/>
                </a:solidFill>
                <a:latin typeface="仿宋" panose="02010609060101010101" charset="-122"/>
                <a:ea typeface="仿宋" panose="02010609060101010101" charset="-122"/>
                <a:cs typeface="仿宋" panose="02010609060101010101" charset="-122"/>
              </a:rPr>
              <a:t>/ </a:t>
            </a:r>
            <a:r>
              <a:rPr lang="en-US" altLang="zh-CN" sz="3600" b="1" dirty="0">
                <a:solidFill>
                  <a:srgbClr val="0000FF"/>
                </a:solidFill>
                <a:latin typeface="仿宋" panose="02010609060101010101" charset="-122"/>
                <a:ea typeface="仿宋" panose="02010609060101010101" charset="-122"/>
                <a:cs typeface="仿宋" panose="02010609060101010101" charset="-122"/>
              </a:rPr>
              <a:t>ɪnˈvaɪt</a:t>
            </a:r>
            <a:r>
              <a:rPr lang="en-US" altLang="zh-CN" sz="3600" b="1" dirty="0">
                <a:latin typeface="仿宋" panose="02010609060101010101" charset="-122"/>
                <a:ea typeface="仿宋" panose="02010609060101010101" charset="-122"/>
                <a:cs typeface="仿宋" panose="02010609060101010101" charset="-122"/>
              </a:rPr>
              <a:t> / v. </a:t>
            </a:r>
            <a:r>
              <a:rPr lang="zh-CN" altLang="en-US" sz="3600" b="1" dirty="0">
                <a:latin typeface="仿宋" panose="02010609060101010101" charset="-122"/>
                <a:ea typeface="仿宋" panose="02010609060101010101" charset="-122"/>
                <a:cs typeface="仿宋" panose="02010609060101010101" charset="-122"/>
              </a:rPr>
              <a:t>邀请</a:t>
            </a:r>
            <a:endParaRPr lang="zh-CN" altLang="en-US" sz="3600" b="1" dirty="0">
              <a:latin typeface="仿宋" panose="02010609060101010101" charset="-122"/>
              <a:ea typeface="仿宋" panose="02010609060101010101" charset="-122"/>
              <a:cs typeface="仿宋" panose="02010609060101010101" charset="-122"/>
            </a:endParaRPr>
          </a:p>
          <a:p>
            <a:pPr marL="609600" indent="-609600" eaLnBrk="1" hangingPunct="1">
              <a:buFontTx/>
              <a:buAutoNum type="arabicPeriod"/>
            </a:pPr>
            <a:r>
              <a:rPr lang="zh-CN" altLang="en-US" sz="3600" b="1" dirty="0">
                <a:latin typeface="仿宋" panose="02010609060101010101" charset="-122"/>
                <a:ea typeface="仿宋" panose="02010609060101010101" charset="-122"/>
                <a:cs typeface="仿宋" panose="02010609060101010101" charset="-122"/>
              </a:rPr>
              <a:t>发音（</a:t>
            </a:r>
            <a:r>
              <a:rPr lang="en-US" altLang="zh-CN" sz="3600" b="1" dirty="0">
                <a:latin typeface="仿宋" panose="02010609060101010101" charset="-122"/>
                <a:ea typeface="仿宋" panose="02010609060101010101" charset="-122"/>
                <a:cs typeface="仿宋" panose="02010609060101010101" charset="-122"/>
              </a:rPr>
              <a:t>Pronunciation</a:t>
            </a:r>
            <a:r>
              <a:rPr lang="zh-CN" altLang="en-US" sz="3600" b="1" dirty="0">
                <a:latin typeface="仿宋" panose="02010609060101010101" charset="-122"/>
                <a:ea typeface="仿宋" panose="02010609060101010101" charset="-122"/>
                <a:cs typeface="仿宋" panose="02010609060101010101" charset="-122"/>
              </a:rPr>
              <a:t>）</a:t>
            </a:r>
            <a:endParaRPr lang="zh-CN" altLang="en-US" sz="3600" b="1" dirty="0">
              <a:latin typeface="仿宋" panose="02010609060101010101" charset="-122"/>
              <a:ea typeface="仿宋" panose="02010609060101010101" charset="-122"/>
              <a:cs typeface="仿宋" panose="02010609060101010101" charset="-122"/>
            </a:endParaRPr>
          </a:p>
          <a:p>
            <a:pPr marL="609600" indent="-609600" eaLnBrk="1" hangingPunct="1">
              <a:buFontTx/>
              <a:buAutoNum type="arabicPeriod"/>
            </a:pPr>
            <a:r>
              <a:rPr lang="zh-CN" altLang="en-US" sz="3600" b="1" dirty="0">
                <a:latin typeface="仿宋" panose="02010609060101010101" charset="-122"/>
                <a:ea typeface="仿宋" panose="02010609060101010101" charset="-122"/>
                <a:cs typeface="仿宋" panose="02010609060101010101" charset="-122"/>
              </a:rPr>
              <a:t>拼写（</a:t>
            </a:r>
            <a:r>
              <a:rPr lang="en-US" altLang="zh-CN" sz="3600" b="1" dirty="0">
                <a:latin typeface="仿宋" panose="02010609060101010101" charset="-122"/>
                <a:ea typeface="仿宋" panose="02010609060101010101" charset="-122"/>
                <a:cs typeface="仿宋" panose="02010609060101010101" charset="-122"/>
              </a:rPr>
              <a:t>Spelling</a:t>
            </a:r>
            <a:r>
              <a:rPr lang="zh-CN" altLang="en-US" sz="3600" b="1" dirty="0">
                <a:latin typeface="仿宋" panose="02010609060101010101" charset="-122"/>
                <a:ea typeface="仿宋" panose="02010609060101010101" charset="-122"/>
                <a:cs typeface="仿宋" panose="02010609060101010101" charset="-122"/>
              </a:rPr>
              <a:t>）</a:t>
            </a:r>
            <a:endParaRPr lang="zh-CN" altLang="en-US" sz="3600" b="1" dirty="0">
              <a:latin typeface="仿宋" panose="02010609060101010101" charset="-122"/>
              <a:ea typeface="仿宋" panose="02010609060101010101" charset="-122"/>
              <a:cs typeface="仿宋" panose="02010609060101010101" charset="-122"/>
            </a:endParaRPr>
          </a:p>
          <a:p>
            <a:pPr marL="609600" indent="-609600" eaLnBrk="1" hangingPunct="1">
              <a:buFontTx/>
              <a:buAutoNum type="arabicPeriod"/>
            </a:pPr>
            <a:r>
              <a:rPr lang="zh-CN" altLang="en-US" sz="3600" b="1" dirty="0">
                <a:latin typeface="仿宋" panose="02010609060101010101" charset="-122"/>
                <a:ea typeface="仿宋" panose="02010609060101010101" charset="-122"/>
                <a:cs typeface="仿宋" panose="02010609060101010101" charset="-122"/>
              </a:rPr>
              <a:t>词性（</a:t>
            </a:r>
            <a:r>
              <a:rPr lang="en-US" altLang="zh-CN" sz="3600" b="1" dirty="0">
                <a:latin typeface="仿宋" panose="02010609060101010101" charset="-122"/>
                <a:ea typeface="仿宋" panose="02010609060101010101" charset="-122"/>
                <a:cs typeface="仿宋" panose="02010609060101010101" charset="-122"/>
              </a:rPr>
              <a:t>Part of speech</a:t>
            </a:r>
            <a:r>
              <a:rPr lang="zh-CN" altLang="en-US" sz="3600" b="1" dirty="0">
                <a:latin typeface="仿宋" panose="02010609060101010101" charset="-122"/>
                <a:ea typeface="仿宋" panose="02010609060101010101" charset="-122"/>
                <a:cs typeface="仿宋" panose="02010609060101010101" charset="-122"/>
              </a:rPr>
              <a:t>）</a:t>
            </a:r>
            <a:endParaRPr lang="zh-CN" altLang="en-US" sz="3600" b="1" dirty="0">
              <a:latin typeface="仿宋" panose="02010609060101010101" charset="-122"/>
              <a:ea typeface="仿宋" panose="02010609060101010101" charset="-122"/>
              <a:cs typeface="仿宋" panose="02010609060101010101" charset="-122"/>
            </a:endParaRPr>
          </a:p>
          <a:p>
            <a:pPr marL="609600" indent="-609600" eaLnBrk="1" hangingPunct="1">
              <a:buFontTx/>
              <a:buAutoNum type="arabicPeriod"/>
            </a:pPr>
            <a:r>
              <a:rPr lang="zh-CN" altLang="en-US" sz="3600" b="1" dirty="0">
                <a:latin typeface="仿宋" panose="02010609060101010101" charset="-122"/>
                <a:ea typeface="仿宋" panose="02010609060101010101" charset="-122"/>
                <a:cs typeface="仿宋" panose="02010609060101010101" charset="-122"/>
              </a:rPr>
              <a:t>中文意思（</a:t>
            </a:r>
            <a:r>
              <a:rPr lang="en-US" altLang="zh-CN" sz="3600" b="1" dirty="0">
                <a:latin typeface="仿宋" panose="02010609060101010101" charset="-122"/>
                <a:ea typeface="仿宋" panose="02010609060101010101" charset="-122"/>
                <a:cs typeface="仿宋" panose="02010609060101010101" charset="-122"/>
              </a:rPr>
              <a:t>Chinese meaning</a:t>
            </a:r>
            <a:r>
              <a:rPr lang="zh-CN" altLang="en-US" sz="3600" b="1" dirty="0">
                <a:latin typeface="仿宋" panose="02010609060101010101" charset="-122"/>
                <a:ea typeface="仿宋" panose="02010609060101010101" charset="-122"/>
                <a:cs typeface="仿宋" panose="02010609060101010101" charset="-122"/>
              </a:rPr>
              <a:t>） </a:t>
            </a:r>
            <a:endParaRPr lang="zh-CN" altLang="en-US" sz="3600" b="1" dirty="0">
              <a:latin typeface="仿宋" panose="02010609060101010101" charset="-122"/>
              <a:ea typeface="仿宋" panose="02010609060101010101" charset="-122"/>
              <a:cs typeface="仿宋" panose="02010609060101010101" charset="-122"/>
            </a:endParaRPr>
          </a:p>
          <a:p>
            <a:pPr marL="609600" indent="-609600" eaLnBrk="1" hangingPunct="1">
              <a:buFontTx/>
              <a:buAutoNum type="arabicPeriod"/>
            </a:pPr>
            <a:r>
              <a:rPr lang="zh-CN" altLang="en-US" sz="3600" b="1" dirty="0">
                <a:latin typeface="仿宋" panose="02010609060101010101" charset="-122"/>
                <a:ea typeface="仿宋" panose="02010609060101010101" charset="-122"/>
                <a:cs typeface="仿宋" panose="02010609060101010101" charset="-122"/>
              </a:rPr>
              <a:t>用法（</a:t>
            </a:r>
            <a:r>
              <a:rPr lang="en-US" altLang="zh-CN" sz="3600" b="1" dirty="0">
                <a:latin typeface="仿宋" panose="02010609060101010101" charset="-122"/>
                <a:ea typeface="仿宋" panose="02010609060101010101" charset="-122"/>
                <a:cs typeface="仿宋" panose="02010609060101010101" charset="-122"/>
              </a:rPr>
              <a:t>Usage</a:t>
            </a:r>
            <a:r>
              <a:rPr lang="zh-CN" altLang="en-US" sz="3600" b="1" dirty="0">
                <a:latin typeface="仿宋" panose="02010609060101010101" charset="-122"/>
                <a:ea typeface="仿宋" panose="02010609060101010101" charset="-122"/>
                <a:cs typeface="仿宋" panose="02010609060101010101" charset="-122"/>
              </a:rPr>
              <a:t>）</a:t>
            </a:r>
            <a:r>
              <a:rPr lang="zh-CN" altLang="en-US" b="1" dirty="0">
                <a:latin typeface="仿宋" panose="02010609060101010101" charset="-122"/>
                <a:ea typeface="仿宋" panose="02010609060101010101" charset="-122"/>
                <a:cs typeface="仿宋" panose="02010609060101010101" charset="-122"/>
              </a:rPr>
              <a:t> </a:t>
            </a:r>
            <a:endParaRPr lang="zh-CN" altLang="en-US" b="1" dirty="0">
              <a:latin typeface="仿宋" panose="02010609060101010101" charset="-122"/>
              <a:ea typeface="仿宋" panose="02010609060101010101" charset="-122"/>
              <a:cs typeface="仿宋" panose="02010609060101010101" charset="-122"/>
            </a:endParaRPr>
          </a:p>
          <a:p>
            <a:pPr marL="609600" indent="-609600" eaLnBrk="1" hangingPunct="1">
              <a:buNone/>
            </a:pPr>
            <a:endParaRPr lang="en-US" altLang="zh-CN" b="1" dirty="0">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charRg st="0" end="2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charRg st="26" end="4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1">
                                            <p:txEl>
                                              <p:charRg st="44" end="5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71">
                                            <p:txEl>
                                              <p:charRg st="57" end="7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71">
                                            <p:txEl>
                                              <p:charRg st="76" end="9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71">
                                            <p:txEl>
                                              <p:charRg st="99" end="1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noChangeArrowheads="1"/>
          </p:cNvSpPr>
          <p:nvPr>
            <p:ph type="title"/>
          </p:nvPr>
        </p:nvSpPr>
        <p:spPr>
          <a:xfrm>
            <a:off x="3012123" y="659130"/>
            <a:ext cx="8243888" cy="576263"/>
          </a:xfrm>
        </p:spPr>
        <p:txBody>
          <a:bodyPr vert="horz" wrap="square" lIns="91440" tIns="45720" rIns="91440" bIns="45720" numCol="1" anchor="b" anchorCtr="0" compatLnSpc="1">
            <a:noAutofit/>
          </a:body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方正粗黑宋简体" panose="02000000000000000000" charset="-122"/>
                <a:ea typeface="方正粗黑宋简体" panose="02000000000000000000" charset="-122"/>
                <a:cs typeface="+mj-cs"/>
              </a:rPr>
              <a:t>词性</a:t>
            </a:r>
            <a:endParaRPr kumimoji="0" lang="zh-CN" altLang="en-US" sz="4000" b="0" i="0" u="none" strike="noStrike" kern="0" cap="none" spc="0" normalizeH="0" baseline="0" noProof="0" smtClean="0">
              <a:ln>
                <a:noFill/>
              </a:ln>
              <a:solidFill>
                <a:srgbClr val="FF0000"/>
              </a:solidFill>
              <a:effectLst>
                <a:outerShdw blurRad="38100" dist="38100" dir="2700000" algn="tl">
                  <a:srgbClr val="C0C0C0"/>
                </a:outerShdw>
              </a:effectLst>
              <a:uLnTx/>
              <a:uFillTx/>
              <a:latin typeface="方正粗黑宋简体" panose="02000000000000000000" charset="-122"/>
              <a:ea typeface="方正粗黑宋简体" panose="02000000000000000000" charset="-122"/>
              <a:cs typeface="+mj-cs"/>
            </a:endParaRPr>
          </a:p>
        </p:txBody>
      </p:sp>
      <p:sp>
        <p:nvSpPr>
          <p:cNvPr id="8195" name="Rectangle 3"/>
          <p:cNvSpPr>
            <a:spLocks noGrp="1"/>
          </p:cNvSpPr>
          <p:nvPr>
            <p:ph idx="1"/>
          </p:nvPr>
        </p:nvSpPr>
        <p:spPr>
          <a:xfrm>
            <a:off x="2204085" y="1235393"/>
            <a:ext cx="2376488" cy="6308725"/>
          </a:xfrm>
        </p:spPr>
        <p:txBody>
          <a:bodyPr vert="horz" wrap="square" lIns="91440" tIns="45720" rIns="91440" bIns="45720" anchor="t" anchorCtr="0"/>
          <a:p>
            <a:pPr eaLnBrk="1" hangingPunct="1">
              <a:buNone/>
            </a:pPr>
            <a:r>
              <a:rPr lang="zh-CN" altLang="en-US" sz="3200" b="1" dirty="0">
                <a:latin typeface="仿宋" panose="02010609060101010101" charset="-122"/>
                <a:ea typeface="仿宋" panose="02010609060101010101" charset="-122"/>
                <a:cs typeface="仿宋" panose="02010609060101010101" charset="-122"/>
              </a:rPr>
              <a:t>动词 </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名词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形容词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副词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介词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代词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连词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冠词</a:t>
            </a:r>
            <a:endParaRPr lang="zh-CN" altLang="en-US" sz="3200" b="1" dirty="0">
              <a:latin typeface="仿宋" panose="02010609060101010101" charset="-122"/>
              <a:ea typeface="仿宋" panose="02010609060101010101" charset="-122"/>
              <a:cs typeface="仿宋" panose="02010609060101010101" charset="-122"/>
            </a:endParaRPr>
          </a:p>
          <a:p>
            <a:pPr eaLnBrk="1" hangingPunct="1">
              <a:buNone/>
            </a:pPr>
            <a:r>
              <a:rPr lang="zh-CN" altLang="en-US" sz="3200" b="1" dirty="0">
                <a:latin typeface="仿宋" panose="02010609060101010101" charset="-122"/>
                <a:ea typeface="仿宋" panose="02010609060101010101" charset="-122"/>
                <a:cs typeface="仿宋" panose="02010609060101010101" charset="-122"/>
              </a:rPr>
              <a:t>数词</a:t>
            </a:r>
            <a:endParaRPr lang="zh-CN" altLang="en-US" sz="3200" b="1" dirty="0">
              <a:latin typeface="仿宋" panose="02010609060101010101" charset="-122"/>
              <a:ea typeface="仿宋" panose="02010609060101010101" charset="-122"/>
              <a:cs typeface="仿宋" panose="02010609060101010101" charset="-122"/>
            </a:endParaRPr>
          </a:p>
        </p:txBody>
      </p:sp>
      <p:sp>
        <p:nvSpPr>
          <p:cNvPr id="8196" name="Text Box 4"/>
          <p:cNvSpPr txBox="1"/>
          <p:nvPr/>
        </p:nvSpPr>
        <p:spPr>
          <a:xfrm>
            <a:off x="4677093" y="1051878"/>
            <a:ext cx="1667510" cy="548005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20000"/>
              </a:lnSpc>
              <a:spcBef>
                <a:spcPct val="0"/>
              </a:spcBef>
              <a:buNone/>
            </a:pPr>
            <a:r>
              <a:rPr lang="en-US" altLang="zh-CN" b="1" dirty="0"/>
              <a:t>v.</a:t>
            </a:r>
            <a:endParaRPr lang="en-US" altLang="zh-CN" b="1" dirty="0"/>
          </a:p>
          <a:p>
            <a:pPr marL="0" lvl="0" indent="0" eaLnBrk="1" hangingPunct="1">
              <a:lnSpc>
                <a:spcPct val="120000"/>
              </a:lnSpc>
              <a:spcBef>
                <a:spcPct val="0"/>
              </a:spcBef>
              <a:buNone/>
            </a:pPr>
            <a:r>
              <a:rPr lang="en-US" altLang="zh-CN" b="1" dirty="0"/>
              <a:t>n.</a:t>
            </a:r>
            <a:endParaRPr lang="en-US" altLang="zh-CN" b="1" dirty="0"/>
          </a:p>
          <a:p>
            <a:pPr marL="0" lvl="0" indent="0" eaLnBrk="1" hangingPunct="1">
              <a:lnSpc>
                <a:spcPct val="120000"/>
              </a:lnSpc>
              <a:spcBef>
                <a:spcPct val="0"/>
              </a:spcBef>
              <a:buNone/>
            </a:pPr>
            <a:r>
              <a:rPr lang="en-US" altLang="zh-CN" b="1" dirty="0"/>
              <a:t>adj. /a.</a:t>
            </a:r>
            <a:endParaRPr lang="en-US" altLang="zh-CN" b="1" dirty="0"/>
          </a:p>
          <a:p>
            <a:pPr marL="0" lvl="0" indent="0" eaLnBrk="1" hangingPunct="1">
              <a:lnSpc>
                <a:spcPct val="120000"/>
              </a:lnSpc>
              <a:spcBef>
                <a:spcPct val="0"/>
              </a:spcBef>
              <a:buNone/>
            </a:pPr>
            <a:r>
              <a:rPr lang="en-US" altLang="zh-CN" b="1" dirty="0"/>
              <a:t>adv./ad.</a:t>
            </a:r>
            <a:endParaRPr lang="en-US" altLang="zh-CN" b="1" dirty="0"/>
          </a:p>
          <a:p>
            <a:pPr marL="0" lvl="0" indent="0" eaLnBrk="1" hangingPunct="1">
              <a:lnSpc>
                <a:spcPct val="120000"/>
              </a:lnSpc>
              <a:spcBef>
                <a:spcPct val="0"/>
              </a:spcBef>
              <a:buNone/>
            </a:pPr>
            <a:r>
              <a:rPr lang="en-US" altLang="zh-CN" b="1" dirty="0"/>
              <a:t>prep.</a:t>
            </a:r>
            <a:endParaRPr lang="en-US" altLang="zh-CN" b="1" dirty="0"/>
          </a:p>
          <a:p>
            <a:pPr marL="0" lvl="0" indent="0" eaLnBrk="1" hangingPunct="1">
              <a:lnSpc>
                <a:spcPct val="120000"/>
              </a:lnSpc>
              <a:spcBef>
                <a:spcPct val="0"/>
              </a:spcBef>
              <a:buNone/>
            </a:pPr>
            <a:r>
              <a:rPr lang="en-US" altLang="zh-CN" b="1" dirty="0"/>
              <a:t>pron.</a:t>
            </a:r>
            <a:endParaRPr lang="en-US" altLang="zh-CN" b="1" dirty="0"/>
          </a:p>
          <a:p>
            <a:pPr marL="0" lvl="0" indent="0" eaLnBrk="1" hangingPunct="1">
              <a:lnSpc>
                <a:spcPct val="120000"/>
              </a:lnSpc>
              <a:spcBef>
                <a:spcPct val="0"/>
              </a:spcBef>
              <a:buNone/>
            </a:pPr>
            <a:r>
              <a:rPr lang="en-US" altLang="zh-CN" b="1" dirty="0"/>
              <a:t>conj.</a:t>
            </a:r>
            <a:endParaRPr lang="en-US" altLang="zh-CN" b="1" dirty="0"/>
          </a:p>
          <a:p>
            <a:pPr marL="0" lvl="0" indent="0" eaLnBrk="1" hangingPunct="1">
              <a:lnSpc>
                <a:spcPct val="120000"/>
              </a:lnSpc>
              <a:spcBef>
                <a:spcPct val="0"/>
              </a:spcBef>
              <a:buNone/>
            </a:pPr>
            <a:r>
              <a:rPr lang="en-US" altLang="zh-CN" b="1" dirty="0"/>
              <a:t>art.</a:t>
            </a:r>
            <a:endParaRPr lang="en-US" altLang="zh-CN" b="1" dirty="0"/>
          </a:p>
          <a:p>
            <a:pPr marL="0" lvl="0" indent="0" eaLnBrk="1" hangingPunct="1">
              <a:lnSpc>
                <a:spcPct val="120000"/>
              </a:lnSpc>
              <a:spcBef>
                <a:spcPct val="0"/>
              </a:spcBef>
              <a:buNone/>
            </a:pPr>
            <a:r>
              <a:rPr lang="en-US" altLang="zh-CN" b="1" dirty="0"/>
              <a:t>num.</a:t>
            </a:r>
            <a:r>
              <a:rPr lang="en-US" altLang="zh-CN" sz="3600" b="1" dirty="0"/>
              <a:t> </a:t>
            </a:r>
            <a:endParaRPr lang="en-US" altLang="zh-CN"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charRg st="0"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5">
                                            <p:txEl>
                                              <p:charRg st="4"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5">
                                            <p:txEl>
                                              <p:charRg st="7" end="1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5">
                                            <p:txEl>
                                              <p:charRg st="11" end="1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5">
                                            <p:txEl>
                                              <p:charRg st="14" end="1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195">
                                            <p:txEl>
                                              <p:charRg st="17" end="2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195">
                                            <p:txEl>
                                              <p:charRg st="20" end="2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195">
                                            <p:txEl>
                                              <p:charRg st="23" end="2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195">
                                            <p:txEl>
                                              <p:charRg st="26" end="2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196">
                                            <p:txEl>
                                              <p:charRg st="0"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196">
                                            <p:txEl>
                                              <p:charRg st="2"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196">
                                            <p:txEl>
                                              <p:charRg st="4"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196">
                                            <p:txEl>
                                              <p:charRg st="11" end="1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196">
                                            <p:txEl>
                                              <p:charRg st="18" end="2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8196">
                                            <p:txEl>
                                              <p:charRg st="23" end="28"/>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8196">
                                            <p:txEl>
                                              <p:charRg st="28" end="33"/>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8196">
                                            <p:txEl>
                                              <p:charRg st="33" end="37"/>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196">
                                            <p:txEl>
                                              <p:charRg st="37" end="4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a:spLocks noGrp="1" noChangeArrowheads="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zh-CN"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9219" name="Rectangle 3"/>
          <p:cNvSpPr>
            <a:spLocks noGrp="1"/>
          </p:cNvSpPr>
          <p:nvPr>
            <p:ph idx="1"/>
          </p:nvPr>
        </p:nvSpPr>
        <p:spPr>
          <a:xfrm>
            <a:off x="838200" y="1383665"/>
            <a:ext cx="10515600" cy="4351338"/>
          </a:xfrm>
        </p:spPr>
        <p:txBody>
          <a:bodyPr vert="horz" wrap="square" lIns="91440" tIns="45720" rIns="91440" bIns="45720" anchor="t" anchorCtr="0"/>
          <a:p>
            <a:pPr eaLnBrk="1" hangingPunct="1">
              <a:buNone/>
            </a:pPr>
            <a:r>
              <a:rPr lang="zh-CN" altLang="en-US" sz="3600" dirty="0">
                <a:latin typeface="Times New Roman" panose="02020603050405020304" charset="0"/>
                <a:cs typeface="Times New Roman" panose="02020603050405020304" charset="0"/>
              </a:rPr>
              <a:t>用法</a:t>
            </a:r>
            <a:endParaRPr lang="zh-CN" altLang="en-US" sz="3600" dirty="0">
              <a:latin typeface="Times New Roman" panose="02020603050405020304" charset="0"/>
              <a:cs typeface="Times New Roman" panose="02020603050405020304" charset="0"/>
            </a:endParaRPr>
          </a:p>
          <a:p>
            <a:pPr eaLnBrk="1" hangingPunct="1">
              <a:buNone/>
            </a:pPr>
            <a:r>
              <a:rPr lang="zh-CN" altLang="en-US" sz="3600" dirty="0">
                <a:latin typeface="Times New Roman" panose="02020603050405020304" charset="0"/>
                <a:cs typeface="Times New Roman" panose="02020603050405020304" charset="0"/>
              </a:rPr>
              <a:t> </a:t>
            </a:r>
            <a:r>
              <a:rPr lang="en-US" altLang="zh-CN" sz="3600" dirty="0">
                <a:latin typeface="Times New Roman" panose="02020603050405020304" charset="0"/>
                <a:cs typeface="Times New Roman" panose="02020603050405020304" charset="0"/>
              </a:rPr>
              <a:t>invite  v. </a:t>
            </a:r>
            <a:r>
              <a:rPr lang="zh-CN" altLang="en-US" sz="3600" dirty="0">
                <a:latin typeface="Times New Roman" panose="02020603050405020304" charset="0"/>
                <a:cs typeface="Times New Roman" panose="02020603050405020304" charset="0"/>
              </a:rPr>
              <a:t>邀请</a:t>
            </a:r>
            <a:endParaRPr lang="zh-CN" altLang="en-US" sz="3600" dirty="0">
              <a:latin typeface="Times New Roman" panose="02020603050405020304" charset="0"/>
              <a:cs typeface="Times New Roman" panose="02020603050405020304" charset="0"/>
            </a:endParaRPr>
          </a:p>
          <a:p>
            <a:pPr eaLnBrk="1" hangingPunct="1">
              <a:buNone/>
            </a:pPr>
            <a:r>
              <a:rPr lang="zh-CN" altLang="en-US" sz="3600" dirty="0">
                <a:latin typeface="Times New Roman" panose="02020603050405020304" charset="0"/>
                <a:cs typeface="Times New Roman" panose="02020603050405020304" charset="0"/>
              </a:rPr>
              <a:t> </a:t>
            </a:r>
            <a:r>
              <a:rPr lang="en-US" altLang="zh-CN" sz="3600" dirty="0">
                <a:latin typeface="Times New Roman" panose="02020603050405020304" charset="0"/>
                <a:cs typeface="Times New Roman" panose="02020603050405020304" charset="0"/>
              </a:rPr>
              <a:t>invitation n. </a:t>
            </a:r>
            <a:r>
              <a:rPr lang="zh-CN" altLang="en-US" sz="3600" dirty="0">
                <a:latin typeface="Times New Roman" panose="02020603050405020304" charset="0"/>
                <a:cs typeface="Times New Roman" panose="02020603050405020304" charset="0"/>
              </a:rPr>
              <a:t>邀请</a:t>
            </a:r>
            <a:endParaRPr lang="zh-CN" altLang="en-US" sz="3600" dirty="0">
              <a:latin typeface="Times New Roman" panose="02020603050405020304" charset="0"/>
              <a:cs typeface="Times New Roman" panose="02020603050405020304" charset="0"/>
            </a:endParaRPr>
          </a:p>
          <a:p>
            <a:pPr eaLnBrk="1" hangingPunct="1">
              <a:buNone/>
            </a:pPr>
            <a:r>
              <a:rPr lang="en-US" altLang="zh-CN" sz="3600" dirty="0">
                <a:latin typeface="Times New Roman" panose="02020603050405020304" charset="0"/>
                <a:cs typeface="Times New Roman" panose="02020603050405020304" charset="0"/>
              </a:rPr>
              <a:t>invite sb to do sth </a:t>
            </a:r>
            <a:r>
              <a:rPr lang="zh-CN" altLang="en-US" sz="3600" dirty="0">
                <a:latin typeface="Times New Roman" panose="02020603050405020304" charset="0"/>
                <a:cs typeface="Times New Roman" panose="02020603050405020304" charset="0"/>
              </a:rPr>
              <a:t>邀请某人做某事</a:t>
            </a:r>
            <a:endParaRPr lang="zh-CN" altLang="en-US" sz="3600" dirty="0">
              <a:latin typeface="Times New Roman" panose="02020603050405020304" charset="0"/>
              <a:cs typeface="Times New Roman" panose="02020603050405020304" charset="0"/>
            </a:endParaRPr>
          </a:p>
          <a:p>
            <a:pPr eaLnBrk="1" hangingPunct="1">
              <a:buNone/>
            </a:pPr>
            <a:r>
              <a:rPr lang="en-US" altLang="zh-CN" sz="3600" dirty="0">
                <a:latin typeface="Times New Roman" panose="02020603050405020304" charset="0"/>
                <a:cs typeface="Times New Roman" panose="02020603050405020304" charset="0"/>
              </a:rPr>
              <a:t>invite sb to sth </a:t>
            </a:r>
            <a:r>
              <a:rPr lang="zh-CN" altLang="en-US" sz="3600" dirty="0">
                <a:latin typeface="Times New Roman" panose="02020603050405020304" charset="0"/>
                <a:cs typeface="Times New Roman" panose="02020603050405020304" charset="0"/>
              </a:rPr>
              <a:t>邀请某人某事</a:t>
            </a:r>
            <a:endParaRPr lang="zh-CN" altLang="en-US" sz="3600" dirty="0">
              <a:latin typeface="Times New Roman" panose="02020603050405020304" charset="0"/>
              <a:cs typeface="Times New Roman" panose="02020603050405020304" charset="0"/>
            </a:endParaRPr>
          </a:p>
          <a:p>
            <a:pPr eaLnBrk="1" hangingPunct="1">
              <a:buNone/>
            </a:pPr>
            <a:r>
              <a:rPr lang="en-US" altLang="zh-CN" sz="3600" dirty="0">
                <a:latin typeface="Times New Roman" panose="02020603050405020304" charset="0"/>
                <a:cs typeface="Times New Roman" panose="02020603050405020304" charset="0"/>
              </a:rPr>
              <a:t>I invited him to join the English club.</a:t>
            </a:r>
            <a:endParaRPr lang="en-US" altLang="zh-CN" sz="3600" dirty="0">
              <a:latin typeface="Times New Roman" panose="02020603050405020304" charset="0"/>
              <a:cs typeface="Times New Roman" panose="02020603050405020304" charset="0"/>
            </a:endParaRPr>
          </a:p>
          <a:p>
            <a:pPr eaLnBrk="1" hangingPunct="1">
              <a:buNone/>
            </a:pPr>
            <a:r>
              <a:rPr lang="en-US" altLang="zh-CN" sz="3600" dirty="0">
                <a:latin typeface="Times New Roman" panose="02020603050405020304" charset="0"/>
                <a:cs typeface="Times New Roman" panose="02020603050405020304" charset="0"/>
              </a:rPr>
              <a:t>I invited him to my birthday party.</a:t>
            </a:r>
            <a:endParaRPr lang="en-US" altLang="zh-CN" sz="3600" dirty="0">
              <a:latin typeface="Times New Roman" panose="02020603050405020304" charset="0"/>
              <a:cs typeface="Times New Roman" panose="02020603050405020304" charset="0"/>
            </a:endParaRPr>
          </a:p>
          <a:p>
            <a:pPr eaLnBrk="1" hangingPunct="1">
              <a:buNone/>
            </a:pPr>
            <a:endParaRPr lang="en-US" altLang="zh-CN" dirty="0">
              <a:latin typeface="Times New Roman" panose="02020603050405020304" charset="0"/>
              <a:cs typeface="Times New Roman" panose="02020603050405020304" charset="0"/>
            </a:endParaRPr>
          </a:p>
          <a:p>
            <a:pPr eaLnBrk="1" hangingPunct="1">
              <a:buNone/>
            </a:pPr>
            <a:endParaRPr lang="en-US" altLang="zh-CN" dirty="0">
              <a:latin typeface="Times New Roman" panose="02020603050405020304" charset="0"/>
              <a:cs typeface="Times New Roman" panose="02020603050405020304" charset="0"/>
            </a:endParaRPr>
          </a:p>
          <a:p>
            <a:pPr eaLnBrk="1" hangingPunct="1">
              <a:buNone/>
            </a:pPr>
            <a:endParaRPr lang="en-US" altLang="zh-CN" dirty="0">
              <a:latin typeface="Times New Roman" panose="02020603050405020304" charset="0"/>
              <a:cs typeface="Times New Roman" panose="02020603050405020304" charset="0"/>
            </a:endParaRPr>
          </a:p>
        </p:txBody>
      </p:sp>
      <p:sp>
        <p:nvSpPr>
          <p:cNvPr id="7172" name="AutoShape 4"/>
          <p:cNvSpPr/>
          <p:nvPr/>
        </p:nvSpPr>
        <p:spPr>
          <a:xfrm>
            <a:off x="622300" y="3487103"/>
            <a:ext cx="215900" cy="720725"/>
          </a:xfrm>
          <a:prstGeom prst="leftBrace">
            <a:avLst>
              <a:gd name="adj1" fmla="val 27818"/>
              <a:gd name="adj2" fmla="val 50000"/>
            </a:avLst>
          </a:prstGeom>
          <a:no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charRg st="0"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charRg st="3" end="1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charRg st="18" end="3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charRg st="36" end="6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19">
                                            <p:txEl>
                                              <p:charRg st="64" end="8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19">
                                            <p:txEl>
                                              <p:charRg st="88" end="12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219">
                                            <p:txEl>
                                              <p:charRg st="128" end="16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1577975" y="-193040"/>
            <a:ext cx="9036050" cy="1314450"/>
          </a:xfrm>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40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rPr>
              <a:t>二、词汇记忆方法之一：词根词缀</a:t>
            </a:r>
            <a:endParaRPr kumimoji="0" lang="zh-CN" altLang="en-US" sz="40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1267" name="Rectangle 3"/>
          <p:cNvSpPr>
            <a:spLocks noGrp="1"/>
          </p:cNvSpPr>
          <p:nvPr>
            <p:ph idx="1"/>
          </p:nvPr>
        </p:nvSpPr>
        <p:spPr>
          <a:xfrm>
            <a:off x="1675130" y="991870"/>
            <a:ext cx="8229600" cy="6337300"/>
          </a:xfrm>
        </p:spPr>
        <p:txBody>
          <a:bodyPr vert="horz" wrap="square" lIns="91440" tIns="45720" rIns="91440" bIns="45720" anchor="t" anchorCtr="0">
            <a:normAutofit/>
          </a:bodyPr>
          <a:p>
            <a:pPr fontAlgn="auto">
              <a:lnSpc>
                <a:spcPct val="100000"/>
              </a:lnSpc>
              <a:buNone/>
            </a:pPr>
            <a:r>
              <a:rPr lang="zh-CN" altLang="en-US" b="1" dirty="0"/>
              <a:t>词缀分为前缀和后缀</a:t>
            </a:r>
            <a:endParaRPr lang="zh-CN" altLang="en-US" b="1" dirty="0"/>
          </a:p>
          <a:p>
            <a:pPr fontAlgn="auto">
              <a:lnSpc>
                <a:spcPct val="100000"/>
              </a:lnSpc>
              <a:buNone/>
            </a:pPr>
            <a:r>
              <a:rPr lang="en-US" altLang="zh-CN" b="1" dirty="0"/>
              <a:t>1)</a:t>
            </a:r>
            <a:r>
              <a:rPr lang="zh-CN" altLang="en-US" b="1" dirty="0"/>
              <a:t>表示否定意义的前缀</a:t>
            </a:r>
            <a:endParaRPr lang="zh-CN" altLang="en-US" b="1" dirty="0"/>
          </a:p>
          <a:p>
            <a:pPr fontAlgn="auto">
              <a:lnSpc>
                <a:spcPct val="100000"/>
              </a:lnSpc>
              <a:buNone/>
            </a:pPr>
            <a:r>
              <a:rPr lang="en-US" altLang="zh-CN" b="1" dirty="0"/>
              <a:t>legal   </a:t>
            </a:r>
            <a:r>
              <a:rPr lang="zh-CN" altLang="en-US" b="1" dirty="0"/>
              <a:t>合法的                    </a:t>
            </a:r>
            <a:r>
              <a:rPr lang="en-US" altLang="zh-CN" b="1" dirty="0"/>
              <a:t>illegal </a:t>
            </a:r>
            <a:endParaRPr lang="en-US" altLang="zh-CN" b="1" dirty="0"/>
          </a:p>
          <a:p>
            <a:pPr fontAlgn="auto">
              <a:lnSpc>
                <a:spcPct val="100000"/>
              </a:lnSpc>
              <a:buNone/>
            </a:pPr>
            <a:r>
              <a:rPr lang="en-US" altLang="zh-CN" b="1" dirty="0"/>
              <a:t>possible  </a:t>
            </a:r>
            <a:r>
              <a:rPr lang="zh-CN" altLang="en-US" b="1" dirty="0"/>
              <a:t>可能的                 </a:t>
            </a:r>
            <a:r>
              <a:rPr lang="en-US" altLang="zh-CN" b="1" dirty="0"/>
              <a:t>impossible </a:t>
            </a:r>
            <a:endParaRPr lang="en-US" altLang="zh-CN" b="1" dirty="0"/>
          </a:p>
          <a:p>
            <a:pPr fontAlgn="auto">
              <a:lnSpc>
                <a:spcPct val="100000"/>
              </a:lnSpc>
              <a:buNone/>
            </a:pPr>
            <a:r>
              <a:rPr lang="en-US" altLang="zh-CN" b="1" dirty="0"/>
              <a:t>like   </a:t>
            </a:r>
            <a:r>
              <a:rPr lang="zh-CN" altLang="en-US" b="1" dirty="0"/>
              <a:t>喜欢                      </a:t>
            </a:r>
            <a:r>
              <a:rPr lang="en-US" altLang="zh-CN" b="1" dirty="0"/>
              <a:t>  </a:t>
            </a:r>
            <a:r>
              <a:rPr lang="zh-CN" altLang="en-US" b="1" dirty="0"/>
              <a:t>   </a:t>
            </a:r>
            <a:r>
              <a:rPr lang="en-US" altLang="zh-CN" b="1" dirty="0"/>
              <a:t>dislike</a:t>
            </a:r>
            <a:endParaRPr lang="en-US" altLang="zh-CN" b="1" dirty="0"/>
          </a:p>
          <a:p>
            <a:pPr fontAlgn="auto">
              <a:lnSpc>
                <a:spcPct val="100000"/>
              </a:lnSpc>
              <a:buNone/>
            </a:pPr>
            <a:r>
              <a:rPr lang="en-US" altLang="zh-CN" b="1" dirty="0"/>
              <a:t>regular    </a:t>
            </a:r>
            <a:r>
              <a:rPr lang="zh-CN" altLang="en-US" b="1" dirty="0"/>
              <a:t>规则的              </a:t>
            </a:r>
            <a:r>
              <a:rPr lang="en-US" altLang="zh-CN" b="1" dirty="0"/>
              <a:t> </a:t>
            </a:r>
            <a:r>
              <a:rPr lang="zh-CN" altLang="en-US" b="1" dirty="0"/>
              <a:t>  </a:t>
            </a:r>
            <a:r>
              <a:rPr lang="en-US" altLang="zh-CN" b="1" dirty="0"/>
              <a:t>irregular</a:t>
            </a:r>
            <a:endParaRPr lang="en-US" altLang="zh-CN" b="1" dirty="0"/>
          </a:p>
          <a:p>
            <a:pPr fontAlgn="auto">
              <a:lnSpc>
                <a:spcPct val="100000"/>
              </a:lnSpc>
              <a:buNone/>
            </a:pPr>
            <a:r>
              <a:rPr lang="en-US" altLang="zh-CN" b="1" dirty="0"/>
              <a:t>understand </a:t>
            </a:r>
            <a:r>
              <a:rPr lang="zh-CN" altLang="en-US" b="1" dirty="0"/>
              <a:t>理解              </a:t>
            </a:r>
            <a:r>
              <a:rPr lang="en-US" altLang="zh-CN" b="1" dirty="0"/>
              <a:t>  </a:t>
            </a:r>
            <a:r>
              <a:rPr lang="zh-CN" altLang="en-US" b="1" dirty="0"/>
              <a:t> </a:t>
            </a:r>
            <a:r>
              <a:rPr lang="en-US" altLang="zh-CN" b="1" dirty="0"/>
              <a:t>misunderstand</a:t>
            </a:r>
            <a:endParaRPr lang="en-US" altLang="zh-CN" b="1" dirty="0"/>
          </a:p>
          <a:p>
            <a:pPr fontAlgn="auto">
              <a:lnSpc>
                <a:spcPct val="100000"/>
              </a:lnSpc>
              <a:buNone/>
            </a:pPr>
            <a:r>
              <a:rPr lang="en-US" altLang="zh-CN" b="1" dirty="0"/>
              <a:t>smoker  </a:t>
            </a:r>
            <a:r>
              <a:rPr lang="zh-CN" altLang="en-US" b="1" dirty="0"/>
              <a:t>吸烟的人               </a:t>
            </a:r>
            <a:r>
              <a:rPr lang="en-US" altLang="zh-CN" b="1" dirty="0"/>
              <a:t>non-smoker </a:t>
            </a:r>
            <a:endParaRPr lang="en-US" altLang="zh-CN" b="1" dirty="0"/>
          </a:p>
          <a:p>
            <a:pPr fontAlgn="auto">
              <a:lnSpc>
                <a:spcPct val="100000"/>
              </a:lnSpc>
              <a:buNone/>
            </a:pPr>
            <a:r>
              <a:rPr lang="en-US" altLang="zh-CN" b="1" dirty="0"/>
              <a:t>usual   </a:t>
            </a:r>
            <a:r>
              <a:rPr lang="zh-CN" altLang="en-US" b="1" dirty="0"/>
              <a:t>寻常的                     </a:t>
            </a:r>
            <a:r>
              <a:rPr lang="en-US" altLang="zh-CN" b="1" dirty="0"/>
              <a:t>unusual </a:t>
            </a:r>
            <a:endParaRPr lang="en-US" altLang="zh-CN" b="1" dirty="0"/>
          </a:p>
          <a:p>
            <a:pPr fontAlgn="auto">
              <a:lnSpc>
                <a:spcPct val="100000"/>
              </a:lnSpc>
              <a:buNone/>
            </a:pPr>
            <a:r>
              <a:rPr lang="en-US" altLang="zh-CN" b="1" dirty="0"/>
              <a:t>correct </a:t>
            </a:r>
            <a:r>
              <a:rPr lang="zh-CN" altLang="en-US" b="1" dirty="0"/>
              <a:t>正确的                     </a:t>
            </a:r>
            <a:r>
              <a:rPr lang="en-US" altLang="zh-CN" b="1" dirty="0"/>
              <a:t>incorrect</a:t>
            </a:r>
            <a:endParaRPr lang="en-US" altLang="zh-CN"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charRg st="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7">
                                            <p:txEl>
                                              <p:charRg st="10" end="2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7">
                                            <p:txEl>
                                              <p:charRg st="22" end="6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67">
                                            <p:txEl>
                                              <p:charRg st="62" end="10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267">
                                            <p:txEl>
                                              <p:charRg st="104" end="14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267">
                                            <p:txEl>
                                              <p:charRg st="146" end="18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267">
                                            <p:txEl>
                                              <p:charRg st="186" end="22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267">
                                            <p:txEl>
                                              <p:charRg st="228" end="26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267">
                                            <p:txEl>
                                              <p:charRg st="269" end="3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267">
                                            <p:txEl>
                                              <p:charRg st="310" end="35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文本框2"/>
          <p:cNvSpPr>
            <a:spLocks noChangeArrowheads="1"/>
          </p:cNvSpPr>
          <p:nvPr/>
        </p:nvSpPr>
        <p:spPr bwMode="auto">
          <a:xfrm>
            <a:off x="1452307" y="1141718"/>
            <a:ext cx="9287387" cy="738505"/>
          </a:xfrm>
          <a:prstGeom prst="rect">
            <a:avLst/>
          </a:prstGeom>
          <a:noFill/>
          <a:ln>
            <a:noFill/>
          </a:ln>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rgbClr val="7188A8"/>
                </a:solidFill>
                <a:effectLst/>
                <a:uLnTx/>
                <a:uFillTx/>
                <a:latin typeface="思源黑体 CN Heavy" panose="020B0A00000000000000" pitchFamily="34" charset="-122"/>
                <a:ea typeface="思源黑体 CN Heavy" panose="020B0A00000000000000" pitchFamily="34" charset="-122"/>
                <a:cs typeface="+mn-ea"/>
                <a:sym typeface="+mn-lt"/>
              </a:rPr>
              <a:t>Learning objectives</a:t>
            </a:r>
            <a:endParaRPr kumimoji="0" lang="en-US" altLang="zh-CN" sz="4800" b="1" i="0" u="none" strike="noStrike" kern="1200" cap="none" spc="0" normalizeH="0" baseline="0" noProof="0" dirty="0">
              <a:ln>
                <a:noFill/>
              </a:ln>
              <a:solidFill>
                <a:srgbClr val="7188A8"/>
              </a:solidFill>
              <a:effectLst/>
              <a:uLnTx/>
              <a:uFillTx/>
              <a:latin typeface="思源黑体 CN Heavy" panose="020B0A00000000000000" pitchFamily="34" charset="-122"/>
              <a:ea typeface="思源黑体 CN Heavy" panose="020B0A00000000000000" pitchFamily="34" charset="-122"/>
              <a:cs typeface="+mn-ea"/>
              <a:sym typeface="+mn-lt"/>
            </a:endParaRPr>
          </a:p>
        </p:txBody>
      </p:sp>
      <p:grpSp>
        <p:nvGrpSpPr>
          <p:cNvPr id="9" name="组合 8"/>
          <p:cNvGrpSpPr/>
          <p:nvPr/>
        </p:nvGrpSpPr>
        <p:grpSpPr>
          <a:xfrm>
            <a:off x="2272191" y="2739946"/>
            <a:ext cx="4555528" cy="602238"/>
            <a:chOff x="1685050" y="2134091"/>
            <a:chExt cx="4555528" cy="602238"/>
          </a:xfrm>
        </p:grpSpPr>
        <p:sp>
          <p:nvSpPr>
            <p:cNvPr id="10" name="矩形 9"/>
            <p:cNvSpPr/>
            <p:nvPr/>
          </p:nvSpPr>
          <p:spPr>
            <a:xfrm>
              <a:off x="1685050" y="2179737"/>
              <a:ext cx="556592" cy="556592"/>
            </a:xfrm>
            <a:prstGeom prst="rect">
              <a:avLst/>
            </a:prstGeom>
            <a:solidFill>
              <a:srgbClr val="F7B1A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01</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
          <p:nvSpPr>
            <p:cNvPr id="11" name="文本框 10"/>
            <p:cNvSpPr txBox="1"/>
            <p:nvPr/>
          </p:nvSpPr>
          <p:spPr>
            <a:xfrm>
              <a:off x="2241642" y="2134091"/>
              <a:ext cx="1808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b="1"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学习要求</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12" name="矩形 11"/>
            <p:cNvSpPr/>
            <p:nvPr/>
          </p:nvSpPr>
          <p:spPr>
            <a:xfrm>
              <a:off x="2272434" y="2482413"/>
              <a:ext cx="3968144" cy="2527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1200" cap="none" spc="0" normalizeH="0" baseline="0" noProof="0" dirty="0">
                <a:ln>
                  <a:noFill/>
                </a:ln>
                <a:solidFill>
                  <a:prstClr val="white">
                    <a:lumMod val="50000"/>
                  </a:prstClr>
                </a:solidFill>
                <a:effectLst/>
                <a:uLnTx/>
                <a:uFillTx/>
                <a:latin typeface="等线" panose="02010600030101010101" pitchFamily="2" charset="-122"/>
                <a:ea typeface="等线" panose="02010600030101010101" pitchFamily="2" charset="-122"/>
                <a:cs typeface="+mn-cs"/>
              </a:endParaRPr>
            </a:p>
          </p:txBody>
        </p:sp>
      </p:grpSp>
      <p:grpSp>
        <p:nvGrpSpPr>
          <p:cNvPr id="13" name="组合 12"/>
          <p:cNvGrpSpPr/>
          <p:nvPr/>
        </p:nvGrpSpPr>
        <p:grpSpPr>
          <a:xfrm>
            <a:off x="2272191" y="4083841"/>
            <a:ext cx="4555528" cy="602238"/>
            <a:chOff x="1685050" y="2134091"/>
            <a:chExt cx="4555528" cy="602238"/>
          </a:xfrm>
        </p:grpSpPr>
        <p:sp>
          <p:nvSpPr>
            <p:cNvPr id="14" name="矩形 13"/>
            <p:cNvSpPr/>
            <p:nvPr/>
          </p:nvSpPr>
          <p:spPr>
            <a:xfrm>
              <a:off x="1685050" y="2179737"/>
              <a:ext cx="556592" cy="556592"/>
            </a:xfrm>
            <a:prstGeom prst="rect">
              <a:avLst/>
            </a:prstGeom>
            <a:solidFill>
              <a:srgbClr val="7188A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03</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
          <p:nvSpPr>
            <p:cNvPr id="15" name="文本框 14"/>
            <p:cNvSpPr txBox="1"/>
            <p:nvPr/>
          </p:nvSpPr>
          <p:spPr>
            <a:xfrm>
              <a:off x="2241642" y="2134091"/>
              <a:ext cx="26212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英语学习</a:t>
              </a: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方法</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16" name="矩形 15"/>
            <p:cNvSpPr/>
            <p:nvPr/>
          </p:nvSpPr>
          <p:spPr>
            <a:xfrm>
              <a:off x="2272434" y="2482413"/>
              <a:ext cx="3968144" cy="2527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1200" cap="none" spc="0" normalizeH="0" baseline="0" noProof="0" dirty="0">
                <a:ln>
                  <a:noFill/>
                </a:ln>
                <a:solidFill>
                  <a:prstClr val="white">
                    <a:lumMod val="50000"/>
                  </a:prstClr>
                </a:solidFill>
                <a:effectLst/>
                <a:uLnTx/>
                <a:uFillTx/>
                <a:latin typeface="等线" panose="02010600030101010101" pitchFamily="2" charset="-122"/>
                <a:ea typeface="等线" panose="02010600030101010101" pitchFamily="2" charset="-122"/>
                <a:cs typeface="+mn-cs"/>
              </a:endParaRPr>
            </a:p>
          </p:txBody>
        </p:sp>
      </p:grpSp>
      <p:grpSp>
        <p:nvGrpSpPr>
          <p:cNvPr id="21" name="组合 20"/>
          <p:cNvGrpSpPr/>
          <p:nvPr/>
        </p:nvGrpSpPr>
        <p:grpSpPr>
          <a:xfrm>
            <a:off x="6497682" y="2739946"/>
            <a:ext cx="3990672" cy="602238"/>
            <a:chOff x="1685050" y="2134091"/>
            <a:chExt cx="3990672" cy="602238"/>
          </a:xfrm>
        </p:grpSpPr>
        <p:sp>
          <p:nvSpPr>
            <p:cNvPr id="22" name="矩形 21"/>
            <p:cNvSpPr/>
            <p:nvPr/>
          </p:nvSpPr>
          <p:spPr>
            <a:xfrm>
              <a:off x="1685050" y="2179737"/>
              <a:ext cx="556592" cy="556592"/>
            </a:xfrm>
            <a:prstGeom prst="rect">
              <a:avLst/>
            </a:prstGeom>
            <a:solidFill>
              <a:srgbClr val="96C0E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02</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
          <p:nvSpPr>
            <p:cNvPr id="23" name="文本框 22"/>
            <p:cNvSpPr txBox="1"/>
            <p:nvPr/>
          </p:nvSpPr>
          <p:spPr>
            <a:xfrm>
              <a:off x="2241642" y="2134091"/>
              <a:ext cx="34340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b="1"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学位英语考试大纲</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grpSp>
      <p:grpSp>
        <p:nvGrpSpPr>
          <p:cNvPr id="25" name="组合 24"/>
          <p:cNvGrpSpPr/>
          <p:nvPr/>
        </p:nvGrpSpPr>
        <p:grpSpPr>
          <a:xfrm>
            <a:off x="6497682" y="4083841"/>
            <a:ext cx="4555528" cy="602238"/>
            <a:chOff x="1685050" y="2134091"/>
            <a:chExt cx="4555528" cy="602238"/>
          </a:xfrm>
        </p:grpSpPr>
        <p:sp>
          <p:nvSpPr>
            <p:cNvPr id="26" name="矩形 25"/>
            <p:cNvSpPr/>
            <p:nvPr/>
          </p:nvSpPr>
          <p:spPr>
            <a:xfrm>
              <a:off x="1685050" y="2179737"/>
              <a:ext cx="556592" cy="556592"/>
            </a:xfrm>
            <a:prstGeom prst="rect">
              <a:avLst/>
            </a:prstGeom>
            <a:solidFill>
              <a:srgbClr val="F5E0D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04</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
          <p:nvSpPr>
            <p:cNvPr id="27" name="文本框 26"/>
            <p:cNvSpPr txBox="1"/>
            <p:nvPr/>
          </p:nvSpPr>
          <p:spPr>
            <a:xfrm>
              <a:off x="2241642" y="2134091"/>
              <a:ext cx="181102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交际用语</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28" name="矩形 27"/>
            <p:cNvSpPr/>
            <p:nvPr/>
          </p:nvSpPr>
          <p:spPr>
            <a:xfrm>
              <a:off x="2272434" y="2482413"/>
              <a:ext cx="3968144" cy="2527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1200" cap="none" spc="0" normalizeH="0" baseline="0" noProof="0" dirty="0">
                <a:ln>
                  <a:noFill/>
                </a:ln>
                <a:solidFill>
                  <a:prstClr val="white">
                    <a:lumMod val="50000"/>
                  </a:prstClr>
                </a:solidFill>
                <a:effectLst/>
                <a:uLnTx/>
                <a:uFillTx/>
                <a:latin typeface="等线" panose="02010600030101010101" pitchFamily="2" charset="-122"/>
                <a:ea typeface="等线" panose="02010600030101010101" pitchFamily="2" charset="-122"/>
                <a:cs typeface="+mn-cs"/>
              </a:endParaRPr>
            </a:p>
          </p:txBody>
        </p:sp>
      </p:grpSp>
      <p:cxnSp>
        <p:nvCxnSpPr>
          <p:cNvPr id="29" name="直接连接符 28"/>
          <p:cNvCxnSpPr/>
          <p:nvPr/>
        </p:nvCxnSpPr>
        <p:spPr>
          <a:xfrm>
            <a:off x="3210560" y="1929765"/>
            <a:ext cx="5593080" cy="0"/>
          </a:xfrm>
          <a:prstGeom prst="line">
            <a:avLst/>
          </a:prstGeom>
          <a:ln w="38100">
            <a:solidFill>
              <a:srgbClr val="7188A8"/>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linds(horizontal)">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noChangeArrowheads="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zh-CN"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2291" name="Rectangle 3"/>
          <p:cNvSpPr>
            <a:spLocks noGrp="1"/>
          </p:cNvSpPr>
          <p:nvPr>
            <p:ph idx="1"/>
          </p:nvPr>
        </p:nvSpPr>
        <p:spPr>
          <a:xfrm>
            <a:off x="1301115" y="476250"/>
            <a:ext cx="9922510" cy="6193155"/>
          </a:xfrm>
        </p:spPr>
        <p:txBody>
          <a:bodyPr vert="horz" wrap="square" lIns="91440" tIns="45720" rIns="91440" bIns="45720" anchor="t" anchorCtr="0">
            <a:noAutofit/>
          </a:bodyPr>
          <a:p>
            <a:pPr eaLnBrk="1" hangingPunct="1">
              <a:lnSpc>
                <a:spcPct val="140000"/>
              </a:lnSpc>
              <a:buNone/>
            </a:pPr>
            <a:r>
              <a:rPr lang="en-US" altLang="zh-CN" sz="3200" b="1" dirty="0"/>
              <a:t>2</a:t>
            </a:r>
            <a:r>
              <a:rPr lang="zh-CN" altLang="en-US" sz="3200" b="1" dirty="0"/>
              <a:t>）表示其它意义的前缀</a:t>
            </a:r>
            <a:endParaRPr lang="zh-CN" altLang="en-US" sz="3200" b="1" dirty="0"/>
          </a:p>
          <a:p>
            <a:pPr eaLnBrk="1" hangingPunct="1">
              <a:lnSpc>
                <a:spcPct val="140000"/>
              </a:lnSpc>
              <a:buNone/>
            </a:pPr>
            <a:r>
              <a:rPr lang="en-US" altLang="zh-CN" sz="3200" b="1" dirty="0"/>
              <a:t>for-,fore,</a:t>
            </a:r>
            <a:r>
              <a:rPr lang="zh-CN" altLang="en-US" sz="3200" b="1" dirty="0"/>
              <a:t>先，前，预   </a:t>
            </a:r>
            <a:r>
              <a:rPr lang="en-US" altLang="zh-CN" sz="3200" b="1" dirty="0"/>
              <a:t>forward, foresee</a:t>
            </a:r>
            <a:endParaRPr lang="en-US" altLang="zh-CN" sz="3200" b="1" dirty="0"/>
          </a:p>
          <a:p>
            <a:pPr eaLnBrk="1" hangingPunct="1">
              <a:lnSpc>
                <a:spcPct val="140000"/>
              </a:lnSpc>
              <a:buNone/>
            </a:pPr>
            <a:r>
              <a:rPr lang="en-US" altLang="zh-CN" sz="3200" b="1" dirty="0"/>
              <a:t>inter-</a:t>
            </a:r>
            <a:r>
              <a:rPr lang="zh-CN" altLang="en-US" sz="3200" b="1" dirty="0"/>
              <a:t>间，相互：</a:t>
            </a:r>
            <a:r>
              <a:rPr lang="en-US" altLang="zh-CN" sz="3200" b="1" dirty="0"/>
              <a:t>international, interview </a:t>
            </a:r>
            <a:endParaRPr lang="en-US" altLang="zh-CN" sz="3200" b="1" dirty="0"/>
          </a:p>
          <a:p>
            <a:pPr eaLnBrk="1" hangingPunct="1">
              <a:lnSpc>
                <a:spcPct val="140000"/>
              </a:lnSpc>
              <a:buNone/>
            </a:pPr>
            <a:r>
              <a:rPr lang="en-US" altLang="zh-CN" sz="3200" b="1" dirty="0"/>
              <a:t>micro-</a:t>
            </a:r>
            <a:r>
              <a:rPr lang="zh-CN" altLang="en-US" sz="3200" b="1" dirty="0"/>
              <a:t>微    </a:t>
            </a:r>
            <a:r>
              <a:rPr lang="en-US" altLang="zh-CN" sz="3200" b="1" dirty="0"/>
              <a:t>microwave, microscope </a:t>
            </a:r>
            <a:endParaRPr lang="en-US" altLang="zh-CN" sz="3200" b="1" dirty="0"/>
          </a:p>
          <a:p>
            <a:pPr eaLnBrk="1" hangingPunct="1">
              <a:lnSpc>
                <a:spcPct val="140000"/>
              </a:lnSpc>
              <a:buNone/>
            </a:pPr>
            <a:r>
              <a:rPr lang="en-US" altLang="zh-CN" sz="3200" b="1" dirty="0"/>
              <a:t>tele-</a:t>
            </a:r>
            <a:r>
              <a:rPr lang="zh-CN" altLang="en-US" sz="3200" b="1" dirty="0"/>
              <a:t>远距离的  </a:t>
            </a:r>
            <a:r>
              <a:rPr lang="en-US" altLang="zh-CN" sz="3200" b="1" dirty="0"/>
              <a:t>television, telescope, telephone </a:t>
            </a:r>
            <a:endParaRPr lang="en-US" altLang="zh-CN" sz="3200" b="1" dirty="0"/>
          </a:p>
          <a:p>
            <a:pPr eaLnBrk="1" hangingPunct="1">
              <a:lnSpc>
                <a:spcPct val="140000"/>
              </a:lnSpc>
              <a:buNone/>
            </a:pPr>
            <a:r>
              <a:rPr lang="en-US" altLang="zh-CN" sz="3200" b="1" dirty="0"/>
              <a:t>mini-</a:t>
            </a:r>
            <a:r>
              <a:rPr lang="zh-CN" altLang="en-US" sz="3200" b="1" dirty="0"/>
              <a:t>微型的  </a:t>
            </a:r>
            <a:r>
              <a:rPr lang="en-US" altLang="zh-CN" sz="3200" b="1" dirty="0"/>
              <a:t>minibus, miniskirt</a:t>
            </a:r>
            <a:endParaRPr lang="en-US" altLang="zh-CN" sz="3200" b="1" dirty="0"/>
          </a:p>
          <a:p>
            <a:pPr eaLnBrk="1" hangingPunct="1">
              <a:lnSpc>
                <a:spcPct val="140000"/>
              </a:lnSpc>
              <a:buNone/>
            </a:pPr>
            <a:r>
              <a:rPr lang="en-US" altLang="zh-CN" sz="3200" b="1" dirty="0"/>
              <a:t>re-</a:t>
            </a:r>
            <a:r>
              <a:rPr lang="zh-CN" altLang="en-US" sz="3200" b="1" dirty="0"/>
              <a:t>重，再，复 </a:t>
            </a:r>
            <a:r>
              <a:rPr lang="en-US" altLang="zh-CN" sz="3200" b="1" dirty="0"/>
              <a:t>rewrite, return, review</a:t>
            </a:r>
            <a:endParaRPr lang="en-US" altLang="zh-CN"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charRg st="0" end="1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charRg st="12" end="4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charRg st="49" end="7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1">
                                            <p:txEl>
                                              <p:charRg st="108" end="14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1">
                                            <p:txEl>
                                              <p:charRg st="142" end="18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1">
                                            <p:txEl>
                                              <p:charRg st="187" end="21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291">
                                            <p:txEl>
                                              <p:charRg st="216" end="24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ChangeArrowheads="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zh-CN"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3315" name="Rectangle 3"/>
          <p:cNvSpPr>
            <a:spLocks noGrp="1"/>
          </p:cNvSpPr>
          <p:nvPr>
            <p:ph idx="1"/>
          </p:nvPr>
        </p:nvSpPr>
        <p:spPr>
          <a:xfrm>
            <a:off x="1550035" y="998220"/>
            <a:ext cx="9027795" cy="5219700"/>
          </a:xfrm>
        </p:spPr>
        <p:txBody>
          <a:bodyPr vert="horz" wrap="square" lIns="91440" tIns="45720" rIns="91440" bIns="45720" anchor="t" anchorCtr="0"/>
          <a:p>
            <a:pPr eaLnBrk="1" hangingPunct="1">
              <a:lnSpc>
                <a:spcPct val="130000"/>
              </a:lnSpc>
              <a:buNone/>
            </a:pPr>
            <a:r>
              <a:rPr lang="en-US" altLang="zh-CN" sz="3200" b="1" dirty="0"/>
              <a:t>super-</a:t>
            </a:r>
            <a:r>
              <a:rPr lang="zh-CN" altLang="en-US" sz="3200" b="1" dirty="0"/>
              <a:t>上，超 </a:t>
            </a:r>
            <a:r>
              <a:rPr lang="en-US" altLang="zh-CN" sz="3200" b="1" dirty="0"/>
              <a:t>superman, supermarket</a:t>
            </a:r>
            <a:endParaRPr lang="en-US" altLang="zh-CN" sz="3200" b="1" dirty="0"/>
          </a:p>
          <a:p>
            <a:pPr eaLnBrk="1" hangingPunct="1">
              <a:lnSpc>
                <a:spcPct val="130000"/>
              </a:lnSpc>
              <a:buNone/>
            </a:pPr>
            <a:r>
              <a:rPr lang="en-US" altLang="zh-CN" sz="3200" b="1" dirty="0"/>
              <a:t>mid-</a:t>
            </a:r>
            <a:r>
              <a:rPr lang="zh-CN" altLang="en-US" sz="3200" b="1" dirty="0"/>
              <a:t>中： </a:t>
            </a:r>
            <a:r>
              <a:rPr lang="en-US" altLang="zh-CN" sz="3200" b="1" dirty="0"/>
              <a:t>midnight, mid-autumn </a:t>
            </a:r>
            <a:endParaRPr lang="en-US" altLang="zh-CN" sz="3200" b="1" dirty="0"/>
          </a:p>
          <a:p>
            <a:pPr eaLnBrk="1" hangingPunct="1">
              <a:lnSpc>
                <a:spcPct val="130000"/>
              </a:lnSpc>
              <a:buNone/>
            </a:pPr>
            <a:r>
              <a:rPr lang="en-US" altLang="zh-CN" sz="3200" b="1" dirty="0"/>
              <a:t>im-</a:t>
            </a:r>
            <a:r>
              <a:rPr lang="zh-CN" altLang="en-US" sz="3200" b="1" dirty="0"/>
              <a:t>进入  </a:t>
            </a:r>
            <a:r>
              <a:rPr lang="en-US" altLang="zh-CN" sz="3200" b="1" dirty="0"/>
              <a:t>immigration, import </a:t>
            </a:r>
            <a:endParaRPr lang="en-US" altLang="zh-CN" sz="3200" b="1" dirty="0"/>
          </a:p>
          <a:p>
            <a:pPr eaLnBrk="1" hangingPunct="1">
              <a:lnSpc>
                <a:spcPct val="130000"/>
              </a:lnSpc>
              <a:buNone/>
            </a:pPr>
            <a:r>
              <a:rPr lang="en-US" altLang="zh-CN" sz="3200" b="1" dirty="0"/>
              <a:t>ex-</a:t>
            </a:r>
            <a:r>
              <a:rPr lang="zh-CN" altLang="en-US" sz="3200" b="1" dirty="0"/>
              <a:t>往外   </a:t>
            </a:r>
            <a:r>
              <a:rPr lang="en-US" altLang="zh-CN" sz="3200" b="1" dirty="0"/>
              <a:t>exit, export  </a:t>
            </a:r>
            <a:endParaRPr lang="en-US" altLang="zh-CN" sz="3200" b="1" dirty="0"/>
          </a:p>
          <a:p>
            <a:pPr eaLnBrk="1" hangingPunct="1">
              <a:lnSpc>
                <a:spcPct val="130000"/>
              </a:lnSpc>
              <a:buNone/>
            </a:pPr>
            <a:r>
              <a:rPr lang="en-US" altLang="zh-CN" sz="3200" b="1" dirty="0"/>
              <a:t>op-</a:t>
            </a:r>
            <a:r>
              <a:rPr lang="zh-CN" altLang="en-US" sz="3200" b="1" dirty="0"/>
              <a:t>相对 </a:t>
            </a:r>
            <a:r>
              <a:rPr lang="en-US" altLang="zh-CN" sz="3200" b="1" dirty="0"/>
              <a:t>oppose, open </a:t>
            </a:r>
            <a:endParaRPr lang="zh-CN" altLang="en-US" sz="3200" b="1" dirty="0"/>
          </a:p>
          <a:p>
            <a:pPr eaLnBrk="1" hangingPunct="1">
              <a:lnSpc>
                <a:spcPct val="130000"/>
              </a:lnSpc>
              <a:buNone/>
            </a:pPr>
            <a:r>
              <a:rPr lang="en-US" altLang="zh-CN" sz="3200" b="1" dirty="0"/>
              <a:t>de-</a:t>
            </a:r>
            <a:r>
              <a:rPr lang="zh-CN" altLang="en-US" sz="3200" b="1" dirty="0"/>
              <a:t>向下</a:t>
            </a:r>
            <a:r>
              <a:rPr lang="en-US" altLang="zh-CN" sz="3200" b="1" dirty="0"/>
              <a:t>,</a:t>
            </a:r>
            <a:r>
              <a:rPr lang="zh-CN" altLang="en-US" sz="3200" b="1" dirty="0"/>
              <a:t>分开 </a:t>
            </a:r>
            <a:r>
              <a:rPr lang="en-US" altLang="zh-CN" sz="3200" b="1" dirty="0"/>
              <a:t>delay, declare, decrease, delete, department, decline</a:t>
            </a:r>
            <a:endParaRPr lang="en-US" altLang="zh-CN" sz="3200" b="1" dirty="0"/>
          </a:p>
          <a:p>
            <a:pPr eaLnBrk="1" hangingPunct="1">
              <a:buNone/>
            </a:pPr>
            <a:endParaRPr lang="en-US" altLang="zh-CN" dirty="0"/>
          </a:p>
          <a:p>
            <a:pPr eaLnBrk="1" hangingPunct="1">
              <a:buNone/>
            </a:pP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charRg st="0" end="3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xEl>
                                              <p:charRg st="32" end="6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charRg st="61" end="8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15">
                                            <p:txEl>
                                              <p:charRg st="89" end="11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315">
                                            <p:txEl>
                                              <p:charRg st="112" end="14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315">
                                            <p:txEl>
                                              <p:charRg st="140" end="17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noChangeArrowheads="1"/>
          </p:cNvSpPr>
          <p:nvPr>
            <p:ph type="title"/>
          </p:nvPr>
        </p:nvSpPr>
        <p:spPr>
          <a:xfrm>
            <a:off x="838200" y="-615950"/>
            <a:ext cx="10515600" cy="1325563"/>
          </a:xfrm>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zh-CN"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1267" name="Rectangle 3"/>
          <p:cNvSpPr>
            <a:spLocks noGrp="1"/>
          </p:cNvSpPr>
          <p:nvPr>
            <p:ph idx="1"/>
          </p:nvPr>
        </p:nvSpPr>
        <p:spPr>
          <a:xfrm>
            <a:off x="838200" y="359410"/>
            <a:ext cx="10515600" cy="4351338"/>
          </a:xfrm>
        </p:spPr>
        <p:txBody>
          <a:bodyPr vert="horz" wrap="square" lIns="91440" tIns="45720" rIns="91440" bIns="45720" anchor="t" anchorCtr="0">
            <a:noAutofit/>
          </a:bodyPr>
          <a:p>
            <a:pPr eaLnBrk="1" hangingPunct="1"/>
            <a:r>
              <a:rPr lang="zh-CN" altLang="zh-CN" b="1" dirty="0"/>
              <a:t>2.后缀</a:t>
            </a:r>
            <a:endParaRPr lang="zh-CN" altLang="zh-CN" b="1" dirty="0"/>
          </a:p>
          <a:p>
            <a:pPr eaLnBrk="1" hangingPunct="1"/>
            <a:r>
              <a:rPr lang="zh-CN" altLang="zh-CN" b="1" dirty="0"/>
              <a:t>(1)构成名词的后缀常用的有:</a:t>
            </a:r>
            <a:endParaRPr lang="zh-CN" altLang="zh-CN" b="1" dirty="0"/>
          </a:p>
          <a:p>
            <a:pPr eaLnBrk="1" hangingPunct="1"/>
            <a:r>
              <a:rPr lang="zh-CN" altLang="zh-CN" b="1" dirty="0"/>
              <a:t>-ese(表 人或语言):Chinese中国人，汉语Japanese日本人，日语</a:t>
            </a:r>
            <a:endParaRPr lang="zh-CN" altLang="zh-CN" b="1" dirty="0"/>
          </a:p>
          <a:p>
            <a:pPr eaLnBrk="1" hangingPunct="1"/>
            <a:r>
              <a:rPr lang="zh-CN" altLang="zh-CN" b="1" dirty="0"/>
              <a:t>-er(表人) : foreigner外国人、teacher老师、cleaner清洁工</a:t>
            </a:r>
            <a:endParaRPr lang="zh-CN" altLang="zh-CN" b="1" dirty="0"/>
          </a:p>
          <a:p>
            <a:pPr eaLnBrk="1" hangingPunct="1"/>
            <a:r>
              <a:rPr lang="zh-CN" altLang="zh-CN" b="1" dirty="0"/>
              <a:t>-or(表人): sailor水手、actor演员、visitor来访者</a:t>
            </a:r>
            <a:endParaRPr lang="zh-CN" altLang="zh-CN" b="1" dirty="0"/>
          </a:p>
          <a:p>
            <a:pPr eaLnBrk="1" hangingPunct="1"/>
            <a:r>
              <a:rPr lang="zh-CN" altLang="zh-CN" b="1" dirty="0"/>
              <a:t>-ist(表人) :artist艺术家、pianist钢琴家、scientist科学家</a:t>
            </a:r>
            <a:endParaRPr lang="zh-CN" altLang="zh-CN" b="1" dirty="0"/>
          </a:p>
          <a:p>
            <a:pPr eaLnBrk="1" hangingPunct="1"/>
            <a:r>
              <a:rPr lang="zh-CN" altLang="zh-CN" b="1" dirty="0"/>
              <a:t>-ance( 表行为或状态) : importance重要、performance执行</a:t>
            </a:r>
            <a:endParaRPr lang="zh-CN" altLang="zh-CN" b="1" dirty="0"/>
          </a:p>
          <a:p>
            <a:pPr eaLnBrk="1" hangingPunct="1"/>
            <a:r>
              <a:rPr lang="zh-CN" altLang="zh-CN" b="1" dirty="0"/>
              <a:t>-ence(表行为或状态) :absence缺勤、difference区别</a:t>
            </a:r>
            <a:endParaRPr lang="zh-CN" altLang="zh-CN" b="1" dirty="0"/>
          </a:p>
          <a:p>
            <a:pPr eaLnBrk="1" hangingPunct="1"/>
            <a:r>
              <a:rPr lang="zh-CN" altLang="zh-CN" b="1" dirty="0"/>
              <a:t>-tion(表行为或状态) :invention发明、protection保护</a:t>
            </a:r>
            <a:endParaRPr lang="zh-CN" altLang="zh-CN" b="1" dirty="0"/>
          </a:p>
          <a:p>
            <a:pPr eaLnBrk="1" hangingPunct="1"/>
            <a:r>
              <a:rPr lang="zh-CN" altLang="zh-CN" b="1" dirty="0"/>
              <a:t>-ment(表行为或状态) :agreement同意、arrangement安排</a:t>
            </a:r>
            <a:endParaRPr lang="zh-CN" altLang="zh-CN" b="1" dirty="0"/>
          </a:p>
          <a:p>
            <a:pPr eaLnBrk="1" hangingPunct="1"/>
            <a:r>
              <a:rPr lang="zh-CN" altLang="zh-CN" b="1" dirty="0"/>
              <a:t>-ness(表行为或状态) : illness生病、kindness善良</a:t>
            </a:r>
            <a:endParaRPr lang="zh-CN" altLang="zh-CN" b="1" dirty="0"/>
          </a:p>
          <a:p>
            <a:pPr marL="0" indent="0" eaLnBrk="1" hangingPunct="1">
              <a:buNone/>
            </a:pPr>
            <a:endParaRPr lang="zh-CN" altLang="zh-CN"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ChangeArrowheads="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zh-CN" sz="4400" b="0"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2" name="内容占位符 1"/>
          <p:cNvSpPr/>
          <p:nvPr>
            <p:ph idx="1"/>
          </p:nvPr>
        </p:nvSpPr>
        <p:spPr/>
        <p:txBody>
          <a:bodyPr/>
          <a:p>
            <a:endParaRPr lang="zh-CN" altLang="en-US"/>
          </a:p>
        </p:txBody>
      </p:sp>
      <p:sp>
        <p:nvSpPr>
          <p:cNvPr id="3" name="文本框 2"/>
          <p:cNvSpPr txBox="1"/>
          <p:nvPr/>
        </p:nvSpPr>
        <p:spPr>
          <a:xfrm>
            <a:off x="655320" y="920750"/>
            <a:ext cx="9309735" cy="5015865"/>
          </a:xfrm>
          <a:prstGeom prst="rect">
            <a:avLst/>
          </a:prstGeom>
          <a:noFill/>
        </p:spPr>
        <p:txBody>
          <a:bodyPr wrap="square" rtlCol="0" anchor="t">
            <a:spAutoFit/>
          </a:bodyPr>
          <a:p>
            <a:r>
              <a:rPr lang="zh-CN" altLang="en-US" sz="3200" b="1"/>
              <a:t>(2)构成形容词的后缀常用的有:</a:t>
            </a:r>
            <a:endParaRPr lang="zh-CN" altLang="en-US" sz="3200" b="1"/>
          </a:p>
          <a:p>
            <a:r>
              <a:rPr lang="zh-CN" altLang="en-US" sz="3200" b="1"/>
              <a:t>-able: reasonable 有道理的、suitable合适的</a:t>
            </a:r>
            <a:endParaRPr lang="zh-CN" altLang="en-US" sz="3200" b="1"/>
          </a:p>
          <a:p>
            <a:r>
              <a:rPr lang="zh-CN" altLang="en-US" sz="3200" b="1"/>
              <a:t>-al: natural自然的、physical物理的</a:t>
            </a:r>
            <a:endParaRPr lang="zh-CN" altLang="en-US" sz="3200" b="1"/>
          </a:p>
          <a:p>
            <a:r>
              <a:rPr lang="zh-CN" altLang="en-US" sz="3200" b="1"/>
              <a:t>-ful:beautiful美丽的、helpful有帮助的</a:t>
            </a:r>
            <a:endParaRPr lang="zh-CN" altLang="en-US" sz="3200" b="1"/>
          </a:p>
          <a:p>
            <a:r>
              <a:rPr lang="zh-CN" altLang="en-US" sz="3200" b="1"/>
              <a:t>-less: homeless无家可归的、fearless无畏的</a:t>
            </a:r>
            <a:endParaRPr lang="zh-CN" altLang="en-US" sz="3200" b="1"/>
          </a:p>
          <a:p>
            <a:r>
              <a:rPr lang="zh-CN" altLang="en-US" sz="3200" b="1"/>
              <a:t>-ly: friendly友好的、daily日常的、lovely可爱的</a:t>
            </a:r>
            <a:endParaRPr lang="zh-CN" altLang="en-US" sz="3200" b="1"/>
          </a:p>
          <a:p>
            <a:r>
              <a:rPr lang="zh-CN" altLang="en-US" sz="3200" b="1"/>
              <a:t>-ous: dangerous 危险的、continuous连续不断的</a:t>
            </a:r>
            <a:endParaRPr lang="zh-CN" altLang="en-US" sz="3200" b="1"/>
          </a:p>
          <a:p>
            <a:r>
              <a:rPr lang="zh-CN" altLang="en-US" sz="3200" b="1"/>
              <a:t>-y:angry生气的、healthy健康的、windy有风的</a:t>
            </a:r>
            <a:endParaRPr lang="zh-CN" altLang="en-US" sz="3200" b="1"/>
          </a:p>
          <a:p>
            <a:r>
              <a:rPr lang="zh-CN" altLang="en-US" sz="3200" b="1"/>
              <a:t>(3)构成副词的后缀常用的有:</a:t>
            </a:r>
            <a:endParaRPr lang="zh-CN" altLang="en-US" sz="3200" b="1"/>
          </a:p>
          <a:p>
            <a:r>
              <a:rPr lang="zh-CN" altLang="en-US" sz="3200" b="1"/>
              <a:t>-ly: luckily幸运地、quickly快地、widely宽广地</a:t>
            </a:r>
            <a:endParaRPr lang="zh-CN" altLang="en-US" sz="32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noChangeArrowheads="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rPr>
              <a:t>词汇记忆方法之二：词源</a:t>
            </a:r>
            <a:endParaRPr kumimoji="0" lang="zh-CN" altLang="en-US"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3315" name="Rectangle 3"/>
          <p:cNvSpPr>
            <a:spLocks noGrp="1"/>
          </p:cNvSpPr>
          <p:nvPr>
            <p:ph idx="1"/>
          </p:nvPr>
        </p:nvSpPr>
        <p:spPr>
          <a:xfrm>
            <a:off x="1804670" y="1966913"/>
            <a:ext cx="8229600" cy="5545137"/>
          </a:xfrm>
        </p:spPr>
        <p:txBody>
          <a:bodyPr vert="horz" wrap="square" lIns="91440" tIns="45720" rIns="91440" bIns="45720" anchor="t" anchorCtr="0"/>
          <a:p>
            <a:pPr eaLnBrk="1" hangingPunct="1">
              <a:lnSpc>
                <a:spcPct val="140000"/>
              </a:lnSpc>
              <a:buNone/>
            </a:pPr>
            <a:r>
              <a:rPr lang="en-US" altLang="zh-CN" dirty="0"/>
              <a:t>catch: </a:t>
            </a:r>
            <a:r>
              <a:rPr lang="zh-CN" altLang="en-US" dirty="0"/>
              <a:t>抓住</a:t>
            </a:r>
            <a:endParaRPr lang="en-US" altLang="zh-CN" dirty="0"/>
          </a:p>
          <a:p>
            <a:pPr eaLnBrk="1" hangingPunct="1">
              <a:lnSpc>
                <a:spcPct val="140000"/>
              </a:lnSpc>
              <a:buNone/>
            </a:pPr>
            <a:r>
              <a:rPr lang="en-US" altLang="zh-CN" dirty="0"/>
              <a:t>match</a:t>
            </a:r>
            <a:r>
              <a:rPr lang="zh-CN" altLang="en-US" dirty="0"/>
              <a:t>：比赛</a:t>
            </a:r>
            <a:endParaRPr lang="en-US" altLang="zh-CN" dirty="0"/>
          </a:p>
          <a:p>
            <a:pPr eaLnBrk="1" hangingPunct="1">
              <a:lnSpc>
                <a:spcPct val="140000"/>
              </a:lnSpc>
              <a:buNone/>
            </a:pPr>
            <a:r>
              <a:rPr lang="en-US" altLang="zh-CN" dirty="0"/>
              <a:t>watch</a:t>
            </a:r>
            <a:r>
              <a:rPr lang="zh-CN" altLang="en-US" dirty="0"/>
              <a:t>：</a:t>
            </a:r>
            <a:r>
              <a:rPr lang="en-US" altLang="zh-CN" dirty="0"/>
              <a:t>v.</a:t>
            </a:r>
            <a:r>
              <a:rPr lang="zh-CN" altLang="en-US" dirty="0"/>
              <a:t>看；</a:t>
            </a:r>
            <a:r>
              <a:rPr lang="en-US" altLang="zh-CN" dirty="0"/>
              <a:t>n.</a:t>
            </a:r>
            <a:r>
              <a:rPr lang="zh-CN" altLang="en-US" dirty="0"/>
              <a:t>手表</a:t>
            </a:r>
            <a:endParaRPr lang="en-US" altLang="zh-CN" dirty="0"/>
          </a:p>
          <a:p>
            <a:pPr eaLnBrk="1" hangingPunct="1">
              <a:lnSpc>
                <a:spcPct val="140000"/>
              </a:lnSpc>
              <a:buNone/>
            </a:pPr>
            <a:r>
              <a:rPr lang="en-US" altLang="zh-CN" dirty="0"/>
              <a:t>hatch  v. </a:t>
            </a:r>
            <a:r>
              <a:rPr lang="zh-CN" altLang="en-US" dirty="0"/>
              <a:t>孵化</a:t>
            </a:r>
            <a:endParaRPr lang="en-US" altLang="zh-CN" dirty="0"/>
          </a:p>
          <a:p>
            <a:pPr eaLnBrk="1" hangingPunct="1">
              <a:buNone/>
            </a:pPr>
            <a:endParaRPr lang="en-US" altLang="zh-CN" dirty="0"/>
          </a:p>
        </p:txBody>
      </p:sp>
      <p:sp>
        <p:nvSpPr>
          <p:cNvPr id="2" name="文本框 1"/>
          <p:cNvSpPr txBox="1"/>
          <p:nvPr/>
        </p:nvSpPr>
        <p:spPr>
          <a:xfrm>
            <a:off x="6852285" y="1967230"/>
            <a:ext cx="4911090" cy="3784600"/>
          </a:xfrm>
          <a:prstGeom prst="rect">
            <a:avLst/>
          </a:prstGeom>
          <a:noFill/>
        </p:spPr>
        <p:txBody>
          <a:bodyPr wrap="square" rtlCol="0" anchor="t">
            <a:spAutoFit/>
          </a:bodyPr>
          <a:p>
            <a:pPr fontAlgn="auto">
              <a:lnSpc>
                <a:spcPct val="150000"/>
              </a:lnSpc>
              <a:buNone/>
            </a:pPr>
            <a:r>
              <a:rPr lang="zh-CN" altLang="en-US" sz="3200" dirty="0">
                <a:sym typeface="+mn-ea"/>
              </a:rPr>
              <a:t>水：</a:t>
            </a:r>
            <a:r>
              <a:rPr lang="en-US" altLang="zh-CN" sz="3200">
                <a:sym typeface="+mn-ea"/>
              </a:rPr>
              <a:t>water</a:t>
            </a:r>
            <a:endParaRPr lang="en-US" altLang="zh-CN" sz="3200"/>
          </a:p>
          <a:p>
            <a:pPr fontAlgn="auto">
              <a:lnSpc>
                <a:spcPct val="150000"/>
              </a:lnSpc>
              <a:buNone/>
            </a:pPr>
            <a:r>
              <a:rPr lang="en-US" altLang="zh-CN" sz="3200">
                <a:sym typeface="+mn-ea"/>
              </a:rPr>
              <a:t>       weep </a:t>
            </a:r>
            <a:r>
              <a:rPr lang="zh-CN" altLang="en-US" sz="3200" dirty="0">
                <a:sym typeface="+mn-ea"/>
              </a:rPr>
              <a:t>哭泣，流泪</a:t>
            </a:r>
            <a:endParaRPr lang="zh-CN" altLang="en-US" sz="3200" dirty="0"/>
          </a:p>
          <a:p>
            <a:pPr fontAlgn="auto">
              <a:lnSpc>
                <a:spcPct val="150000"/>
              </a:lnSpc>
              <a:buNone/>
            </a:pPr>
            <a:r>
              <a:rPr lang="zh-CN" altLang="en-US" sz="3200" dirty="0">
                <a:sym typeface="+mn-ea"/>
              </a:rPr>
              <a:t>       </a:t>
            </a:r>
            <a:r>
              <a:rPr lang="en-US" altLang="zh-CN" sz="3200">
                <a:sym typeface="+mn-ea"/>
              </a:rPr>
              <a:t>wave </a:t>
            </a:r>
            <a:r>
              <a:rPr lang="zh-CN" altLang="en-US" sz="3200" dirty="0">
                <a:sym typeface="+mn-ea"/>
              </a:rPr>
              <a:t>波浪</a:t>
            </a:r>
            <a:endParaRPr lang="zh-CN" altLang="en-US" sz="3200" dirty="0"/>
          </a:p>
          <a:p>
            <a:pPr fontAlgn="auto">
              <a:lnSpc>
                <a:spcPct val="150000"/>
              </a:lnSpc>
              <a:buNone/>
            </a:pPr>
            <a:r>
              <a:rPr lang="zh-CN" altLang="en-US" sz="3200" dirty="0">
                <a:sym typeface="+mn-ea"/>
              </a:rPr>
              <a:t>       </a:t>
            </a:r>
            <a:r>
              <a:rPr lang="en-US" altLang="zh-CN" sz="3200">
                <a:sym typeface="+mn-ea"/>
              </a:rPr>
              <a:t>wash </a:t>
            </a:r>
            <a:r>
              <a:rPr lang="zh-CN" altLang="en-US" sz="3200" dirty="0">
                <a:sym typeface="+mn-ea"/>
              </a:rPr>
              <a:t>洗</a:t>
            </a:r>
            <a:endParaRPr lang="zh-CN" altLang="en-US" sz="3200" dirty="0"/>
          </a:p>
          <a:p>
            <a:pPr fontAlgn="auto">
              <a:lnSpc>
                <a:spcPct val="150000"/>
              </a:lnSpc>
              <a:buNone/>
            </a:pPr>
            <a:r>
              <a:rPr lang="zh-CN" altLang="en-US" sz="3200" dirty="0">
                <a:sym typeface="+mn-ea"/>
              </a:rPr>
              <a:t>       </a:t>
            </a:r>
            <a:r>
              <a:rPr lang="en-US" altLang="zh-CN" sz="3200">
                <a:sym typeface="+mn-ea"/>
              </a:rPr>
              <a:t>wine </a:t>
            </a:r>
            <a:r>
              <a:rPr lang="zh-CN" altLang="en-US" sz="3200" dirty="0">
                <a:sym typeface="+mn-ea"/>
              </a:rPr>
              <a:t>酒</a:t>
            </a:r>
            <a:endParaRPr lang="zh-CN" altLang="en-US" sz="3200" dirty="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4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rPr>
              <a:t>词汇记忆方法之三：谐音</a:t>
            </a:r>
            <a:endParaRPr kumimoji="0" lang="zh-CN" altLang="en-US" sz="4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4339" name="内容占位符 2"/>
          <p:cNvSpPr>
            <a:spLocks noGrp="1"/>
          </p:cNvSpPr>
          <p:nvPr>
            <p:ph idx="1"/>
          </p:nvPr>
        </p:nvSpPr>
        <p:spPr>
          <a:xfrm>
            <a:off x="1476375" y="1933575"/>
            <a:ext cx="4416425" cy="4924425"/>
          </a:xfrm>
        </p:spPr>
        <p:txBody>
          <a:bodyPr vert="horz" wrap="square" lIns="91440" tIns="45720" rIns="91440" bIns="45720" anchor="t" anchorCtr="0"/>
          <a:p>
            <a:pPr marL="0" indent="0" eaLnBrk="1" hangingPunct="1">
              <a:buNone/>
            </a:pPr>
            <a:r>
              <a:rPr lang="en-US" altLang="zh-CN" sz="3200" dirty="0"/>
              <a:t>economy  </a:t>
            </a:r>
            <a:endParaRPr lang="en-US" altLang="zh-CN" sz="3200" dirty="0"/>
          </a:p>
          <a:p>
            <a:pPr marL="0" indent="0" eaLnBrk="1" hangingPunct="1">
              <a:buNone/>
            </a:pPr>
            <a:r>
              <a:rPr lang="en-US" altLang="zh-CN" sz="3200" dirty="0"/>
              <a:t>customs     </a:t>
            </a:r>
            <a:endParaRPr lang="en-US" altLang="zh-CN" sz="3200" dirty="0"/>
          </a:p>
          <a:p>
            <a:pPr marL="0" indent="0" eaLnBrk="1" hangingPunct="1">
              <a:buNone/>
            </a:pPr>
            <a:r>
              <a:rPr lang="en-US" altLang="zh-CN" sz="3200" dirty="0"/>
              <a:t>landlord   </a:t>
            </a:r>
            <a:endParaRPr lang="en-US" altLang="zh-CN" sz="3200" dirty="0"/>
          </a:p>
          <a:p>
            <a:pPr marL="0" indent="0" eaLnBrk="1" hangingPunct="1">
              <a:buNone/>
            </a:pPr>
            <a:r>
              <a:rPr lang="en-US" altLang="zh-CN" sz="3200" dirty="0"/>
              <a:t>ambition  </a:t>
            </a:r>
            <a:endParaRPr lang="en-US" altLang="zh-CN" sz="3200" dirty="0"/>
          </a:p>
          <a:p>
            <a:pPr marL="0" indent="0" eaLnBrk="1" hangingPunct="1">
              <a:buNone/>
            </a:pPr>
            <a:r>
              <a:rPr lang="en-US" altLang="zh-CN" sz="3200" dirty="0"/>
              <a:t>strong    </a:t>
            </a:r>
            <a:endParaRPr lang="en-US" altLang="zh-CN" sz="3200" dirty="0"/>
          </a:p>
          <a:p>
            <a:pPr marL="0" indent="0" eaLnBrk="1" hangingPunct="1">
              <a:buNone/>
            </a:pPr>
            <a:endParaRPr lang="en-US" altLang="zh-CN" sz="3200" dirty="0"/>
          </a:p>
        </p:txBody>
      </p:sp>
      <p:sp>
        <p:nvSpPr>
          <p:cNvPr id="4" name="矩形 3"/>
          <p:cNvSpPr/>
          <p:nvPr/>
        </p:nvSpPr>
        <p:spPr>
          <a:xfrm>
            <a:off x="6421120" y="1933575"/>
            <a:ext cx="4572000" cy="3517900"/>
          </a:xfrm>
          <a:prstGeom prst="rect">
            <a:avLst/>
          </a:prstGeom>
        </p:spPr>
        <p:txBody>
          <a:bodyPr>
            <a:spAutoFit/>
          </a:bodyPr>
          <a:lstStyle/>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temper  </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ambulance   </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pest   </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lawyer  </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3200" dirty="0">
                <a:sym typeface="+mn-ea"/>
              </a:rPr>
              <a:t>admire  </a:t>
            </a:r>
            <a:endParaRPr lang="en-US" altLang="zh-CN" sz="3200" dirty="0"/>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dirty="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4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rPr>
              <a:t>词汇记忆方法之三：谐音</a:t>
            </a:r>
            <a:endParaRPr kumimoji="0" lang="zh-CN" altLang="en-US" sz="4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14339" name="内容占位符 2"/>
          <p:cNvSpPr>
            <a:spLocks noGrp="1"/>
          </p:cNvSpPr>
          <p:nvPr>
            <p:ph idx="1"/>
          </p:nvPr>
        </p:nvSpPr>
        <p:spPr>
          <a:xfrm>
            <a:off x="1476375" y="1933575"/>
            <a:ext cx="4416425" cy="4924425"/>
          </a:xfrm>
        </p:spPr>
        <p:txBody>
          <a:bodyPr vert="horz" wrap="square" lIns="91440" tIns="45720" rIns="91440" bIns="45720" anchor="t" anchorCtr="0"/>
          <a:p>
            <a:pPr marL="0" indent="0" eaLnBrk="1" hangingPunct="1">
              <a:buNone/>
            </a:pPr>
            <a:r>
              <a:rPr lang="en-US" altLang="zh-CN" sz="3200" dirty="0"/>
              <a:t>economy  n. </a:t>
            </a:r>
            <a:r>
              <a:rPr lang="zh-CN" altLang="en-US" sz="3200" dirty="0"/>
              <a:t>经济</a:t>
            </a:r>
            <a:endParaRPr lang="en-US" altLang="zh-CN" sz="3200" dirty="0"/>
          </a:p>
          <a:p>
            <a:pPr marL="0" indent="0" eaLnBrk="1" hangingPunct="1">
              <a:buNone/>
            </a:pPr>
            <a:r>
              <a:rPr lang="en-US" altLang="zh-CN" sz="3200" dirty="0"/>
              <a:t>customs  n. </a:t>
            </a:r>
            <a:r>
              <a:rPr lang="zh-CN" altLang="en-US" sz="3200" dirty="0"/>
              <a:t>海关</a:t>
            </a:r>
            <a:r>
              <a:rPr lang="en-US" altLang="zh-CN" sz="3200" dirty="0"/>
              <a:t>   </a:t>
            </a:r>
            <a:endParaRPr lang="en-US" altLang="zh-CN" sz="3200" dirty="0"/>
          </a:p>
          <a:p>
            <a:pPr marL="0" indent="0" eaLnBrk="1" hangingPunct="1">
              <a:buNone/>
            </a:pPr>
            <a:r>
              <a:rPr lang="en-US" altLang="zh-CN" sz="3200" dirty="0"/>
              <a:t>landlord   n. </a:t>
            </a:r>
            <a:r>
              <a:rPr lang="zh-CN" altLang="en-US" sz="3200" dirty="0"/>
              <a:t>地主</a:t>
            </a:r>
            <a:endParaRPr lang="en-US" altLang="zh-CN" sz="3200" dirty="0"/>
          </a:p>
          <a:p>
            <a:pPr marL="0" indent="0" eaLnBrk="1" hangingPunct="1">
              <a:buNone/>
            </a:pPr>
            <a:r>
              <a:rPr lang="en-US" altLang="zh-CN" sz="3200" dirty="0"/>
              <a:t>ambition  n. </a:t>
            </a:r>
            <a:r>
              <a:rPr lang="zh-CN" altLang="en-US" sz="3200" dirty="0"/>
              <a:t>雄心，抱负</a:t>
            </a:r>
            <a:endParaRPr lang="en-US" altLang="zh-CN" sz="3200" dirty="0"/>
          </a:p>
          <a:p>
            <a:pPr marL="0" indent="0" eaLnBrk="1" hangingPunct="1">
              <a:buNone/>
            </a:pPr>
            <a:r>
              <a:rPr lang="en-US" altLang="zh-CN" sz="3200" dirty="0"/>
              <a:t>strong    adj. </a:t>
            </a:r>
            <a:r>
              <a:rPr lang="zh-CN" altLang="en-US" sz="3200" dirty="0"/>
              <a:t>强壮的</a:t>
            </a:r>
            <a:endParaRPr lang="en-US" altLang="zh-CN" sz="3200" dirty="0"/>
          </a:p>
          <a:p>
            <a:pPr marL="0" indent="0" eaLnBrk="1" hangingPunct="1">
              <a:buNone/>
            </a:pPr>
            <a:endParaRPr lang="en-US" altLang="zh-CN" sz="3200" dirty="0"/>
          </a:p>
        </p:txBody>
      </p:sp>
      <p:sp>
        <p:nvSpPr>
          <p:cNvPr id="4" name="矩形 3"/>
          <p:cNvSpPr/>
          <p:nvPr/>
        </p:nvSpPr>
        <p:spPr>
          <a:xfrm>
            <a:off x="6421120" y="1933575"/>
            <a:ext cx="4572000" cy="3517900"/>
          </a:xfrm>
          <a:prstGeom prst="rect">
            <a:avLst/>
          </a:prstGeom>
        </p:spPr>
        <p:txBody>
          <a:bodyPr>
            <a:spAutoFit/>
          </a:bodyPr>
          <a:lstStyle/>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temper  n. </a:t>
            </a:r>
            <a:r>
              <a:rPr kumimoji="0" lang="zh-CN" altLang="en-US" sz="3200" b="0" i="0" u="none" strike="noStrike" kern="1200" cap="none" spc="0" normalizeH="0" baseline="0" noProof="0" dirty="0">
                <a:ln>
                  <a:noFill/>
                </a:ln>
                <a:solidFill>
                  <a:schemeClr val="tx1"/>
                </a:solidFill>
                <a:effectLst/>
                <a:uLnTx/>
                <a:uFillTx/>
                <a:latin typeface="+mn-lt"/>
                <a:ea typeface="+mn-ea"/>
                <a:cs typeface="+mn-cs"/>
              </a:rPr>
              <a:t>脾气</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ambulance   n. </a:t>
            </a:r>
            <a:r>
              <a:rPr kumimoji="0" lang="zh-CN" altLang="en-US" sz="3200" b="0" i="0" u="none" strike="noStrike" kern="1200" cap="none" spc="0" normalizeH="0" baseline="0" noProof="0" dirty="0">
                <a:ln>
                  <a:noFill/>
                </a:ln>
                <a:solidFill>
                  <a:schemeClr val="tx1"/>
                </a:solidFill>
                <a:effectLst/>
                <a:uLnTx/>
                <a:uFillTx/>
                <a:latin typeface="+mn-lt"/>
                <a:ea typeface="+mn-ea"/>
                <a:cs typeface="+mn-cs"/>
              </a:rPr>
              <a:t>救护车</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pest   n. </a:t>
            </a:r>
            <a:r>
              <a:rPr kumimoji="0" lang="zh-CN" altLang="en-US" sz="3200" b="0" i="0" u="none" strike="noStrike" kern="1200" cap="none" spc="0" normalizeH="0" baseline="0" noProof="0" dirty="0">
                <a:ln>
                  <a:noFill/>
                </a:ln>
                <a:solidFill>
                  <a:schemeClr val="tx1"/>
                </a:solidFill>
                <a:effectLst/>
                <a:uLnTx/>
                <a:uFillTx/>
                <a:latin typeface="+mn-lt"/>
                <a:ea typeface="+mn-ea"/>
                <a:cs typeface="+mn-cs"/>
              </a:rPr>
              <a:t>害虫</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fontAlgn="base">
              <a:lnSpc>
                <a:spcPct val="11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tx1"/>
                </a:solidFill>
                <a:effectLst/>
                <a:uLnTx/>
                <a:uFillTx/>
                <a:latin typeface="+mn-lt"/>
                <a:ea typeface="+mn-ea"/>
                <a:cs typeface="+mn-cs"/>
              </a:rPr>
              <a:t>lawyer  n. </a:t>
            </a:r>
            <a:r>
              <a:rPr kumimoji="0" lang="zh-CN" altLang="en-US" sz="3200" b="0" i="0" u="none" strike="noStrike" kern="1200" cap="none" spc="0" normalizeH="0" baseline="0" noProof="0" dirty="0">
                <a:ln>
                  <a:noFill/>
                </a:ln>
                <a:solidFill>
                  <a:schemeClr val="tx1"/>
                </a:solidFill>
                <a:effectLst/>
                <a:uLnTx/>
                <a:uFillTx/>
                <a:latin typeface="+mn-lt"/>
                <a:ea typeface="+mn-ea"/>
                <a:cs typeface="+mn-cs"/>
              </a:rPr>
              <a:t>律师</a:t>
            </a: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lang="en-US" altLang="zh-CN" sz="3200" dirty="0">
                <a:sym typeface="+mn-ea"/>
              </a:rPr>
              <a:t>admire  v. </a:t>
            </a:r>
            <a:r>
              <a:rPr lang="zh-CN" altLang="en-US" sz="3200" dirty="0">
                <a:sym typeface="+mn-ea"/>
              </a:rPr>
              <a:t>倾佩，赞赏</a:t>
            </a:r>
            <a:endParaRPr lang="en-US" altLang="zh-CN" sz="3200" dirty="0"/>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dirty="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890962"/>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交际用语</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04</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2834798" cy="829945"/>
            <a:chOff x="334963" y="455941"/>
            <a:chExt cx="2834798" cy="829945"/>
          </a:xfrm>
        </p:grpSpPr>
        <p:sp>
          <p:nvSpPr>
            <p:cNvPr id="5" name="文本框 4"/>
            <p:cNvSpPr txBox="1"/>
            <p:nvPr/>
          </p:nvSpPr>
          <p:spPr>
            <a:xfrm>
              <a:off x="545941" y="455941"/>
              <a:ext cx="2623820" cy="829945"/>
            </a:xfrm>
            <a:prstGeom prst="rect">
              <a:avLst/>
            </a:prstGeom>
            <a:noFill/>
          </p:spPr>
          <p:txBody>
            <a:bodyPr wrap="none" rtlCol="0">
              <a:spAutoFit/>
            </a:bodyPr>
            <a:lstStyle/>
            <a:p>
              <a:r>
                <a:rPr lang="zh-CN" altLang="en-US" sz="4800" b="1" dirty="0">
                  <a:solidFill>
                    <a:srgbClr val="7188A8"/>
                  </a:solidFill>
                  <a:cs typeface="+mn-ea"/>
                  <a:sym typeface="+mn-lt"/>
                </a:rPr>
                <a:t>交际用语</a:t>
              </a:r>
              <a:endParaRPr lang="zh-CN" altLang="en-US" sz="48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3" name="文本框 2"/>
          <p:cNvSpPr txBox="1"/>
          <p:nvPr/>
        </p:nvSpPr>
        <p:spPr>
          <a:xfrm>
            <a:off x="843280" y="1769110"/>
            <a:ext cx="10505440" cy="4570730"/>
          </a:xfrm>
          <a:prstGeom prst="rect">
            <a:avLst/>
          </a:prstGeom>
          <a:noFill/>
        </p:spPr>
        <p:txBody>
          <a:bodyPr wrap="square" rtlCol="0">
            <a:spAutoFit/>
          </a:bodyPr>
          <a:lstStyle/>
          <a:p>
            <a:pPr algn="l" latinLnBrk="1">
              <a:lnSpc>
                <a:spcPct val="130000"/>
              </a:lnSpc>
            </a:pPr>
            <a:r>
              <a:rPr kumimoji="1" lang="zh-CN" altLang="en-US" sz="3200" b="1" dirty="0" smtClean="0">
                <a:solidFill>
                  <a:srgbClr val="000000"/>
                </a:solidFill>
                <a:latin typeface="黑体" panose="02010609060101010101" charset="-122"/>
                <a:ea typeface="黑体" panose="02010609060101010101" charset="-122"/>
                <a:sym typeface="+mn-ea"/>
              </a:rPr>
              <a:t>学位英语</a:t>
            </a:r>
            <a:r>
              <a:rPr kumimoji="1" lang="zh-CN" altLang="en-US" sz="3200" b="1" dirty="0">
                <a:solidFill>
                  <a:srgbClr val="000000"/>
                </a:solidFill>
                <a:latin typeface="黑体" panose="02010609060101010101" charset="-122"/>
                <a:ea typeface="黑体" panose="02010609060101010101" charset="-122"/>
                <a:sym typeface="+mn-ea"/>
              </a:rPr>
              <a:t>试题中</a:t>
            </a:r>
            <a:r>
              <a:rPr kumimoji="1" lang="zh-CN" altLang="en-US" sz="3200" b="1" dirty="0">
                <a:solidFill>
                  <a:srgbClr val="FF0000"/>
                </a:solidFill>
                <a:latin typeface="黑体" panose="02010609060101010101" charset="-122"/>
                <a:ea typeface="黑体" panose="02010609060101010101" charset="-122"/>
                <a:sym typeface="+mn-ea"/>
              </a:rPr>
              <a:t>第一部分</a:t>
            </a:r>
            <a:r>
              <a:rPr kumimoji="1" lang="zh-CN" altLang="en-US" sz="3200" b="1" dirty="0">
                <a:solidFill>
                  <a:srgbClr val="000000"/>
                </a:solidFill>
                <a:latin typeface="黑体" panose="02010609060101010101" charset="-122"/>
                <a:ea typeface="黑体" panose="02010609060101010101" charset="-122"/>
                <a:sym typeface="+mn-ea"/>
              </a:rPr>
              <a:t>为英语知识的运用（交际英语），以</a:t>
            </a:r>
            <a:r>
              <a:rPr kumimoji="1" lang="zh-CN" altLang="en-US" sz="3200" b="1" dirty="0">
                <a:solidFill>
                  <a:srgbClr val="FF0000"/>
                </a:solidFill>
                <a:latin typeface="黑体" panose="02010609060101010101" charset="-122"/>
                <a:ea typeface="黑体" panose="02010609060101010101" charset="-122"/>
                <a:sym typeface="+mn-ea"/>
              </a:rPr>
              <a:t>对话的</a:t>
            </a:r>
            <a:r>
              <a:rPr kumimoji="1" lang="zh-CN" altLang="en-US" sz="3200" b="1" dirty="0">
                <a:solidFill>
                  <a:srgbClr val="000000"/>
                </a:solidFill>
                <a:latin typeface="黑体" panose="02010609060101010101" charset="-122"/>
                <a:ea typeface="黑体" panose="02010609060101010101" charset="-122"/>
                <a:sym typeface="+mn-ea"/>
              </a:rPr>
              <a:t>方式出题，目的是测试考生在日常生活情景中的交际能力。要求考生从四个选项中选出一个贴切的回答，使原来的对话意思完整，</a:t>
            </a:r>
            <a:r>
              <a:rPr kumimoji="1" lang="zh-CN" altLang="en-US" sz="3200" b="1" dirty="0">
                <a:solidFill>
                  <a:srgbClr val="FF0000"/>
                </a:solidFill>
                <a:latin typeface="黑体" panose="02010609060101010101" charset="-122"/>
                <a:ea typeface="黑体" panose="02010609060101010101" charset="-122"/>
                <a:sym typeface="+mn-ea"/>
              </a:rPr>
              <a:t>符合交际原则</a:t>
            </a:r>
            <a:r>
              <a:rPr kumimoji="1" lang="zh-CN" altLang="en-US" sz="3200" b="1" dirty="0" smtClean="0">
                <a:solidFill>
                  <a:srgbClr val="000000"/>
                </a:solidFill>
                <a:latin typeface="黑体" panose="02010609060101010101" charset="-122"/>
                <a:ea typeface="黑体" panose="02010609060101010101" charset="-122"/>
                <a:sym typeface="+mn-ea"/>
              </a:rPr>
              <a:t>。</a:t>
            </a:r>
            <a:endParaRPr kumimoji="1" lang="en-US" altLang="zh-CN" sz="3200" b="1" dirty="0" smtClean="0">
              <a:solidFill>
                <a:srgbClr val="000000"/>
              </a:solidFill>
              <a:latin typeface="黑体" panose="02010609060101010101" charset="-122"/>
              <a:ea typeface="黑体" panose="02010609060101010101" charset="-122"/>
            </a:endParaRPr>
          </a:p>
          <a:p>
            <a:pPr algn="l" latinLnBrk="1">
              <a:lnSpc>
                <a:spcPct val="130000"/>
              </a:lnSpc>
            </a:pPr>
            <a:r>
              <a:rPr kumimoji="1" lang="en-US" altLang="zh-CN" sz="3200" b="1" dirty="0" smtClean="0">
                <a:solidFill>
                  <a:srgbClr val="000000"/>
                </a:solidFill>
                <a:latin typeface="黑体" panose="02010609060101010101" charset="-122"/>
                <a:ea typeface="黑体" panose="02010609060101010101" charset="-122"/>
                <a:sym typeface="+mn-ea"/>
              </a:rPr>
              <a:t>    </a:t>
            </a:r>
            <a:r>
              <a:rPr kumimoji="1" lang="zh-CN" altLang="en-US" sz="3200" b="1" dirty="0" smtClean="0">
                <a:solidFill>
                  <a:srgbClr val="000000"/>
                </a:solidFill>
                <a:latin typeface="黑体" panose="02010609060101010101" charset="-122"/>
                <a:ea typeface="黑体" panose="02010609060101010101" charset="-122"/>
                <a:sym typeface="+mn-ea"/>
              </a:rPr>
              <a:t>该</a:t>
            </a:r>
            <a:r>
              <a:rPr kumimoji="1" lang="zh-CN" altLang="en-US" sz="3200" b="1" dirty="0">
                <a:solidFill>
                  <a:srgbClr val="000000"/>
                </a:solidFill>
                <a:latin typeface="黑体" panose="02010609060101010101" charset="-122"/>
                <a:ea typeface="黑体" panose="02010609060101010101" charset="-122"/>
                <a:sym typeface="+mn-ea"/>
              </a:rPr>
              <a:t>题共</a:t>
            </a:r>
            <a:r>
              <a:rPr kumimoji="1" lang="en-US" altLang="zh-CN" sz="3200" b="1" dirty="0">
                <a:solidFill>
                  <a:srgbClr val="FF0000"/>
                </a:solidFill>
                <a:latin typeface="黑体" panose="02010609060101010101" charset="-122"/>
                <a:ea typeface="黑体" panose="02010609060101010101" charset="-122"/>
                <a:sym typeface="+mn-ea"/>
              </a:rPr>
              <a:t>15</a:t>
            </a:r>
            <a:r>
              <a:rPr kumimoji="1" lang="zh-CN" altLang="en-US" sz="3200" b="1" dirty="0">
                <a:solidFill>
                  <a:srgbClr val="FF0000"/>
                </a:solidFill>
                <a:latin typeface="黑体" panose="02010609060101010101" charset="-122"/>
                <a:ea typeface="黑体" panose="02010609060101010101" charset="-122"/>
                <a:sym typeface="+mn-ea"/>
              </a:rPr>
              <a:t>个对话</a:t>
            </a:r>
            <a:r>
              <a:rPr kumimoji="1" lang="zh-CN" altLang="en-US" sz="3200" b="1" dirty="0">
                <a:solidFill>
                  <a:srgbClr val="000000"/>
                </a:solidFill>
                <a:latin typeface="黑体" panose="02010609060101010101" charset="-122"/>
                <a:ea typeface="黑体" panose="02010609060101010101" charset="-122"/>
                <a:sym typeface="+mn-ea"/>
              </a:rPr>
              <a:t>，</a:t>
            </a:r>
            <a:r>
              <a:rPr kumimoji="1" lang="en-US" altLang="zh-CN" sz="3200" b="1" dirty="0">
                <a:solidFill>
                  <a:srgbClr val="000000"/>
                </a:solidFill>
                <a:latin typeface="黑体" panose="02010609060101010101" charset="-122"/>
                <a:ea typeface="黑体" panose="02010609060101010101" charset="-122"/>
                <a:sym typeface="+mn-ea"/>
              </a:rPr>
              <a:t>15</a:t>
            </a:r>
            <a:r>
              <a:rPr kumimoji="1" lang="zh-CN" altLang="en-US" sz="3200" b="1" dirty="0">
                <a:solidFill>
                  <a:srgbClr val="000000"/>
                </a:solidFill>
                <a:latin typeface="黑体" panose="02010609060101010101" charset="-122"/>
                <a:ea typeface="黑体" panose="02010609060101010101" charset="-122"/>
                <a:sym typeface="+mn-ea"/>
              </a:rPr>
              <a:t>个小题，</a:t>
            </a:r>
            <a:r>
              <a:rPr kumimoji="1" lang="zh-CN" altLang="en-US" sz="3200" b="1" dirty="0">
                <a:solidFill>
                  <a:srgbClr val="FF0000"/>
                </a:solidFill>
                <a:latin typeface="黑体" panose="02010609060101010101" charset="-122"/>
                <a:ea typeface="黑体" panose="02010609060101010101" charset="-122"/>
                <a:sym typeface="+mn-ea"/>
              </a:rPr>
              <a:t>每小题</a:t>
            </a:r>
            <a:r>
              <a:rPr kumimoji="1" lang="en-US" altLang="zh-CN" sz="3200" b="1" dirty="0">
                <a:solidFill>
                  <a:srgbClr val="FF0000"/>
                </a:solidFill>
                <a:latin typeface="黑体" panose="02010609060101010101" charset="-122"/>
                <a:ea typeface="黑体" panose="02010609060101010101" charset="-122"/>
                <a:sym typeface="+mn-ea"/>
              </a:rPr>
              <a:t>1</a:t>
            </a:r>
            <a:r>
              <a:rPr kumimoji="1" lang="zh-CN" altLang="en-US" sz="3200" b="1" dirty="0">
                <a:solidFill>
                  <a:srgbClr val="FF0000"/>
                </a:solidFill>
                <a:latin typeface="黑体" panose="02010609060101010101" charset="-122"/>
                <a:ea typeface="黑体" panose="02010609060101010101" charset="-122"/>
                <a:sym typeface="+mn-ea"/>
              </a:rPr>
              <a:t>分</a:t>
            </a:r>
            <a:r>
              <a:rPr kumimoji="1" lang="zh-CN" altLang="en-US" sz="3200" b="1" dirty="0">
                <a:solidFill>
                  <a:srgbClr val="000000"/>
                </a:solidFill>
                <a:latin typeface="黑体" panose="02010609060101010101" charset="-122"/>
                <a:ea typeface="黑体" panose="02010609060101010101" charset="-122"/>
                <a:sym typeface="+mn-ea"/>
              </a:rPr>
              <a:t>，</a:t>
            </a:r>
            <a:r>
              <a:rPr kumimoji="1" lang="zh-CN" altLang="en-US" sz="3200" b="1" dirty="0">
                <a:solidFill>
                  <a:srgbClr val="FF0000"/>
                </a:solidFill>
                <a:latin typeface="黑体" panose="02010609060101010101" charset="-122"/>
                <a:ea typeface="黑体" panose="02010609060101010101" charset="-122"/>
                <a:sym typeface="+mn-ea"/>
              </a:rPr>
              <a:t>共</a:t>
            </a:r>
            <a:r>
              <a:rPr kumimoji="1" lang="en-US" altLang="zh-CN" sz="3200" b="1" dirty="0">
                <a:solidFill>
                  <a:srgbClr val="FF0000"/>
                </a:solidFill>
                <a:latin typeface="黑体" panose="02010609060101010101" charset="-122"/>
                <a:ea typeface="黑体" panose="02010609060101010101" charset="-122"/>
                <a:sym typeface="+mn-ea"/>
              </a:rPr>
              <a:t>15</a:t>
            </a:r>
            <a:r>
              <a:rPr kumimoji="1" lang="zh-CN" altLang="en-US" sz="3200" b="1" dirty="0">
                <a:solidFill>
                  <a:srgbClr val="FF0000"/>
                </a:solidFill>
                <a:latin typeface="黑体" panose="02010609060101010101" charset="-122"/>
                <a:ea typeface="黑体" panose="02010609060101010101" charset="-122"/>
                <a:sym typeface="+mn-ea"/>
              </a:rPr>
              <a:t>分</a:t>
            </a:r>
            <a:r>
              <a:rPr kumimoji="1" lang="zh-CN" altLang="en-US" sz="3200" b="1" dirty="0">
                <a:solidFill>
                  <a:srgbClr val="000000"/>
                </a:solidFill>
                <a:latin typeface="黑体" panose="02010609060101010101" charset="-122"/>
                <a:ea typeface="黑体" panose="02010609060101010101" charset="-122"/>
                <a:sym typeface="+mn-ea"/>
              </a:rPr>
              <a:t>，</a:t>
            </a:r>
            <a:r>
              <a:rPr kumimoji="1" lang="zh-CN" altLang="en-US" sz="3200" b="1" dirty="0">
                <a:solidFill>
                  <a:srgbClr val="FF0000"/>
                </a:solidFill>
                <a:latin typeface="黑体" panose="02010609060101010101" charset="-122"/>
                <a:ea typeface="黑体" panose="02010609060101010101" charset="-122"/>
                <a:sym typeface="+mn-ea"/>
              </a:rPr>
              <a:t>时间为</a:t>
            </a:r>
            <a:r>
              <a:rPr kumimoji="1" lang="en-US" altLang="zh-CN" sz="3200" b="1" dirty="0">
                <a:solidFill>
                  <a:srgbClr val="FF0000"/>
                </a:solidFill>
                <a:latin typeface="黑体" panose="02010609060101010101" charset="-122"/>
                <a:ea typeface="黑体" panose="02010609060101010101" charset="-122"/>
                <a:sym typeface="+mn-ea"/>
              </a:rPr>
              <a:t>15</a:t>
            </a:r>
            <a:r>
              <a:rPr kumimoji="1" lang="zh-CN" altLang="en-US" sz="3200" b="1" dirty="0">
                <a:solidFill>
                  <a:srgbClr val="FF0000"/>
                </a:solidFill>
                <a:latin typeface="黑体" panose="02010609060101010101" charset="-122"/>
                <a:ea typeface="黑体" panose="02010609060101010101" charset="-122"/>
                <a:sym typeface="+mn-ea"/>
              </a:rPr>
              <a:t>分钟</a:t>
            </a:r>
            <a:r>
              <a:rPr kumimoji="1" lang="zh-CN" altLang="en-US" sz="3200" b="1" dirty="0">
                <a:solidFill>
                  <a:srgbClr val="000000"/>
                </a:solidFill>
                <a:latin typeface="黑体" panose="02010609060101010101" charset="-122"/>
                <a:ea typeface="黑体" panose="02010609060101010101" charset="-122"/>
                <a:sym typeface="+mn-ea"/>
              </a:rPr>
              <a:t>。</a:t>
            </a:r>
            <a:endParaRPr kumimoji="1" lang="zh-CN" altLang="en-US" sz="3200" b="1" dirty="0">
              <a:solidFill>
                <a:srgbClr val="000000"/>
              </a:solidFill>
              <a:latin typeface="黑体" panose="02010609060101010101" charset="-122"/>
              <a:ea typeface="黑体" panose="02010609060101010101" charset="-122"/>
            </a:endParaRPr>
          </a:p>
          <a:p>
            <a:pPr algn="l">
              <a:lnSpc>
                <a:spcPct val="130000"/>
              </a:lnSpc>
            </a:pPr>
            <a:endParaRPr kumimoji="1" lang="zh-CN" altLang="en-US" sz="3200" b="1" dirty="0">
              <a:solidFill>
                <a:srgbClr val="000000"/>
              </a:solidFill>
              <a:latin typeface="黑体" panose="02010609060101010101" charset="-122"/>
              <a:ea typeface="黑体" panose="02010609060101010101"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pSp>
        <p:nvGrpSpPr>
          <p:cNvPr id="3" name="如何沟通" descr="7b0a202020202274657874626f78223a20227b5c2263617465676f72795f69645c223a31303431352c5c2269645c223a32303334313338337d220a7d0a"/>
          <p:cNvGrpSpPr/>
          <p:nvPr/>
        </p:nvGrpSpPr>
        <p:grpSpPr>
          <a:xfrm>
            <a:off x="2083435" y="1590675"/>
            <a:ext cx="7673975" cy="3909060"/>
            <a:chOff x="1864" y="1783"/>
            <a:chExt cx="12085" cy="6156"/>
          </a:xfrm>
        </p:grpSpPr>
        <p:pic>
          <p:nvPicPr>
            <p:cNvPr id="33" name="图片 32" descr="横-对话框--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864" y="1783"/>
              <a:ext cx="12085" cy="6156"/>
            </a:xfrm>
            <a:prstGeom prst="rect">
              <a:avLst/>
            </a:prstGeom>
          </p:spPr>
        </p:pic>
        <p:sp>
          <p:nvSpPr>
            <p:cNvPr id="6" name="文本框 5"/>
            <p:cNvSpPr txBox="1"/>
            <p:nvPr/>
          </p:nvSpPr>
          <p:spPr>
            <a:xfrm>
              <a:off x="3266" y="3956"/>
              <a:ext cx="9900" cy="1113"/>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b="1">
                  <a:solidFill>
                    <a:schemeClr val="bg1"/>
                  </a:solidFill>
                  <a:latin typeface="黑体" panose="02010609060101010101" charset="-122"/>
                  <a:ea typeface="黑体" panose="02010609060101010101" charset="-122"/>
                  <a:cs typeface="汉仪刚艺体-85W" panose="00020600040101010101" charset="-122"/>
                </a:rPr>
                <a:t>交际需要注意哪些原则呢？</a:t>
              </a:r>
              <a:endParaRPr lang="zh-CN" altLang="en-US" sz="4000" b="1">
                <a:solidFill>
                  <a:schemeClr val="bg1"/>
                </a:solidFill>
                <a:latin typeface="黑体" panose="02010609060101010101" charset="-122"/>
                <a:ea typeface="黑体" panose="02010609060101010101" charset="-122"/>
                <a:cs typeface="汉仪刚艺体-85W" panose="00020600040101010101" charset="-122"/>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901757"/>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学习要求</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01</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6497478" cy="706755"/>
            <a:chOff x="334963" y="455941"/>
            <a:chExt cx="6497478" cy="706755"/>
          </a:xfrm>
        </p:grpSpPr>
        <p:sp>
          <p:nvSpPr>
            <p:cNvPr id="5" name="文本框 4"/>
            <p:cNvSpPr txBox="1"/>
            <p:nvPr/>
          </p:nvSpPr>
          <p:spPr>
            <a:xfrm>
              <a:off x="545941" y="455941"/>
              <a:ext cx="6286500" cy="706755"/>
            </a:xfrm>
            <a:prstGeom prst="rect">
              <a:avLst/>
            </a:prstGeom>
            <a:noFill/>
          </p:spPr>
          <p:txBody>
            <a:bodyPr wrap="none" rtlCol="0">
              <a:spAutoFit/>
            </a:bodyPr>
            <a:lstStyle/>
            <a:p>
              <a:r>
                <a:rPr lang="zh-CN" altLang="en-US" sz="4000" b="1" dirty="0">
                  <a:solidFill>
                    <a:srgbClr val="7188A8"/>
                  </a:solidFill>
                  <a:cs typeface="+mn-ea"/>
                  <a:sym typeface="+mn-lt"/>
                </a:rPr>
                <a:t>交际用语应遵循三项原则：</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pic>
        <p:nvPicPr>
          <p:cNvPr id="1026" name="Picture 2" descr="C:\Users\Administrator\Desktop\u=2590963716,3970829392&amp;fm=27&amp;gp=0.jpg"/>
          <p:cNvPicPr>
            <a:picLocks noChangeAspect="1" noChangeArrowheads="1"/>
          </p:cNvPicPr>
          <p:nvPr/>
        </p:nvPicPr>
        <p:blipFill>
          <a:blip r:embed="rId1" cstate="print"/>
          <a:srcRect/>
          <a:stretch>
            <a:fillRect/>
          </a:stretch>
        </p:blipFill>
        <p:spPr bwMode="auto">
          <a:xfrm>
            <a:off x="855980" y="1978025"/>
            <a:ext cx="4381500" cy="2667000"/>
          </a:xfrm>
          <a:prstGeom prst="rect">
            <a:avLst/>
          </a:prstGeom>
          <a:ln>
            <a:noFill/>
          </a:ln>
          <a:effectLst>
            <a:softEdge rad="112500"/>
          </a:effectLst>
        </p:spPr>
      </p:pic>
      <p:sp>
        <p:nvSpPr>
          <p:cNvPr id="3" name="文本框 2"/>
          <p:cNvSpPr txBox="1"/>
          <p:nvPr/>
        </p:nvSpPr>
        <p:spPr>
          <a:xfrm>
            <a:off x="6283960" y="1742440"/>
            <a:ext cx="4465320" cy="922020"/>
          </a:xfrm>
          <a:prstGeom prst="rect">
            <a:avLst/>
          </a:prstGeom>
          <a:gradFill>
            <a:gsLst>
              <a:gs pos="0">
                <a:srgbClr val="E5D5C6"/>
              </a:gs>
              <a:gs pos="100000">
                <a:srgbClr val="B3725C"/>
              </a:gs>
            </a:gsLst>
            <a:lin scaled="1"/>
          </a:gradFill>
        </p:spPr>
        <p:txBody>
          <a:bodyPr wrap="square" rtlCol="0">
            <a:spAutoFit/>
          </a:bodyPr>
          <a:lstStyle/>
          <a:p>
            <a:r>
              <a:rPr lang="en-US" altLang="zh-CN" sz="5400"/>
              <a:t>1.</a:t>
            </a:r>
            <a:r>
              <a:rPr lang="zh-CN" altLang="en-US" sz="5400"/>
              <a:t>礼貌原则</a:t>
            </a:r>
            <a:endParaRPr lang="zh-CN" altLang="en-US" sz="5400"/>
          </a:p>
        </p:txBody>
      </p:sp>
      <p:sp>
        <p:nvSpPr>
          <p:cNvPr id="6" name="文本框 5"/>
          <p:cNvSpPr txBox="1"/>
          <p:nvPr/>
        </p:nvSpPr>
        <p:spPr>
          <a:xfrm>
            <a:off x="6323330" y="3084195"/>
            <a:ext cx="4465320" cy="922020"/>
          </a:xfrm>
          <a:prstGeom prst="rect">
            <a:avLst/>
          </a:prstGeom>
          <a:gradFill>
            <a:gsLst>
              <a:gs pos="100000">
                <a:srgbClr val="F9F8CA"/>
              </a:gs>
              <a:gs pos="6000">
                <a:srgbClr val="4EAADD"/>
              </a:gs>
            </a:gsLst>
            <a:lin scaled="1"/>
          </a:gradFill>
        </p:spPr>
        <p:txBody>
          <a:bodyPr wrap="square" rtlCol="0">
            <a:spAutoFit/>
          </a:bodyPr>
          <a:lstStyle/>
          <a:p>
            <a:r>
              <a:rPr lang="en-US" altLang="zh-CN" sz="5400"/>
              <a:t>2.</a:t>
            </a:r>
            <a:r>
              <a:rPr lang="zh-CN" altLang="en-US" sz="5400"/>
              <a:t>利他原则</a:t>
            </a:r>
            <a:endParaRPr lang="zh-CN" altLang="en-US" sz="5400"/>
          </a:p>
        </p:txBody>
      </p:sp>
      <p:sp>
        <p:nvSpPr>
          <p:cNvPr id="7" name="文本框 6"/>
          <p:cNvSpPr txBox="1"/>
          <p:nvPr/>
        </p:nvSpPr>
        <p:spPr>
          <a:xfrm>
            <a:off x="6349365" y="4541520"/>
            <a:ext cx="4412615" cy="768350"/>
          </a:xfrm>
          <a:prstGeom prst="rect">
            <a:avLst/>
          </a:prstGeom>
          <a:gradFill>
            <a:gsLst>
              <a:gs pos="9000">
                <a:srgbClr val="F4D8CE"/>
              </a:gs>
              <a:gs pos="100000">
                <a:srgbClr val="E0805E"/>
              </a:gs>
            </a:gsLst>
            <a:lin scaled="1"/>
          </a:gradFill>
        </p:spPr>
        <p:txBody>
          <a:bodyPr wrap="square" rtlCol="0">
            <a:spAutoFit/>
          </a:bodyPr>
          <a:lstStyle/>
          <a:p>
            <a:r>
              <a:rPr lang="en-US" altLang="zh-CN" sz="4400"/>
              <a:t>3. </a:t>
            </a:r>
            <a:r>
              <a:rPr lang="zh-CN" altLang="en-US" sz="4400"/>
              <a:t>文化习惯原则</a:t>
            </a:r>
            <a:endParaRPr lang="zh-CN" altLang="en-US" sz="44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horizontal)">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6489858" cy="706755"/>
            <a:chOff x="334963" y="455941"/>
            <a:chExt cx="6489858" cy="706755"/>
          </a:xfrm>
        </p:grpSpPr>
        <p:sp>
          <p:nvSpPr>
            <p:cNvPr id="5" name="文本框 4"/>
            <p:cNvSpPr txBox="1"/>
            <p:nvPr/>
          </p:nvSpPr>
          <p:spPr>
            <a:xfrm>
              <a:off x="545941" y="455941"/>
              <a:ext cx="6278880" cy="706755"/>
            </a:xfrm>
            <a:prstGeom prst="rect">
              <a:avLst/>
            </a:prstGeom>
            <a:noFill/>
          </p:spPr>
          <p:txBody>
            <a:bodyPr wrap="none" rtlCol="0">
              <a:spAutoFit/>
            </a:bodyPr>
            <a:lstStyle/>
            <a:p>
              <a:pPr algn="l"/>
              <a:r>
                <a:rPr lang="zh-CN" altLang="en-US" sz="4000" dirty="0">
                  <a:latin typeface="黑体" panose="02010609060101010101" charset="-122"/>
                  <a:ea typeface="黑体" panose="02010609060101010101" charset="-122"/>
                  <a:sym typeface="+mn-ea"/>
                </a:rPr>
                <a:t>三大解题原则</a:t>
              </a:r>
              <a:r>
                <a:rPr lang="en-US" altLang="zh-CN" sz="4000" dirty="0">
                  <a:latin typeface="Arial" panose="020B0604020202020204"/>
                  <a:ea typeface="黑体" panose="02010609060101010101" charset="-122"/>
                  <a:sym typeface="+mn-ea"/>
                </a:rPr>
                <a:t>——</a:t>
              </a:r>
              <a:r>
                <a:rPr lang="zh-CN" altLang="en-US" sz="4000" dirty="0">
                  <a:latin typeface="黑体" panose="02010609060101010101" charset="-122"/>
                  <a:ea typeface="黑体" panose="02010609060101010101" charset="-122"/>
                  <a:sym typeface="+mn-ea"/>
                </a:rPr>
                <a:t>礼貌原则</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3" name="文本框 2"/>
          <p:cNvSpPr txBox="1"/>
          <p:nvPr/>
        </p:nvSpPr>
        <p:spPr>
          <a:xfrm>
            <a:off x="1076960" y="2315210"/>
            <a:ext cx="9632950" cy="2011045"/>
          </a:xfrm>
          <a:prstGeom prst="rect">
            <a:avLst/>
          </a:prstGeom>
          <a:noFill/>
        </p:spPr>
        <p:txBody>
          <a:bodyPr wrap="square" rtlCol="0">
            <a:spAutoFit/>
          </a:bodyPr>
          <a:lstStyle/>
          <a:p>
            <a:pPr algn="just">
              <a:lnSpc>
                <a:spcPct val="130000"/>
              </a:lnSpc>
            </a:pPr>
            <a:r>
              <a:rPr kumimoji="1" lang="zh-CN" altLang="en-US" sz="3200" b="1" dirty="0" smtClean="0">
                <a:solidFill>
                  <a:schemeClr val="tx1"/>
                </a:solidFill>
                <a:latin typeface="黑体" panose="02010609060101010101" charset="-122"/>
                <a:ea typeface="黑体" panose="02010609060101010101" charset="-122"/>
                <a:sym typeface="+mn-ea"/>
              </a:rPr>
              <a:t>无</a:t>
            </a:r>
            <a:r>
              <a:rPr kumimoji="1" lang="zh-CN" altLang="en-US" sz="3200" b="1" dirty="0">
                <a:solidFill>
                  <a:schemeClr val="tx1"/>
                </a:solidFill>
                <a:latin typeface="黑体" panose="02010609060101010101" charset="-122"/>
                <a:ea typeface="黑体" panose="02010609060101010101" charset="-122"/>
                <a:sym typeface="+mn-ea"/>
              </a:rPr>
              <a:t>论在任何场合、表达什么看法</a:t>
            </a:r>
            <a:r>
              <a:rPr kumimoji="1" lang="en-US" altLang="zh-CN" sz="3200" b="1" dirty="0">
                <a:solidFill>
                  <a:schemeClr val="tx1"/>
                </a:solidFill>
                <a:latin typeface="黑体" panose="02010609060101010101" charset="-122"/>
                <a:ea typeface="黑体" panose="02010609060101010101" charset="-122"/>
                <a:sym typeface="+mn-ea"/>
              </a:rPr>
              <a:t>/</a:t>
            </a:r>
            <a:r>
              <a:rPr kumimoji="1" lang="zh-CN" altLang="en-US" sz="3200" b="1" dirty="0">
                <a:solidFill>
                  <a:schemeClr val="tx1"/>
                </a:solidFill>
                <a:latin typeface="黑体" panose="02010609060101010101" charset="-122"/>
                <a:ea typeface="黑体" panose="02010609060101010101" charset="-122"/>
                <a:sym typeface="+mn-ea"/>
              </a:rPr>
              <a:t>情感，发话</a:t>
            </a:r>
            <a:r>
              <a:rPr kumimoji="1" lang="en-US" altLang="zh-CN" sz="3200" b="1" dirty="0">
                <a:solidFill>
                  <a:schemeClr val="tx1"/>
                </a:solidFill>
                <a:latin typeface="黑体" panose="02010609060101010101" charset="-122"/>
                <a:ea typeface="黑体" panose="02010609060101010101" charset="-122"/>
                <a:sym typeface="+mn-ea"/>
              </a:rPr>
              <a:t>/</a:t>
            </a:r>
            <a:r>
              <a:rPr kumimoji="1" lang="zh-CN" altLang="en-US" sz="3200" b="1" dirty="0">
                <a:solidFill>
                  <a:schemeClr val="tx1"/>
                </a:solidFill>
                <a:latin typeface="黑体" panose="02010609060101010101" charset="-122"/>
                <a:ea typeface="黑体" panose="02010609060101010101" charset="-122"/>
                <a:sym typeface="+mn-ea"/>
              </a:rPr>
              <a:t>发问和应答都要</a:t>
            </a:r>
            <a:r>
              <a:rPr kumimoji="1" lang="zh-CN" altLang="en-US" sz="3200" b="1" dirty="0">
                <a:solidFill>
                  <a:srgbClr val="C00000"/>
                </a:solidFill>
                <a:latin typeface="黑体" panose="02010609060101010101" charset="-122"/>
                <a:ea typeface="黑体" panose="02010609060101010101" charset="-122"/>
                <a:sym typeface="+mn-ea"/>
              </a:rPr>
              <a:t>有礼貌</a:t>
            </a:r>
            <a:r>
              <a:rPr kumimoji="1" lang="zh-CN" altLang="en-US" sz="3200" b="1" dirty="0">
                <a:solidFill>
                  <a:schemeClr val="tx1"/>
                </a:solidFill>
                <a:latin typeface="黑体" panose="02010609060101010101" charset="-122"/>
                <a:ea typeface="黑体" panose="02010609060101010101" charset="-122"/>
                <a:sym typeface="+mn-ea"/>
              </a:rPr>
              <a:t>，即使表达不同看法或批评意见，也要</a:t>
            </a:r>
            <a:r>
              <a:rPr kumimoji="1" lang="zh-CN" altLang="en-US" sz="3200" b="1" dirty="0">
                <a:solidFill>
                  <a:srgbClr val="C00000"/>
                </a:solidFill>
                <a:latin typeface="黑体" panose="02010609060101010101" charset="-122"/>
                <a:ea typeface="黑体" panose="02010609060101010101" charset="-122"/>
                <a:sym typeface="+mn-ea"/>
              </a:rPr>
              <a:t>委婉间接表达</a:t>
            </a:r>
            <a:r>
              <a:rPr kumimoji="1" lang="zh-CN" altLang="en-US" sz="3200" b="1" dirty="0">
                <a:solidFill>
                  <a:schemeClr val="tx1"/>
                </a:solidFill>
                <a:latin typeface="黑体" panose="02010609060101010101" charset="-122"/>
                <a:ea typeface="黑体" panose="02010609060101010101" charset="-122"/>
                <a:sym typeface="+mn-ea"/>
              </a:rPr>
              <a:t>，使对方听起来不刺耳</a:t>
            </a:r>
            <a:r>
              <a:rPr kumimoji="1" lang="zh-CN" altLang="en-US" sz="3200" b="1" dirty="0" smtClean="0">
                <a:solidFill>
                  <a:schemeClr val="tx1"/>
                </a:solidFill>
                <a:latin typeface="黑体" panose="02010609060101010101" charset="-122"/>
                <a:ea typeface="黑体" panose="02010609060101010101" charset="-122"/>
                <a:sym typeface="+mn-ea"/>
              </a:rPr>
              <a:t>。</a:t>
            </a:r>
            <a:endParaRPr kumimoji="1" lang="zh-CN" altLang="en-US" sz="3200" b="1" dirty="0" smtClean="0">
              <a:solidFill>
                <a:schemeClr val="tx1"/>
              </a:solidFill>
              <a:latin typeface="黑体" panose="02010609060101010101" charset="-122"/>
              <a:ea typeface="黑体" panose="02010609060101010101" charset="-122"/>
              <a:sym typeface="+mn-ea"/>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51556" name="Rectangle 4"/>
          <p:cNvSpPr>
            <a:spLocks noGrp="1" noChangeArrowheads="1"/>
          </p:cNvSpPr>
          <p:nvPr/>
        </p:nvSpPr>
        <p:spPr>
          <a:xfrm>
            <a:off x="992505" y="1162685"/>
            <a:ext cx="10415905" cy="4878705"/>
          </a:xfrm>
          <a:prstGeom prst="rect">
            <a:avLst/>
          </a:prstGeom>
          <a:noFill/>
          <a:ln w="9525">
            <a:noFill/>
            <a:miter lim="800000"/>
          </a:ln>
        </p:spPr>
        <p:txBody>
          <a:bodyPr vert="horz" wrap="square" lIns="91440" tIns="45720" rIns="91440" bIns="45720" numCol="1" anchor="t" anchorCtr="0" compatLnSpc="1"/>
          <a:lstStyle>
            <a:lvl1pPr marL="357505" indent="-357505" algn="just" rtl="0" eaLnBrk="0" fontAlgn="base" hangingPunct="0">
              <a:lnSpc>
                <a:spcPct val="110000"/>
              </a:lnSpc>
              <a:spcBef>
                <a:spcPts val="1800"/>
              </a:spcBef>
              <a:spcAft>
                <a:spcPct val="0"/>
              </a:spcAft>
              <a:buClr>
                <a:srgbClr val="227577"/>
              </a:buClr>
              <a:buSzPct val="90000"/>
              <a:buFont typeface="Webdings" panose="05030102010509060703" pitchFamily="18" charset="2"/>
              <a:buChar char=""/>
              <a:defRPr sz="2000">
                <a:solidFill>
                  <a:schemeClr val="accent1"/>
                </a:solidFill>
                <a:latin typeface="+mn-lt"/>
                <a:ea typeface="+mn-ea"/>
                <a:cs typeface="+mn-cs"/>
              </a:defRPr>
            </a:lvl1pPr>
            <a:lvl2pPr marL="357505" indent="-357505" algn="just" rtl="0" eaLnBrk="0" fontAlgn="base" hangingPunct="0">
              <a:lnSpc>
                <a:spcPct val="130000"/>
              </a:lnSpc>
              <a:spcBef>
                <a:spcPct val="0"/>
              </a:spcBef>
              <a:spcAft>
                <a:spcPts val="600"/>
              </a:spcAft>
              <a:buClr>
                <a:srgbClr val="B7CEB5"/>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9pPr>
          </a:lstStyle>
          <a:p>
            <a:pPr algn="just">
              <a:buFont typeface="Wingdings" panose="05000000000000000000" pitchFamily="2" charset="2"/>
              <a:buNone/>
            </a:pPr>
            <a:r>
              <a:rPr lang="en-US" altLang="zh-CN" b="0" dirty="0">
                <a:solidFill>
                  <a:srgbClr val="000000"/>
                </a:solidFill>
                <a:latin typeface="Arial" panose="020B0604020202020204" pitchFamily="34" charset="0"/>
                <a:ea typeface="黑体" panose="02010609060101010101" charset="-122"/>
              </a:rPr>
              <a:t>  </a:t>
            </a:r>
            <a:r>
              <a:rPr lang="en-US" altLang="zh-CN" sz="2800" b="0" dirty="0">
                <a:solidFill>
                  <a:srgbClr val="000000"/>
                </a:solidFill>
                <a:latin typeface="Times New Roman Regular" panose="02020503050405090304" charset="0"/>
                <a:ea typeface="黑体" panose="02010609060101010101" charset="-122"/>
                <a:cs typeface="Times New Roman Regular" panose="02020503050405090304" charset="0"/>
              </a:rPr>
              <a:t> </a:t>
            </a:r>
            <a:r>
              <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rPr>
              <a:t>--- Do you think I can use your car for one day?</a:t>
            </a: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a:p>
            <a:pPr algn="just">
              <a:buFont typeface="Wingdings" panose="05000000000000000000" pitchFamily="2" charset="2"/>
              <a:buNone/>
            </a:pPr>
            <a:r>
              <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rPr>
              <a:t>   ---________________.</a:t>
            </a: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a:p>
            <a:pPr algn="just">
              <a:buFont typeface="Wingdings" panose="05000000000000000000" pitchFamily="2" charset="2"/>
              <a:buNone/>
            </a:pPr>
            <a:r>
              <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rPr>
              <a:t>	A. I’m afraid not.</a:t>
            </a: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a:p>
            <a:pPr algn="just">
              <a:buFont typeface="Wingdings" panose="05000000000000000000" pitchFamily="2" charset="2"/>
              <a:buNone/>
            </a:pPr>
            <a:r>
              <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rPr>
              <a:t>	B. No, you can’t.</a:t>
            </a: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a:p>
            <a:pPr algn="just">
              <a:buFont typeface="Wingdings" panose="05000000000000000000" pitchFamily="2" charset="2"/>
              <a:buNone/>
            </a:pPr>
            <a:r>
              <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rPr>
              <a:t>	C. I won’t let you do that.</a:t>
            </a: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a:p>
            <a:pPr algn="just">
              <a:buFont typeface="Wingdings" panose="05000000000000000000" pitchFamily="2" charset="2"/>
              <a:buNone/>
            </a:pPr>
            <a:r>
              <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rPr>
              <a:t>	D. Absolutely not.</a:t>
            </a: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a:p>
            <a:pPr>
              <a:buFont typeface="Wingdings" panose="05000000000000000000" pitchFamily="2" charset="2"/>
              <a:buNone/>
            </a:pPr>
            <a:endParaRPr lang="en-US" altLang="zh-CN" sz="3600" b="0" dirty="0">
              <a:solidFill>
                <a:srgbClr val="000000"/>
              </a:solidFill>
              <a:latin typeface="Times New Roman Regular" panose="02020503050405090304" charset="0"/>
              <a:ea typeface="黑体" panose="02010609060101010101" charset="-122"/>
              <a:cs typeface="Times New Roman Regular" panose="02020503050405090304" charset="0"/>
            </a:endParaRPr>
          </a:p>
        </p:txBody>
      </p:sp>
      <p:sp>
        <p:nvSpPr>
          <p:cNvPr id="7" name="文本框 6"/>
          <p:cNvSpPr txBox="1"/>
          <p:nvPr/>
        </p:nvSpPr>
        <p:spPr>
          <a:xfrm>
            <a:off x="8617585" y="5318760"/>
            <a:ext cx="2061210" cy="460375"/>
          </a:xfrm>
          <a:prstGeom prst="rect">
            <a:avLst/>
          </a:prstGeom>
          <a:noFill/>
        </p:spPr>
        <p:txBody>
          <a:bodyPr wrap="square" rtlCol="0">
            <a:spAutoFit/>
          </a:bodyPr>
          <a:lstStyle/>
          <a:p>
            <a:r>
              <a:rPr lang="zh-CN" altLang="en-US" sz="2400"/>
              <a:t>答案：</a:t>
            </a:r>
            <a:r>
              <a:rPr lang="en-US" altLang="zh-CN" sz="2400"/>
              <a:t>A</a:t>
            </a:r>
            <a:endParaRPr lang="en-US" altLang="zh-CN" sz="24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1556">
                                            <p:txEl>
                                              <p:pRg st="0" end="0"/>
                                            </p:txEl>
                                          </p:spTgt>
                                        </p:tgtEl>
                                        <p:attrNameLst>
                                          <p:attrName>style.visibility</p:attrName>
                                        </p:attrNameLst>
                                      </p:cBhvr>
                                      <p:to>
                                        <p:strVal val="visible"/>
                                      </p:to>
                                    </p:set>
                                    <p:animEffect transition="in" filter="box(in)">
                                      <p:cBhvr>
                                        <p:cTn id="7" dur="500"/>
                                        <p:tgtEl>
                                          <p:spTgt spid="151556">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51556">
                                            <p:txEl>
                                              <p:pRg st="1" end="1"/>
                                            </p:txEl>
                                          </p:spTgt>
                                        </p:tgtEl>
                                        <p:attrNameLst>
                                          <p:attrName>style.visibility</p:attrName>
                                        </p:attrNameLst>
                                      </p:cBhvr>
                                      <p:to>
                                        <p:strVal val="visible"/>
                                      </p:to>
                                    </p:set>
                                    <p:animEffect transition="in" filter="box(in)">
                                      <p:cBhvr>
                                        <p:cTn id="10" dur="500"/>
                                        <p:tgtEl>
                                          <p:spTgt spid="151556">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51556">
                                            <p:txEl>
                                              <p:pRg st="2" end="2"/>
                                            </p:txEl>
                                          </p:spTgt>
                                        </p:tgtEl>
                                        <p:attrNameLst>
                                          <p:attrName>style.visibility</p:attrName>
                                        </p:attrNameLst>
                                      </p:cBhvr>
                                      <p:to>
                                        <p:strVal val="visible"/>
                                      </p:to>
                                    </p:set>
                                    <p:animEffect transition="in" filter="box(in)">
                                      <p:cBhvr>
                                        <p:cTn id="13" dur="500"/>
                                        <p:tgtEl>
                                          <p:spTgt spid="151556">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51556">
                                            <p:txEl>
                                              <p:pRg st="3" end="3"/>
                                            </p:txEl>
                                          </p:spTgt>
                                        </p:tgtEl>
                                        <p:attrNameLst>
                                          <p:attrName>style.visibility</p:attrName>
                                        </p:attrNameLst>
                                      </p:cBhvr>
                                      <p:to>
                                        <p:strVal val="visible"/>
                                      </p:to>
                                    </p:set>
                                    <p:animEffect transition="in" filter="box(in)">
                                      <p:cBhvr>
                                        <p:cTn id="16" dur="500"/>
                                        <p:tgtEl>
                                          <p:spTgt spid="151556">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51556">
                                            <p:txEl>
                                              <p:pRg st="4" end="4"/>
                                            </p:txEl>
                                          </p:spTgt>
                                        </p:tgtEl>
                                        <p:attrNameLst>
                                          <p:attrName>style.visibility</p:attrName>
                                        </p:attrNameLst>
                                      </p:cBhvr>
                                      <p:to>
                                        <p:strVal val="visible"/>
                                      </p:to>
                                    </p:set>
                                    <p:animEffect transition="in" filter="box(in)">
                                      <p:cBhvr>
                                        <p:cTn id="19" dur="500"/>
                                        <p:tgtEl>
                                          <p:spTgt spid="151556">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151556">
                                            <p:txEl>
                                              <p:pRg st="5" end="5"/>
                                            </p:txEl>
                                          </p:spTgt>
                                        </p:tgtEl>
                                        <p:attrNameLst>
                                          <p:attrName>style.visibility</p:attrName>
                                        </p:attrNameLst>
                                      </p:cBhvr>
                                      <p:to>
                                        <p:strVal val="visible"/>
                                      </p:to>
                                    </p:set>
                                    <p:animEffect transition="in" filter="box(in)">
                                      <p:cBhvr>
                                        <p:cTn id="22" dur="500"/>
                                        <p:tgtEl>
                                          <p:spTgt spid="15155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7514748" cy="706755"/>
            <a:chOff x="334963" y="455941"/>
            <a:chExt cx="7514748" cy="706755"/>
          </a:xfrm>
        </p:grpSpPr>
        <p:sp>
          <p:nvSpPr>
            <p:cNvPr id="5" name="文本框 4"/>
            <p:cNvSpPr txBox="1"/>
            <p:nvPr/>
          </p:nvSpPr>
          <p:spPr>
            <a:xfrm>
              <a:off x="545941" y="455941"/>
              <a:ext cx="7303770" cy="706755"/>
            </a:xfrm>
            <a:prstGeom prst="rect">
              <a:avLst/>
            </a:prstGeom>
            <a:noFill/>
          </p:spPr>
          <p:txBody>
            <a:bodyPr wrap="none" rtlCol="0">
              <a:spAutoFit/>
            </a:bodyPr>
            <a:lstStyle/>
            <a:p>
              <a:pPr algn="l"/>
              <a:r>
                <a:rPr lang="zh-CN" altLang="en-US" sz="4000" b="1" kern="0" noProof="0" dirty="0" smtClean="0">
                  <a:ln>
                    <a:noFill/>
                  </a:ln>
                  <a:solidFill>
                    <a:schemeClr val="tx1"/>
                  </a:solidFill>
                  <a:effectLst/>
                  <a:uLnTx/>
                  <a:uFillTx/>
                  <a:latin typeface="+mj-lt"/>
                  <a:ea typeface="黑体" panose="02010609060101010101" charset="-122"/>
                  <a:cs typeface="+mj-cs"/>
                  <a:sym typeface="+mn-ea"/>
                </a:rPr>
                <a:t>三大解题原则</a:t>
              </a:r>
              <a:r>
                <a:rPr lang="en-US" altLang="zh-CN" sz="4000" b="1" kern="0" noProof="0" dirty="0" smtClean="0">
                  <a:ln>
                    <a:noFill/>
                  </a:ln>
                  <a:solidFill>
                    <a:schemeClr val="tx1"/>
                  </a:solidFill>
                  <a:effectLst/>
                  <a:uLnTx/>
                  <a:uFillTx/>
                  <a:latin typeface="+mj-lt"/>
                  <a:ea typeface="黑体" panose="02010609060101010101" charset="-122"/>
                  <a:cs typeface="+mj-cs"/>
                  <a:sym typeface="+mn-ea"/>
                </a:rPr>
                <a:t>——</a:t>
              </a:r>
              <a:r>
                <a:rPr lang="zh-CN" altLang="en-US" sz="4000" b="1" kern="0" dirty="0" smtClean="0">
                  <a:solidFill>
                    <a:schemeClr val="tx1"/>
                  </a:solidFill>
                  <a:latin typeface="+mj-lt"/>
                  <a:ea typeface="黑体" panose="02010609060101010101" charset="-122"/>
                  <a:cs typeface="+mj-cs"/>
                  <a:sym typeface="+mn-ea"/>
                </a:rPr>
                <a:t>文化习惯原则</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3" name="文本框 2"/>
          <p:cNvSpPr txBox="1"/>
          <p:nvPr/>
        </p:nvSpPr>
        <p:spPr>
          <a:xfrm>
            <a:off x="920750" y="2276475"/>
            <a:ext cx="10531475" cy="2084070"/>
          </a:xfrm>
          <a:prstGeom prst="rect">
            <a:avLst/>
          </a:prstGeom>
          <a:noFill/>
        </p:spPr>
        <p:txBody>
          <a:bodyPr wrap="square" rtlCol="0">
            <a:spAutoFit/>
          </a:bodyPr>
          <a:lstStyle/>
          <a:p>
            <a:pPr algn="just">
              <a:lnSpc>
                <a:spcPct val="120000"/>
              </a:lnSpc>
            </a:pPr>
            <a:r>
              <a:rPr kumimoji="1" lang="zh-CN" altLang="en-US" sz="3600" b="1" dirty="0" smtClean="0">
                <a:solidFill>
                  <a:srgbClr val="000000"/>
                </a:solidFill>
                <a:latin typeface="黑体" panose="02010609060101010101" charset="-122"/>
                <a:ea typeface="黑体" panose="02010609060101010101" charset="-122"/>
                <a:sym typeface="+mn-ea"/>
              </a:rPr>
              <a:t>在</a:t>
            </a:r>
            <a:r>
              <a:rPr kumimoji="1" lang="zh-CN" altLang="en-US" sz="3600" b="1" dirty="0">
                <a:solidFill>
                  <a:srgbClr val="000000"/>
                </a:solidFill>
                <a:latin typeface="黑体" panose="02010609060101010101" charset="-122"/>
                <a:ea typeface="黑体" panose="02010609060101010101" charset="-122"/>
                <a:sym typeface="+mn-ea"/>
              </a:rPr>
              <a:t>选择交际用语时，要有</a:t>
            </a:r>
            <a:r>
              <a:rPr kumimoji="1" lang="zh-CN" altLang="en-US" sz="3600" b="1" dirty="0">
                <a:solidFill>
                  <a:srgbClr val="FF0000"/>
                </a:solidFill>
                <a:latin typeface="黑体" panose="02010609060101010101" charset="-122"/>
                <a:ea typeface="黑体" panose="02010609060101010101" charset="-122"/>
                <a:sym typeface="+mn-ea"/>
              </a:rPr>
              <a:t>跨文化视角</a:t>
            </a:r>
            <a:r>
              <a:rPr kumimoji="1" lang="zh-CN" altLang="en-US" sz="3600" b="1" dirty="0">
                <a:solidFill>
                  <a:srgbClr val="000000"/>
                </a:solidFill>
                <a:latin typeface="黑体" panose="02010609060101010101" charset="-122"/>
                <a:ea typeface="黑体" panose="02010609060101010101" charset="-122"/>
                <a:sym typeface="+mn-ea"/>
              </a:rPr>
              <a:t>，也就是说，要克服本民族的习惯思维和应答模式，要使用得体的、符合对方文化习惯的方式来应答</a:t>
            </a:r>
            <a:r>
              <a:rPr kumimoji="1" lang="zh-CN" altLang="en-US" sz="3600" b="1" dirty="0" smtClean="0">
                <a:solidFill>
                  <a:srgbClr val="000000"/>
                </a:solidFill>
                <a:latin typeface="黑体" panose="02010609060101010101" charset="-122"/>
                <a:ea typeface="黑体" panose="02010609060101010101" charset="-122"/>
                <a:sym typeface="+mn-ea"/>
              </a:rPr>
              <a:t>。</a:t>
            </a:r>
            <a:endParaRPr kumimoji="1" lang="en-US" altLang="zh-CN" sz="3600" b="1" kern="1200" dirty="0" smtClean="0">
              <a:solidFill>
                <a:srgbClr val="000000"/>
              </a:solidFill>
              <a:latin typeface="黑体" panose="02010609060101010101" charset="-122"/>
              <a:ea typeface="黑体" panose="02010609060101010101"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55652" name="Rectangle 4"/>
          <p:cNvSpPr>
            <a:spLocks noGrp="1" noChangeArrowheads="1"/>
          </p:cNvSpPr>
          <p:nvPr/>
        </p:nvSpPr>
        <p:spPr>
          <a:xfrm>
            <a:off x="546100" y="848360"/>
            <a:ext cx="10810240" cy="5161280"/>
          </a:xfrm>
          <a:prstGeom prst="rect">
            <a:avLst/>
          </a:prstGeom>
          <a:noFill/>
          <a:ln w="9525">
            <a:noFill/>
            <a:miter lim="800000"/>
          </a:ln>
        </p:spPr>
        <p:txBody>
          <a:bodyPr vert="horz" wrap="square" lIns="91440" tIns="45720" rIns="91440" bIns="45720" numCol="1" anchor="t" anchorCtr="0" compatLnSpc="1"/>
          <a:lstStyle>
            <a:lvl1pPr marL="357505" indent="-357505" algn="just" rtl="0" eaLnBrk="0" fontAlgn="base" hangingPunct="0">
              <a:lnSpc>
                <a:spcPct val="110000"/>
              </a:lnSpc>
              <a:spcBef>
                <a:spcPts val="1800"/>
              </a:spcBef>
              <a:spcAft>
                <a:spcPct val="0"/>
              </a:spcAft>
              <a:buClr>
                <a:srgbClr val="227577"/>
              </a:buClr>
              <a:buSzPct val="90000"/>
              <a:buFont typeface="Webdings" panose="05030102010509060703" pitchFamily="18" charset="2"/>
              <a:buChar char=""/>
              <a:defRPr sz="2000">
                <a:solidFill>
                  <a:schemeClr val="accent1"/>
                </a:solidFill>
                <a:latin typeface="+mn-lt"/>
                <a:ea typeface="+mn-ea"/>
                <a:cs typeface="+mn-cs"/>
              </a:defRPr>
            </a:lvl1pPr>
            <a:lvl2pPr marL="357505" indent="-357505" algn="just" rtl="0" eaLnBrk="0" fontAlgn="base" hangingPunct="0">
              <a:lnSpc>
                <a:spcPct val="130000"/>
              </a:lnSpc>
              <a:spcBef>
                <a:spcPct val="0"/>
              </a:spcBef>
              <a:spcAft>
                <a:spcPts val="600"/>
              </a:spcAft>
              <a:buClr>
                <a:srgbClr val="B7CEB5"/>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9pPr>
          </a:lstStyle>
          <a:p>
            <a:pPr marL="609600" indent="-609600" algn="just">
              <a:buFont typeface="Wingdings" panose="05000000000000000000" pitchFamily="2" charset="2"/>
              <a:buNone/>
            </a:pPr>
            <a:r>
              <a:rPr lang="en-US" altLang="zh-CN" sz="2800" dirty="0">
                <a:solidFill>
                  <a:srgbClr val="000000"/>
                </a:solidFill>
                <a:ea typeface="黑体" panose="02010609060101010101" charset="-122"/>
              </a:rPr>
              <a:t>  </a:t>
            </a: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---Mary, your dress is really beautiful. </a:t>
            </a:r>
            <a:endParaRPr lang="en-US" altLang="zh-CN" sz="3200" dirty="0" smtClean="0">
              <a:solidFill>
                <a:srgbClr val="000000"/>
              </a:solidFill>
              <a:latin typeface="Times New Roman Regular" panose="02020503050405090304" charset="0"/>
              <a:ea typeface="黑体" panose="02010609060101010101" charset="-122"/>
              <a:cs typeface="Times New Roman Regular" panose="02020503050405090304" charset="0"/>
            </a:endParaRPr>
          </a:p>
          <a:p>
            <a:pPr marL="609600" indent="-609600" algn="just">
              <a:buFont typeface="Wingdings" panose="05000000000000000000" pitchFamily="2" charset="2"/>
              <a:buNone/>
            </a:pPr>
            <a:r>
              <a:rPr lang="en-US" altLang="zh-CN" sz="3200" dirty="0" smtClean="0">
                <a:solidFill>
                  <a:srgbClr val="000000"/>
                </a:solidFill>
                <a:latin typeface="Times New Roman Regular" panose="02020503050405090304" charset="0"/>
                <a:ea typeface="黑体" panose="02010609060101010101" charset="-122"/>
                <a:cs typeface="Times New Roman Regular" panose="02020503050405090304" charset="0"/>
              </a:rPr>
              <a:t>      How </a:t>
            </a: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is John?   </a:t>
            </a:r>
            <a:endPar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endParaRPr>
          </a:p>
          <a:p>
            <a:pPr marL="609600" indent="-609600" algn="just">
              <a:buFont typeface="Wingdings" panose="05000000000000000000" pitchFamily="2" charset="2"/>
              <a:buNone/>
            </a:pP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  ---______________. </a:t>
            </a:r>
            <a:endPar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endParaRPr>
          </a:p>
          <a:p>
            <a:pPr marL="609600" indent="-609600" algn="just">
              <a:buFont typeface="Wingdings" panose="05000000000000000000" pitchFamily="2" charset="2"/>
              <a:buNone/>
            </a:pP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	A. Thank you very much	</a:t>
            </a:r>
            <a:endPar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endParaRPr>
          </a:p>
          <a:p>
            <a:pPr marL="609600" indent="-609600" algn="just">
              <a:buFont typeface="Wingdings" panose="05000000000000000000" pitchFamily="2" charset="2"/>
              <a:buNone/>
            </a:pP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	B. No, no, John is not bad</a:t>
            </a:r>
            <a:endPar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endParaRPr>
          </a:p>
          <a:p>
            <a:pPr marL="609600" indent="-609600" algn="just">
              <a:buFont typeface="Wingdings" panose="05000000000000000000" pitchFamily="2" charset="2"/>
              <a:buNone/>
            </a:pP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	C. Thank you. He is fine			</a:t>
            </a:r>
            <a:endPar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endParaRPr>
          </a:p>
          <a:p>
            <a:pPr marL="609600" indent="-609600" algn="just">
              <a:buFont typeface="Wingdings" panose="05000000000000000000" pitchFamily="2" charset="2"/>
              <a:buNone/>
            </a:pPr>
            <a:r>
              <a:rPr lang="en-US" altLang="zh-CN" sz="3200" dirty="0">
                <a:solidFill>
                  <a:srgbClr val="000000"/>
                </a:solidFill>
                <a:latin typeface="Times New Roman Regular" panose="02020503050405090304" charset="0"/>
                <a:ea typeface="黑体" panose="02010609060101010101" charset="-122"/>
                <a:cs typeface="Times New Roman Regular" panose="02020503050405090304" charset="0"/>
              </a:rPr>
              <a:t>	D. Don’t say that. It’s ugly. John is good.</a:t>
            </a:r>
            <a:endParaRPr lang="en-US" altLang="zh-CN" sz="2800" dirty="0">
              <a:solidFill>
                <a:srgbClr val="000000"/>
              </a:solidFill>
              <a:ea typeface="黑体" panose="02010609060101010101" charset="-122"/>
            </a:endParaRPr>
          </a:p>
        </p:txBody>
      </p:sp>
      <p:sp>
        <p:nvSpPr>
          <p:cNvPr id="6" name="文本框 5"/>
          <p:cNvSpPr txBox="1"/>
          <p:nvPr/>
        </p:nvSpPr>
        <p:spPr>
          <a:xfrm>
            <a:off x="10514330" y="6155690"/>
            <a:ext cx="1457960" cy="398780"/>
          </a:xfrm>
          <a:prstGeom prst="rect">
            <a:avLst/>
          </a:prstGeom>
          <a:noFill/>
        </p:spPr>
        <p:txBody>
          <a:bodyPr wrap="square" rtlCol="0">
            <a:spAutoFit/>
          </a:bodyPr>
          <a:lstStyle/>
          <a:p>
            <a:r>
              <a:rPr lang="zh-CN" altLang="en-US" sz="2000"/>
              <a:t>答案：</a:t>
            </a:r>
            <a:r>
              <a:rPr lang="en-US" altLang="zh-CN" sz="2000"/>
              <a:t>C</a:t>
            </a:r>
            <a:endParaRPr lang="en-US" altLang="zh-CN"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5652">
                                            <p:txEl>
                                              <p:pRg st="0" end="0"/>
                                            </p:txEl>
                                          </p:spTgt>
                                        </p:tgtEl>
                                        <p:attrNameLst>
                                          <p:attrName>style.visibility</p:attrName>
                                        </p:attrNameLst>
                                      </p:cBhvr>
                                      <p:to>
                                        <p:strVal val="visible"/>
                                      </p:to>
                                    </p:set>
                                    <p:anim calcmode="lin" valueType="num">
                                      <p:cBhvr additive="base">
                                        <p:cTn id="7" dur="500" fill="hold"/>
                                        <p:tgtEl>
                                          <p:spTgt spid="15565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565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5652">
                                            <p:txEl>
                                              <p:pRg st="1" end="1"/>
                                            </p:txEl>
                                          </p:spTgt>
                                        </p:tgtEl>
                                        <p:attrNameLst>
                                          <p:attrName>style.visibility</p:attrName>
                                        </p:attrNameLst>
                                      </p:cBhvr>
                                      <p:to>
                                        <p:strVal val="visible"/>
                                      </p:to>
                                    </p:set>
                                    <p:anim calcmode="lin" valueType="num">
                                      <p:cBhvr additive="base">
                                        <p:cTn id="11" dur="500" fill="hold"/>
                                        <p:tgtEl>
                                          <p:spTgt spid="15565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565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5652">
                                            <p:txEl>
                                              <p:pRg st="2" end="2"/>
                                            </p:txEl>
                                          </p:spTgt>
                                        </p:tgtEl>
                                        <p:attrNameLst>
                                          <p:attrName>style.visibility</p:attrName>
                                        </p:attrNameLst>
                                      </p:cBhvr>
                                      <p:to>
                                        <p:strVal val="visible"/>
                                      </p:to>
                                    </p:set>
                                    <p:anim calcmode="lin" valueType="num">
                                      <p:cBhvr additive="base">
                                        <p:cTn id="15" dur="500" fill="hold"/>
                                        <p:tgtEl>
                                          <p:spTgt spid="15565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565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5652">
                                            <p:txEl>
                                              <p:pRg st="3" end="3"/>
                                            </p:txEl>
                                          </p:spTgt>
                                        </p:tgtEl>
                                        <p:attrNameLst>
                                          <p:attrName>style.visibility</p:attrName>
                                        </p:attrNameLst>
                                      </p:cBhvr>
                                      <p:to>
                                        <p:strVal val="visible"/>
                                      </p:to>
                                    </p:set>
                                    <p:anim calcmode="lin" valueType="num">
                                      <p:cBhvr additive="base">
                                        <p:cTn id="19" dur="500" fill="hold"/>
                                        <p:tgtEl>
                                          <p:spTgt spid="15565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565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5652">
                                            <p:txEl>
                                              <p:pRg st="4" end="4"/>
                                            </p:txEl>
                                          </p:spTgt>
                                        </p:tgtEl>
                                        <p:attrNameLst>
                                          <p:attrName>style.visibility</p:attrName>
                                        </p:attrNameLst>
                                      </p:cBhvr>
                                      <p:to>
                                        <p:strVal val="visible"/>
                                      </p:to>
                                    </p:set>
                                    <p:anim calcmode="lin" valueType="num">
                                      <p:cBhvr additive="base">
                                        <p:cTn id="23" dur="500" fill="hold"/>
                                        <p:tgtEl>
                                          <p:spTgt spid="15565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565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5652">
                                            <p:txEl>
                                              <p:pRg st="5" end="5"/>
                                            </p:txEl>
                                          </p:spTgt>
                                        </p:tgtEl>
                                        <p:attrNameLst>
                                          <p:attrName>style.visibility</p:attrName>
                                        </p:attrNameLst>
                                      </p:cBhvr>
                                      <p:to>
                                        <p:strVal val="visible"/>
                                      </p:to>
                                    </p:set>
                                    <p:anim calcmode="lin" valueType="num">
                                      <p:cBhvr additive="base">
                                        <p:cTn id="27" dur="500" fill="hold"/>
                                        <p:tgtEl>
                                          <p:spTgt spid="15565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55652">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5652">
                                            <p:txEl>
                                              <p:pRg st="6" end="6"/>
                                            </p:txEl>
                                          </p:spTgt>
                                        </p:tgtEl>
                                        <p:attrNameLst>
                                          <p:attrName>style.visibility</p:attrName>
                                        </p:attrNameLst>
                                      </p:cBhvr>
                                      <p:to>
                                        <p:strVal val="visible"/>
                                      </p:to>
                                    </p:set>
                                    <p:anim calcmode="lin" valueType="num">
                                      <p:cBhvr additive="base">
                                        <p:cTn id="31" dur="500" fill="hold"/>
                                        <p:tgtEl>
                                          <p:spTgt spid="15565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565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4462938" cy="706755"/>
            <a:chOff x="334963" y="455941"/>
            <a:chExt cx="4462938" cy="706755"/>
          </a:xfrm>
        </p:grpSpPr>
        <p:sp>
          <p:nvSpPr>
            <p:cNvPr id="5" name="文本框 4"/>
            <p:cNvSpPr txBox="1"/>
            <p:nvPr/>
          </p:nvSpPr>
          <p:spPr>
            <a:xfrm>
              <a:off x="545941" y="455941"/>
              <a:ext cx="4251960" cy="706755"/>
            </a:xfrm>
            <a:prstGeom prst="rect">
              <a:avLst/>
            </a:prstGeom>
            <a:noFill/>
          </p:spPr>
          <p:txBody>
            <a:bodyPr wrap="none" rtlCol="0">
              <a:spAutoFit/>
            </a:bodyPr>
            <a:lstStyle/>
            <a:p>
              <a:r>
                <a:rPr lang="zh-CN" altLang="en-US" sz="4000" b="1" dirty="0">
                  <a:solidFill>
                    <a:srgbClr val="7188A8"/>
                  </a:solidFill>
                  <a:cs typeface="+mn-ea"/>
                  <a:sym typeface="+mn-lt"/>
                </a:rPr>
                <a:t>交际</a:t>
              </a:r>
              <a:r>
                <a:rPr lang="zh-CN" altLang="en-US" sz="4000" b="1" dirty="0">
                  <a:ln>
                    <a:solidFill>
                      <a:srgbClr val="7188A8"/>
                    </a:solidFill>
                  </a:ln>
                  <a:solidFill>
                    <a:srgbClr val="7188A8"/>
                  </a:solidFill>
                  <a:cs typeface="+mn-ea"/>
                  <a:sym typeface="+mn-lt"/>
                </a:rPr>
                <a:t>用语</a:t>
              </a:r>
              <a:r>
                <a:rPr lang="zh-CN" altLang="en-US" sz="4000" b="1" dirty="0">
                  <a:solidFill>
                    <a:srgbClr val="7188A8"/>
                  </a:solidFill>
                  <a:cs typeface="+mn-ea"/>
                  <a:sym typeface="+mn-lt"/>
                </a:rPr>
                <a:t>解题技巧</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3" name="文本框 2"/>
          <p:cNvSpPr txBox="1"/>
          <p:nvPr/>
        </p:nvSpPr>
        <p:spPr>
          <a:xfrm>
            <a:off x="765175" y="1638300"/>
            <a:ext cx="10661015" cy="5000625"/>
          </a:xfrm>
          <a:prstGeom prst="rect">
            <a:avLst/>
          </a:prstGeom>
          <a:noFill/>
        </p:spPr>
        <p:txBody>
          <a:bodyPr wrap="square" rtlCol="0">
            <a:spAutoFit/>
          </a:bodyPr>
          <a:lstStyle/>
          <a:p>
            <a:pPr>
              <a:lnSpc>
                <a:spcPct val="130000"/>
              </a:lnSpc>
              <a:buFont typeface="Wingdings" panose="05000000000000000000" pitchFamily="2" charset="2"/>
              <a:buNone/>
            </a:pPr>
            <a:r>
              <a:rPr lang="zh-CN" altLang="en-US" dirty="0" smtClean="0">
                <a:latin typeface="黑体" panose="02010609060101010101" charset="-122"/>
                <a:ea typeface="黑体" panose="02010609060101010101" charset="-122"/>
                <a:sym typeface="+mn-ea"/>
              </a:rPr>
              <a:t> </a:t>
            </a:r>
            <a:r>
              <a:rPr lang="zh-CN" altLang="en-US" sz="2800" dirty="0" smtClean="0">
                <a:solidFill>
                  <a:srgbClr val="000000"/>
                </a:solidFill>
                <a:latin typeface="黑体" panose="02010609060101010101" charset="-122"/>
                <a:ea typeface="黑体" panose="02010609060101010101" charset="-122"/>
                <a:sym typeface="+mn-ea"/>
              </a:rPr>
              <a:t>交</a:t>
            </a:r>
            <a:r>
              <a:rPr lang="zh-CN" altLang="en-US" sz="2800" dirty="0">
                <a:solidFill>
                  <a:srgbClr val="000000"/>
                </a:solidFill>
                <a:latin typeface="黑体" panose="02010609060101010101" charset="-122"/>
                <a:ea typeface="黑体" panose="02010609060101010101" charset="-122"/>
                <a:sym typeface="+mn-ea"/>
              </a:rPr>
              <a:t>际用语部分试题的选项中，错误选项不但</a:t>
            </a:r>
            <a:r>
              <a:rPr lang="zh-CN" altLang="en-US" sz="2800" b="1" dirty="0">
                <a:solidFill>
                  <a:srgbClr val="00B050"/>
                </a:solidFill>
                <a:latin typeface="黑体" panose="02010609060101010101" charset="-122"/>
                <a:ea typeface="黑体" panose="02010609060101010101" charset="-122"/>
                <a:sym typeface="+mn-ea"/>
              </a:rPr>
              <a:t>错得比较明显</a:t>
            </a:r>
            <a:r>
              <a:rPr lang="zh-CN" altLang="en-US" sz="2800" dirty="0">
                <a:solidFill>
                  <a:srgbClr val="000000"/>
                </a:solidFill>
                <a:latin typeface="黑体" panose="02010609060101010101" charset="-122"/>
                <a:ea typeface="黑体" panose="02010609060101010101" charset="-122"/>
                <a:sym typeface="+mn-ea"/>
              </a:rPr>
              <a:t>，而且</a:t>
            </a:r>
            <a:r>
              <a:rPr lang="zh-CN" altLang="en-US" sz="2800" b="1" dirty="0">
                <a:solidFill>
                  <a:srgbClr val="00B050"/>
                </a:solidFill>
                <a:latin typeface="黑体" panose="02010609060101010101" charset="-122"/>
                <a:ea typeface="黑体" panose="02010609060101010101" charset="-122"/>
                <a:sym typeface="+mn-ea"/>
              </a:rPr>
              <a:t>有一定规律可循</a:t>
            </a:r>
            <a:r>
              <a:rPr lang="zh-CN" altLang="en-US" sz="2800" dirty="0">
                <a:solidFill>
                  <a:srgbClr val="000000"/>
                </a:solidFill>
                <a:latin typeface="黑体" panose="02010609060101010101" charset="-122"/>
                <a:ea typeface="黑体" panose="02010609060101010101" charset="-122"/>
                <a:sym typeface="+mn-ea"/>
              </a:rPr>
              <a:t>，这为我们在解题时使用排除法提供了机会。错项的类型大体有：</a:t>
            </a:r>
            <a:endParaRPr lang="zh-CN" altLang="en-US" sz="2800" b="0" dirty="0">
              <a:solidFill>
                <a:srgbClr val="000000"/>
              </a:solidFill>
              <a:latin typeface="黑体" panose="02010609060101010101" charset="-122"/>
              <a:ea typeface="黑体" panose="02010609060101010101" charset="-122"/>
            </a:endParaRPr>
          </a:p>
          <a:p>
            <a:pPr>
              <a:lnSpc>
                <a:spcPct val="130000"/>
              </a:lnSpc>
              <a:buFont typeface="Wingdings" panose="05000000000000000000" pitchFamily="2" charset="2"/>
              <a:buNone/>
            </a:pPr>
            <a:r>
              <a:rPr lang="en-US" altLang="zh-CN" sz="2800" dirty="0">
                <a:solidFill>
                  <a:srgbClr val="C00000"/>
                </a:solidFill>
                <a:latin typeface="黑体" panose="02010609060101010101" charset="-122"/>
                <a:ea typeface="黑体" panose="02010609060101010101" charset="-122"/>
                <a:sym typeface="+mn-ea"/>
              </a:rPr>
              <a:t>	A.</a:t>
            </a:r>
            <a:r>
              <a:rPr lang="zh-CN" altLang="en-US" sz="2800" dirty="0">
                <a:solidFill>
                  <a:srgbClr val="C00000"/>
                </a:solidFill>
                <a:latin typeface="黑体" panose="02010609060101010101" charset="-122"/>
                <a:ea typeface="黑体" panose="02010609060101010101" charset="-122"/>
                <a:sym typeface="+mn-ea"/>
              </a:rPr>
              <a:t>选项本身语法错误；</a:t>
            </a:r>
            <a:endParaRPr lang="zh-CN" altLang="en-US" sz="2800" b="0" dirty="0">
              <a:solidFill>
                <a:srgbClr val="C00000"/>
              </a:solidFill>
              <a:latin typeface="黑体" panose="02010609060101010101" charset="-122"/>
              <a:ea typeface="黑体" panose="02010609060101010101" charset="-122"/>
            </a:endParaRPr>
          </a:p>
          <a:p>
            <a:pPr>
              <a:lnSpc>
                <a:spcPct val="130000"/>
              </a:lnSpc>
              <a:buFont typeface="Wingdings" panose="05000000000000000000" pitchFamily="2" charset="2"/>
              <a:buNone/>
            </a:pPr>
            <a:r>
              <a:rPr lang="en-US" altLang="zh-CN" sz="2800" dirty="0">
                <a:solidFill>
                  <a:srgbClr val="C00000"/>
                </a:solidFill>
                <a:latin typeface="黑体" panose="02010609060101010101" charset="-122"/>
                <a:ea typeface="黑体" panose="02010609060101010101" charset="-122"/>
                <a:sym typeface="+mn-ea"/>
              </a:rPr>
              <a:t>	B.</a:t>
            </a:r>
            <a:r>
              <a:rPr lang="zh-CN" altLang="en-US" sz="2800" dirty="0">
                <a:solidFill>
                  <a:srgbClr val="C00000"/>
                </a:solidFill>
                <a:latin typeface="黑体" panose="02010609060101010101" charset="-122"/>
                <a:ea typeface="黑体" panose="02010609060101010101" charset="-122"/>
                <a:sym typeface="+mn-ea"/>
              </a:rPr>
              <a:t>选项议题与谈话主题无关；</a:t>
            </a:r>
            <a:endParaRPr lang="zh-CN" altLang="en-US" sz="2800" b="0" dirty="0">
              <a:solidFill>
                <a:srgbClr val="C00000"/>
              </a:solidFill>
              <a:latin typeface="黑体" panose="02010609060101010101" charset="-122"/>
              <a:ea typeface="黑体" panose="02010609060101010101" charset="-122"/>
            </a:endParaRPr>
          </a:p>
          <a:p>
            <a:pPr>
              <a:lnSpc>
                <a:spcPct val="130000"/>
              </a:lnSpc>
              <a:buFont typeface="Wingdings" panose="05000000000000000000" pitchFamily="2" charset="2"/>
              <a:buNone/>
            </a:pPr>
            <a:r>
              <a:rPr lang="en-US" altLang="zh-CN" sz="2800" dirty="0">
                <a:solidFill>
                  <a:srgbClr val="C00000"/>
                </a:solidFill>
                <a:latin typeface="黑体" panose="02010609060101010101" charset="-122"/>
                <a:ea typeface="黑体" panose="02010609060101010101" charset="-122"/>
                <a:sym typeface="+mn-ea"/>
              </a:rPr>
              <a:t>	C.</a:t>
            </a:r>
            <a:r>
              <a:rPr lang="zh-CN" altLang="en-US" sz="2800" dirty="0">
                <a:solidFill>
                  <a:srgbClr val="C00000"/>
                </a:solidFill>
                <a:latin typeface="黑体" panose="02010609060101010101" charset="-122"/>
                <a:ea typeface="黑体" panose="02010609060101010101" charset="-122"/>
                <a:sym typeface="+mn-ea"/>
              </a:rPr>
              <a:t>选项明显违反上述三原则；</a:t>
            </a:r>
            <a:endParaRPr lang="zh-CN" altLang="en-US" sz="2800" b="0" dirty="0">
              <a:solidFill>
                <a:srgbClr val="C00000"/>
              </a:solidFill>
              <a:latin typeface="黑体" panose="02010609060101010101" charset="-122"/>
              <a:ea typeface="黑体" panose="02010609060101010101" charset="-122"/>
            </a:endParaRPr>
          </a:p>
          <a:p>
            <a:pPr>
              <a:lnSpc>
                <a:spcPct val="130000"/>
              </a:lnSpc>
              <a:buFont typeface="Wingdings" panose="05000000000000000000" pitchFamily="2" charset="2"/>
              <a:buNone/>
            </a:pPr>
            <a:r>
              <a:rPr lang="en-US" altLang="zh-CN" sz="2800" dirty="0">
                <a:solidFill>
                  <a:srgbClr val="C00000"/>
                </a:solidFill>
                <a:latin typeface="黑体" panose="02010609060101010101" charset="-122"/>
                <a:ea typeface="黑体" panose="02010609060101010101" charset="-122"/>
                <a:sym typeface="+mn-ea"/>
              </a:rPr>
              <a:t>	D.</a:t>
            </a:r>
            <a:r>
              <a:rPr lang="zh-CN" altLang="en-US" sz="2800" dirty="0">
                <a:solidFill>
                  <a:srgbClr val="C00000"/>
                </a:solidFill>
                <a:latin typeface="黑体" panose="02010609060101010101" charset="-122"/>
                <a:ea typeface="黑体" panose="02010609060101010101" charset="-122"/>
                <a:sym typeface="+mn-ea"/>
              </a:rPr>
              <a:t>选项虽然与谈话主题有关，但不能提供发问者要求的信息、态度或观</a:t>
            </a:r>
            <a:r>
              <a:rPr lang="zh-CN" altLang="en-US" sz="2800" dirty="0" smtClean="0">
                <a:solidFill>
                  <a:srgbClr val="C00000"/>
                </a:solidFill>
                <a:latin typeface="黑体" panose="02010609060101010101" charset="-122"/>
                <a:ea typeface="黑体" panose="02010609060101010101" charset="-122"/>
                <a:sym typeface="+mn-ea"/>
              </a:rPr>
              <a:t>点。</a:t>
            </a:r>
            <a:endParaRPr lang="zh-CN" altLang="en-US" sz="2800" b="0" dirty="0">
              <a:solidFill>
                <a:srgbClr val="C00000"/>
              </a:solidFill>
              <a:latin typeface="黑体" panose="02010609060101010101" charset="-122"/>
              <a:ea typeface="黑体" panose="02010609060101010101" charset="-122"/>
            </a:endParaRPr>
          </a:p>
          <a:p>
            <a:endParaRPr lang="zh-CN" altLang="en-US" sz="2800" b="0" dirty="0">
              <a:solidFill>
                <a:srgbClr val="C00000"/>
              </a:solidFill>
              <a:latin typeface="黑体" panose="02010609060101010101" charset="-122"/>
              <a:ea typeface="黑体" panose="02010609060101010101"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60771" name="Rectangle 3"/>
          <p:cNvSpPr>
            <a:spLocks noGrp="1" noChangeArrowheads="1"/>
          </p:cNvSpPr>
          <p:nvPr/>
        </p:nvSpPr>
        <p:spPr>
          <a:xfrm>
            <a:off x="491490" y="966470"/>
            <a:ext cx="10661015" cy="4959350"/>
          </a:xfrm>
          <a:prstGeom prst="rect">
            <a:avLst/>
          </a:prstGeom>
          <a:noFill/>
          <a:ln w="9525">
            <a:noFill/>
            <a:miter lim="800000"/>
          </a:ln>
        </p:spPr>
        <p:txBody>
          <a:bodyPr vert="horz" wrap="square" lIns="91440" tIns="45720" rIns="91440" bIns="45720" numCol="1" anchor="t" anchorCtr="0" compatLnSpc="1"/>
          <a:lstStyle>
            <a:lvl1pPr marL="357505" indent="-357505" algn="just" rtl="0" eaLnBrk="0" fontAlgn="base" hangingPunct="0">
              <a:lnSpc>
                <a:spcPct val="110000"/>
              </a:lnSpc>
              <a:spcBef>
                <a:spcPts val="1800"/>
              </a:spcBef>
              <a:spcAft>
                <a:spcPct val="0"/>
              </a:spcAft>
              <a:buClr>
                <a:srgbClr val="227577"/>
              </a:buClr>
              <a:buSzPct val="90000"/>
              <a:buFont typeface="Webdings" panose="05030102010509060703" pitchFamily="18" charset="2"/>
              <a:buChar char=""/>
              <a:defRPr sz="2000">
                <a:solidFill>
                  <a:schemeClr val="accent1"/>
                </a:solidFill>
                <a:latin typeface="+mn-lt"/>
                <a:ea typeface="+mn-ea"/>
                <a:cs typeface="+mn-cs"/>
              </a:defRPr>
            </a:lvl1pPr>
            <a:lvl2pPr marL="357505" indent="-357505" algn="just" rtl="0" eaLnBrk="0" fontAlgn="base" hangingPunct="0">
              <a:lnSpc>
                <a:spcPct val="130000"/>
              </a:lnSpc>
              <a:spcBef>
                <a:spcPct val="0"/>
              </a:spcBef>
              <a:spcAft>
                <a:spcPts val="600"/>
              </a:spcAft>
              <a:buClr>
                <a:srgbClr val="B7CEB5"/>
              </a:buClr>
              <a:buFont typeface="幼圆" panose="02010509060101010101" pitchFamily="49" charset="-122"/>
              <a:buChar char=" "/>
              <a:defRPr sz="1600">
                <a:solidFill>
                  <a:srgbClr val="7D7D7D"/>
                </a:solidFill>
                <a:latin typeface="幼圆" panose="02010509060101010101" pitchFamily="49" charset="-122"/>
                <a:ea typeface="幼圆" panose="02010509060101010101" pitchFamily="49"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幼圆" panose="02010509060101010101" pitchFamily="49"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幼圆" panose="02010509060101010101" pitchFamily="49" charset="-122"/>
              </a:defRPr>
            </a:lvl9pPr>
          </a:lstStyle>
          <a:p>
            <a:pPr marL="609600" indent="-609600">
              <a:buFont typeface="Wingdings" panose="05000000000000000000" pitchFamily="2" charset="2"/>
              <a:buNone/>
            </a:pPr>
            <a:r>
              <a:rPr lang="en-US" altLang="zh-CN" sz="3200" b="0" dirty="0">
                <a:solidFill>
                  <a:srgbClr val="000000"/>
                </a:solidFill>
                <a:latin typeface="Arial" panose="020B0604020202020204" pitchFamily="34" charset="0"/>
                <a:ea typeface="宋体" panose="02010600030101010101" pitchFamily="2" charset="-122"/>
              </a:rPr>
              <a:t>--- Mary, are you and your husband busy this weekend?</a:t>
            </a:r>
            <a:endParaRPr lang="en-US" altLang="zh-CN" sz="3200" b="0" dirty="0">
              <a:solidFill>
                <a:srgbClr val="000000"/>
              </a:solidFill>
              <a:latin typeface="Arial" panose="020B0604020202020204" pitchFamily="34" charset="0"/>
              <a:ea typeface="宋体" panose="02010600030101010101" pitchFamily="2" charset="-122"/>
            </a:endParaRPr>
          </a:p>
          <a:p>
            <a:pPr marL="609600" indent="-609600">
              <a:buFont typeface="Wingdings" panose="05000000000000000000" pitchFamily="2" charset="2"/>
              <a:buNone/>
            </a:pPr>
            <a:r>
              <a:rPr lang="en-US" altLang="zh-CN" sz="3200" b="0" dirty="0">
                <a:solidFill>
                  <a:srgbClr val="000000"/>
                </a:solidFill>
                <a:latin typeface="Arial" panose="020B0604020202020204" pitchFamily="34" charset="0"/>
                <a:ea typeface="宋体" panose="02010600030101010101" pitchFamily="2" charset="-122"/>
              </a:rPr>
              <a:t>---</a:t>
            </a:r>
            <a:r>
              <a:rPr lang="en-US" altLang="zh-CN" sz="3200" b="0" u="sng" dirty="0">
                <a:solidFill>
                  <a:srgbClr val="000000"/>
                </a:solidFill>
                <a:latin typeface="Arial" panose="020B0604020202020204" pitchFamily="34" charset="0"/>
                <a:ea typeface="宋体" panose="02010600030101010101" pitchFamily="2" charset="-122"/>
              </a:rPr>
              <a:t>               </a:t>
            </a:r>
            <a:r>
              <a:rPr lang="en-US" altLang="zh-CN" sz="3200" b="0" dirty="0">
                <a:solidFill>
                  <a:srgbClr val="000000"/>
                </a:solidFill>
                <a:latin typeface="Arial" panose="020B0604020202020204" pitchFamily="34" charset="0"/>
                <a:ea typeface="宋体" panose="02010600030101010101" pitchFamily="2" charset="-122"/>
              </a:rPr>
              <a:t>.       </a:t>
            </a:r>
            <a:endParaRPr lang="en-US" altLang="zh-CN" sz="3200" b="0" dirty="0">
              <a:solidFill>
                <a:srgbClr val="000000"/>
              </a:solidFill>
              <a:latin typeface="Arial" panose="020B0604020202020204" pitchFamily="34" charset="0"/>
              <a:ea typeface="宋体" panose="02010600030101010101" pitchFamily="2" charset="-122"/>
            </a:endParaRPr>
          </a:p>
          <a:p>
            <a:pPr marL="609600" indent="-609600">
              <a:buFont typeface="Wingdings" panose="05000000000000000000" pitchFamily="2" charset="2"/>
              <a:buNone/>
            </a:pPr>
            <a:r>
              <a:rPr lang="en-US" altLang="zh-CN" sz="3200" b="0" dirty="0">
                <a:solidFill>
                  <a:srgbClr val="000000"/>
                </a:solidFill>
                <a:latin typeface="Arial" panose="020B0604020202020204" pitchFamily="34" charset="0"/>
                <a:ea typeface="宋体" panose="02010600030101010101" pitchFamily="2" charset="-122"/>
              </a:rPr>
              <a:t>A. This weekend we may go to cinema</a:t>
            </a:r>
            <a:endParaRPr lang="en-US" altLang="zh-CN" sz="3200" b="0" dirty="0">
              <a:solidFill>
                <a:srgbClr val="000000"/>
              </a:solidFill>
              <a:latin typeface="Arial" panose="020B0604020202020204" pitchFamily="34" charset="0"/>
              <a:ea typeface="宋体" panose="02010600030101010101" pitchFamily="2" charset="-122"/>
            </a:endParaRPr>
          </a:p>
          <a:p>
            <a:pPr marL="609600" indent="-609600">
              <a:buFont typeface="Wingdings" panose="05000000000000000000" pitchFamily="2" charset="2"/>
              <a:buNone/>
            </a:pPr>
            <a:r>
              <a:rPr lang="en-US" altLang="zh-CN" sz="3200" b="0" dirty="0">
                <a:solidFill>
                  <a:srgbClr val="000000"/>
                </a:solidFill>
                <a:latin typeface="Arial" panose="020B0604020202020204" pitchFamily="34" charset="0"/>
                <a:ea typeface="宋体" panose="02010600030101010101" pitchFamily="2" charset="-122"/>
              </a:rPr>
              <a:t>B. No, we’re not</a:t>
            </a:r>
            <a:endParaRPr lang="en-US" altLang="zh-CN" sz="3200" b="0" dirty="0">
              <a:solidFill>
                <a:srgbClr val="000000"/>
              </a:solidFill>
              <a:latin typeface="Arial" panose="020B0604020202020204" pitchFamily="34" charset="0"/>
              <a:ea typeface="宋体" panose="02010600030101010101" pitchFamily="2" charset="-122"/>
            </a:endParaRPr>
          </a:p>
          <a:p>
            <a:pPr marL="609600" indent="-609600">
              <a:buFont typeface="Wingdings" panose="05000000000000000000" pitchFamily="2" charset="2"/>
              <a:buNone/>
            </a:pPr>
            <a:r>
              <a:rPr lang="en-US" altLang="zh-CN" sz="3200" b="0" dirty="0">
                <a:solidFill>
                  <a:srgbClr val="000000"/>
                </a:solidFill>
                <a:latin typeface="Arial" panose="020B0604020202020204" pitchFamily="34" charset="0"/>
                <a:ea typeface="宋体" panose="02010600030101010101" pitchFamily="2" charset="-122"/>
              </a:rPr>
              <a:t>C. Oh, it’s none of your business		</a:t>
            </a:r>
            <a:endParaRPr lang="en-US" altLang="zh-CN" sz="3200" b="0" dirty="0">
              <a:solidFill>
                <a:srgbClr val="000000"/>
              </a:solidFill>
              <a:latin typeface="Arial" panose="020B0604020202020204" pitchFamily="34" charset="0"/>
              <a:ea typeface="宋体" panose="02010600030101010101" pitchFamily="2" charset="-122"/>
            </a:endParaRPr>
          </a:p>
          <a:p>
            <a:pPr marL="609600" indent="-609600">
              <a:buFont typeface="Wingdings" panose="05000000000000000000" pitchFamily="2" charset="2"/>
              <a:buNone/>
            </a:pPr>
            <a:r>
              <a:rPr lang="en-US" altLang="zh-CN" sz="3200" b="0" dirty="0">
                <a:solidFill>
                  <a:srgbClr val="000000"/>
                </a:solidFill>
                <a:latin typeface="Arial" panose="020B0604020202020204" pitchFamily="34" charset="0"/>
                <a:ea typeface="宋体" panose="02010600030101010101" pitchFamily="2" charset="-122"/>
              </a:rPr>
              <a:t>D. Welcome to our party</a:t>
            </a:r>
            <a:r>
              <a:rPr lang="zh-CN" altLang="en-US" sz="3200" b="0" dirty="0">
                <a:solidFill>
                  <a:srgbClr val="000000"/>
                </a:solidFill>
                <a:latin typeface="Arial" panose="020B0604020202020204" pitchFamily="34" charset="0"/>
                <a:ea typeface="宋体" panose="02010600030101010101" pitchFamily="2" charset="-122"/>
              </a:rPr>
              <a:t>。</a:t>
            </a:r>
            <a:endParaRPr lang="zh-CN" altLang="en-US" sz="3200" b="0" dirty="0">
              <a:solidFill>
                <a:srgbClr val="000000"/>
              </a:solidFill>
              <a:latin typeface="Arial" panose="020B0604020202020204" pitchFamily="34" charset="0"/>
              <a:ea typeface="宋体" panose="02010600030101010101" pitchFamily="2" charset="-122"/>
            </a:endParaRPr>
          </a:p>
        </p:txBody>
      </p:sp>
      <p:sp>
        <p:nvSpPr>
          <p:cNvPr id="3" name="文本框 2"/>
          <p:cNvSpPr txBox="1"/>
          <p:nvPr/>
        </p:nvSpPr>
        <p:spPr>
          <a:xfrm>
            <a:off x="10384790" y="5986145"/>
            <a:ext cx="1366520"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0771">
                                            <p:txEl>
                                              <p:pRg st="0" end="0"/>
                                            </p:txEl>
                                          </p:spTgt>
                                        </p:tgtEl>
                                        <p:attrNameLst>
                                          <p:attrName>style.visibility</p:attrName>
                                        </p:attrNameLst>
                                      </p:cBhvr>
                                      <p:to>
                                        <p:strVal val="visible"/>
                                      </p:to>
                                    </p:set>
                                    <p:anim calcmode="lin" valueType="num">
                                      <p:cBhvr additive="base">
                                        <p:cTn id="7" dur="500" fill="hold"/>
                                        <p:tgtEl>
                                          <p:spTgt spid="160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07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0771">
                                            <p:txEl>
                                              <p:pRg st="1" end="1"/>
                                            </p:txEl>
                                          </p:spTgt>
                                        </p:tgtEl>
                                        <p:attrNameLst>
                                          <p:attrName>style.visibility</p:attrName>
                                        </p:attrNameLst>
                                      </p:cBhvr>
                                      <p:to>
                                        <p:strVal val="visible"/>
                                      </p:to>
                                    </p:set>
                                    <p:anim calcmode="lin" valueType="num">
                                      <p:cBhvr additive="base">
                                        <p:cTn id="11" dur="500" fill="hold"/>
                                        <p:tgtEl>
                                          <p:spTgt spid="1607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077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0771">
                                            <p:txEl>
                                              <p:pRg st="2" end="2"/>
                                            </p:txEl>
                                          </p:spTgt>
                                        </p:tgtEl>
                                        <p:attrNameLst>
                                          <p:attrName>style.visibility</p:attrName>
                                        </p:attrNameLst>
                                      </p:cBhvr>
                                      <p:to>
                                        <p:strVal val="visible"/>
                                      </p:to>
                                    </p:set>
                                    <p:anim calcmode="lin" valueType="num">
                                      <p:cBhvr additive="base">
                                        <p:cTn id="15" dur="500" fill="hold"/>
                                        <p:tgtEl>
                                          <p:spTgt spid="16077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077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0771">
                                            <p:txEl>
                                              <p:pRg st="3" end="3"/>
                                            </p:txEl>
                                          </p:spTgt>
                                        </p:tgtEl>
                                        <p:attrNameLst>
                                          <p:attrName>style.visibility</p:attrName>
                                        </p:attrNameLst>
                                      </p:cBhvr>
                                      <p:to>
                                        <p:strVal val="visible"/>
                                      </p:to>
                                    </p:set>
                                    <p:anim calcmode="lin" valueType="num">
                                      <p:cBhvr additive="base">
                                        <p:cTn id="19" dur="500" fill="hold"/>
                                        <p:tgtEl>
                                          <p:spTgt spid="1607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077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0771">
                                            <p:txEl>
                                              <p:pRg st="4" end="4"/>
                                            </p:txEl>
                                          </p:spTgt>
                                        </p:tgtEl>
                                        <p:attrNameLst>
                                          <p:attrName>style.visibility</p:attrName>
                                        </p:attrNameLst>
                                      </p:cBhvr>
                                      <p:to>
                                        <p:strVal val="visible"/>
                                      </p:to>
                                    </p:set>
                                    <p:anim calcmode="lin" valueType="num">
                                      <p:cBhvr additive="base">
                                        <p:cTn id="23" dur="500" fill="hold"/>
                                        <p:tgtEl>
                                          <p:spTgt spid="16077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077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0771">
                                            <p:txEl>
                                              <p:pRg st="5" end="5"/>
                                            </p:txEl>
                                          </p:spTgt>
                                        </p:tgtEl>
                                        <p:attrNameLst>
                                          <p:attrName>style.visibility</p:attrName>
                                        </p:attrNameLst>
                                      </p:cBhvr>
                                      <p:to>
                                        <p:strVal val="visible"/>
                                      </p:to>
                                    </p:set>
                                    <p:anim calcmode="lin" valueType="num">
                                      <p:cBhvr additive="base">
                                        <p:cTn id="27" dur="500" fill="hold"/>
                                        <p:tgtEl>
                                          <p:spTgt spid="16077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07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4971573" cy="706755"/>
            <a:chOff x="334963" y="455941"/>
            <a:chExt cx="4971573" cy="706755"/>
          </a:xfrm>
        </p:grpSpPr>
        <p:sp>
          <p:nvSpPr>
            <p:cNvPr id="5" name="文本框 4"/>
            <p:cNvSpPr txBox="1"/>
            <p:nvPr/>
          </p:nvSpPr>
          <p:spPr>
            <a:xfrm>
              <a:off x="545941" y="455941"/>
              <a:ext cx="4760595" cy="706755"/>
            </a:xfrm>
            <a:prstGeom prst="rect">
              <a:avLst/>
            </a:prstGeom>
            <a:noFill/>
          </p:spPr>
          <p:txBody>
            <a:bodyPr wrap="none" rtlCol="0">
              <a:spAutoFit/>
            </a:bodyPr>
            <a:lstStyle/>
            <a:p>
              <a:r>
                <a:rPr lang="zh-CN" altLang="en-US" sz="4000" b="1" dirty="0">
                  <a:solidFill>
                    <a:srgbClr val="7188A8"/>
                  </a:solidFill>
                  <a:cs typeface="+mn-ea"/>
                  <a:sym typeface="+mn-lt"/>
                </a:rPr>
                <a:t>如何备考交际用语：</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56676" name="Rectangle 4"/>
          <p:cNvSpPr>
            <a:spLocks noChangeArrowheads="1"/>
          </p:cNvSpPr>
          <p:nvPr/>
        </p:nvSpPr>
        <p:spPr bwMode="auto">
          <a:xfrm>
            <a:off x="711200" y="1703388"/>
            <a:ext cx="10769600" cy="3449955"/>
          </a:xfrm>
          <a:prstGeom prst="rect">
            <a:avLst/>
          </a:prstGeom>
          <a:noFill/>
          <a:ln w="9525">
            <a:noFill/>
            <a:miter lim="800000"/>
          </a:ln>
          <a:effectLst/>
        </p:spPr>
        <p:txBody>
          <a:bodyPr wrap="square" anchor="ctr">
            <a:spAutoFit/>
          </a:bodyPr>
          <a:lstStyle/>
          <a:p>
            <a:pPr algn="l" latinLnBrk="1">
              <a:lnSpc>
                <a:spcPct val="130000"/>
              </a:lnSpc>
            </a:pPr>
            <a:r>
              <a:rPr kumimoji="1" lang="zh-CN" altLang="en-US" sz="2800" b="0" dirty="0">
                <a:solidFill>
                  <a:srgbClr val="000000"/>
                </a:solidFill>
                <a:latin typeface="黑体" panose="02010609060101010101" charset="-122"/>
                <a:ea typeface="黑体" panose="02010609060101010101" charset="-122"/>
              </a:rPr>
              <a:t>　　</a:t>
            </a:r>
            <a:br>
              <a:rPr kumimoji="1" lang="zh-CN" altLang="en-US" sz="2800" b="0" dirty="0">
                <a:solidFill>
                  <a:srgbClr val="000000"/>
                </a:solidFill>
                <a:latin typeface="黑体" panose="02010609060101010101" charset="-122"/>
                <a:ea typeface="黑体" panose="02010609060101010101" charset="-122"/>
              </a:rPr>
            </a:br>
            <a:r>
              <a:rPr kumimoji="1" lang="zh-CN" altLang="en-US" sz="2800" b="0" dirty="0">
                <a:solidFill>
                  <a:srgbClr val="000000"/>
                </a:solidFill>
                <a:latin typeface="黑体" panose="02010609060101010101" charset="-122"/>
                <a:ea typeface="黑体" panose="02010609060101010101" charset="-122"/>
              </a:rPr>
              <a:t>　　</a:t>
            </a:r>
            <a:r>
              <a:rPr kumimoji="1" lang="en-US" altLang="zh-CN" sz="2800" b="0" dirty="0">
                <a:solidFill>
                  <a:srgbClr val="000000"/>
                </a:solidFill>
                <a:latin typeface="黑体" panose="02010609060101010101" charset="-122"/>
                <a:ea typeface="黑体" panose="02010609060101010101" charset="-122"/>
              </a:rPr>
              <a:t>1</a:t>
            </a:r>
            <a:r>
              <a:rPr kumimoji="1" lang="zh-CN" altLang="en-US" sz="2800" b="0" dirty="0">
                <a:solidFill>
                  <a:srgbClr val="000000"/>
                </a:solidFill>
                <a:latin typeface="黑体" panose="02010609060101010101" charset="-122"/>
                <a:ea typeface="黑体" panose="02010609060101010101" charset="-122"/>
              </a:rPr>
              <a:t>．复习英语中功能性的用语，如：</a:t>
            </a:r>
            <a:r>
              <a:rPr kumimoji="1" lang="zh-CN" altLang="en-US" sz="2800" b="0" dirty="0">
                <a:solidFill>
                  <a:srgbClr val="C00000"/>
                </a:solidFill>
                <a:latin typeface="黑体" panose="02010609060101010101" charset="-122"/>
                <a:ea typeface="黑体" panose="02010609060101010101" charset="-122"/>
              </a:rPr>
              <a:t>问候语、感谢语、道歉、接受、拒绝</a:t>
            </a:r>
            <a:r>
              <a:rPr kumimoji="1" lang="zh-CN" altLang="en-US" sz="2800" b="0" dirty="0">
                <a:solidFill>
                  <a:srgbClr val="000000"/>
                </a:solidFill>
                <a:latin typeface="黑体" panose="02010609060101010101" charset="-122"/>
                <a:ea typeface="黑体" panose="02010609060101010101" charset="-122"/>
              </a:rPr>
              <a:t>等。</a:t>
            </a:r>
            <a:br>
              <a:rPr kumimoji="1" lang="zh-CN" altLang="en-US" sz="2800" b="0" dirty="0">
                <a:solidFill>
                  <a:srgbClr val="000000"/>
                </a:solidFill>
                <a:latin typeface="黑体" panose="02010609060101010101" charset="-122"/>
                <a:ea typeface="黑体" panose="02010609060101010101" charset="-122"/>
              </a:rPr>
            </a:br>
            <a:r>
              <a:rPr kumimoji="1" lang="zh-CN" altLang="en-US" sz="2800" b="0" dirty="0">
                <a:solidFill>
                  <a:srgbClr val="000000"/>
                </a:solidFill>
                <a:latin typeface="黑体" panose="02010609060101010101" charset="-122"/>
                <a:ea typeface="黑体" panose="02010609060101010101" charset="-122"/>
              </a:rPr>
              <a:t>　　</a:t>
            </a:r>
            <a:r>
              <a:rPr kumimoji="1" lang="en-US" altLang="zh-CN" sz="2800" b="0" dirty="0">
                <a:solidFill>
                  <a:srgbClr val="000000"/>
                </a:solidFill>
                <a:latin typeface="黑体" panose="02010609060101010101" charset="-122"/>
                <a:ea typeface="黑体" panose="02010609060101010101" charset="-122"/>
              </a:rPr>
              <a:t>2</a:t>
            </a:r>
            <a:r>
              <a:rPr kumimoji="1" lang="zh-CN" altLang="en-US" sz="2800" b="0" dirty="0">
                <a:solidFill>
                  <a:srgbClr val="000000"/>
                </a:solidFill>
                <a:latin typeface="黑体" panose="02010609060101010101" charset="-122"/>
                <a:ea typeface="黑体" panose="02010609060101010101" charset="-122"/>
              </a:rPr>
              <a:t>．</a:t>
            </a:r>
            <a:r>
              <a:rPr kumimoji="1" lang="zh-CN" altLang="en-US" sz="2800" b="0" dirty="0">
                <a:solidFill>
                  <a:srgbClr val="C00000"/>
                </a:solidFill>
                <a:latin typeface="黑体" panose="02010609060101010101" charset="-122"/>
                <a:ea typeface="黑体" panose="02010609060101010101" charset="-122"/>
              </a:rPr>
              <a:t>熟悉西方社会生活中常见的情景对话，如：打电话、购物、问路、借东西、银行</a:t>
            </a:r>
            <a:r>
              <a:rPr kumimoji="1" lang="zh-CN" altLang="en-US" sz="2800" b="0" dirty="0">
                <a:solidFill>
                  <a:srgbClr val="000000"/>
                </a:solidFill>
                <a:latin typeface="黑体" panose="02010609060101010101" charset="-122"/>
                <a:ea typeface="黑体" panose="02010609060101010101" charset="-122"/>
              </a:rPr>
              <a:t>等等。</a:t>
            </a:r>
            <a:br>
              <a:rPr kumimoji="1" lang="zh-CN" altLang="en-US" sz="2800" b="0" dirty="0">
                <a:solidFill>
                  <a:srgbClr val="000000"/>
                </a:solidFill>
                <a:latin typeface="黑体" panose="02010609060101010101" charset="-122"/>
                <a:ea typeface="黑体" panose="02010609060101010101" charset="-122"/>
              </a:rPr>
            </a:br>
            <a:r>
              <a:rPr kumimoji="1" lang="zh-CN" altLang="en-US" sz="2800" b="0" dirty="0">
                <a:solidFill>
                  <a:srgbClr val="000000"/>
                </a:solidFill>
                <a:latin typeface="黑体" panose="02010609060101010101" charset="-122"/>
                <a:ea typeface="黑体" panose="02010609060101010101" charset="-122"/>
              </a:rPr>
              <a:t>　　</a:t>
            </a:r>
            <a:r>
              <a:rPr kumimoji="1" lang="en-US" altLang="zh-CN" sz="2800" b="0" dirty="0">
                <a:solidFill>
                  <a:srgbClr val="000000"/>
                </a:solidFill>
                <a:latin typeface="黑体" panose="02010609060101010101" charset="-122"/>
                <a:ea typeface="黑体" panose="02010609060101010101" charset="-122"/>
              </a:rPr>
              <a:t>3</a:t>
            </a:r>
            <a:r>
              <a:rPr kumimoji="1" lang="zh-CN" altLang="en-US" sz="2800" b="0" dirty="0">
                <a:solidFill>
                  <a:srgbClr val="000000"/>
                </a:solidFill>
                <a:latin typeface="黑体" panose="02010609060101010101" charset="-122"/>
                <a:ea typeface="黑体" panose="02010609060101010101" charset="-122"/>
              </a:rPr>
              <a:t>．熟悉西方社会人们交际的基本礼节。 </a:t>
            </a:r>
            <a:endParaRPr kumimoji="1" lang="zh-CN" altLang="en-US" sz="2800" b="0" dirty="0">
              <a:solidFill>
                <a:srgbClr val="000000"/>
              </a:solidFill>
              <a:latin typeface="黑体" panose="02010609060101010101" charset="-122"/>
              <a:ea typeface="黑体" panose="02010609060101010101"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6676"/>
                                        </p:tgtEl>
                                        <p:attrNameLst>
                                          <p:attrName>style.visibility</p:attrName>
                                        </p:attrNameLst>
                                      </p:cBhvr>
                                      <p:to>
                                        <p:strVal val="visible"/>
                                      </p:to>
                                    </p:set>
                                    <p:animEffect transition="in" filter="blinds(horizontal)">
                                      <p:cBhvr>
                                        <p:cTn id="12" dur="500"/>
                                        <p:tgtEl>
                                          <p:spTgt spid="156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163870" name="Group 30"/>
          <p:cNvGraphicFramePr>
            <a:graphicFrameLocks noGrp="1"/>
          </p:cNvGraphicFramePr>
          <p:nvPr>
            <p:custDataLst>
              <p:tags r:id="rId1"/>
            </p:custDataLst>
          </p:nvPr>
        </p:nvGraphicFramePr>
        <p:xfrm>
          <a:off x="479425" y="502285"/>
          <a:ext cx="11233150" cy="5853430"/>
        </p:xfrm>
        <a:graphic>
          <a:graphicData uri="http://schemas.openxmlformats.org/drawingml/2006/table">
            <a:tbl>
              <a:tblPr>
                <a:effectLst/>
                <a:tableStyleId>{5940675A-B579-460E-94D1-54222C63F5DA}</a:tableStyleId>
              </a:tblPr>
              <a:tblGrid>
                <a:gridCol w="5616575"/>
                <a:gridCol w="5616575"/>
              </a:tblGrid>
              <a:tr h="661670">
                <a:tc gridSpan="2">
                  <a:txBody>
                    <a:bodyPr/>
                    <a:lstStyle/>
                    <a:p>
                      <a:pPr marL="0" marR="0" lvl="0" indent="0" algn="ctr"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zh-CN" altLang="en-US" sz="3600" b="0" i="0" u="none" strike="noStrike" cap="none" normalizeH="0" baseline="0" dirty="0" smtClean="0">
                          <a:ln>
                            <a:noFill/>
                          </a:ln>
                          <a:solidFill>
                            <a:srgbClr val="C00000"/>
                          </a:solidFill>
                          <a:effectLst/>
                          <a:latin typeface="Times New Roman" panose="02020603050405020304" charset="0"/>
                          <a:ea typeface="黑体" panose="02010609060101010101" charset="-122"/>
                        </a:rPr>
                        <a:t>一</a:t>
                      </a:r>
                      <a:r>
                        <a:rPr kumimoji="0" lang="en-US" altLang="zh-CN" sz="3600" b="0" i="0" u="none" strike="noStrike" cap="none" normalizeH="0" baseline="0" dirty="0" smtClean="0">
                          <a:ln>
                            <a:noFill/>
                          </a:ln>
                          <a:solidFill>
                            <a:srgbClr val="C00000"/>
                          </a:solidFill>
                          <a:effectLst/>
                          <a:latin typeface="Times New Roman" panose="02020603050405020304" charset="0"/>
                          <a:ea typeface="黑体" panose="02010609060101010101" charset="-122"/>
                        </a:rPr>
                        <a:t>. </a:t>
                      </a:r>
                      <a:r>
                        <a:rPr kumimoji="0" lang="zh-CN" altLang="en-US" sz="3600" b="0" i="0" u="none" strike="noStrike" cap="none" normalizeH="0" baseline="0" dirty="0" smtClean="0">
                          <a:ln>
                            <a:noFill/>
                          </a:ln>
                          <a:solidFill>
                            <a:srgbClr val="C00000"/>
                          </a:solidFill>
                          <a:effectLst/>
                          <a:latin typeface="Times New Roman" panose="02020603050405020304" charset="0"/>
                          <a:ea typeface="黑体" panose="02010609060101010101" charset="-122"/>
                        </a:rPr>
                        <a:t>问候</a:t>
                      </a:r>
                      <a:endParaRPr kumimoji="0" lang="zh-CN" altLang="en-US" sz="3600" b="0" i="0" u="none" strike="noStrike" cap="none" normalizeH="0" baseline="0" dirty="0" smtClean="0">
                        <a:ln>
                          <a:noFill/>
                        </a:ln>
                        <a:solidFill>
                          <a:srgbClr val="C00000"/>
                        </a:solidFill>
                        <a:effectLst/>
                        <a:latin typeface="Times New Roman" panose="02020603050405020304" charset="0"/>
                        <a:ea typeface="黑体" panose="02010609060101010101" charset="-122"/>
                      </a:endParaRPr>
                    </a:p>
                  </a:txBody>
                  <a:tcPr horzOverflow="overflow">
                    <a:lnL w="28575"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28575"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c hMerge="1">
                  <a:tcPr/>
                </a:tc>
              </a:tr>
              <a:tr h="598805">
                <a:tc>
                  <a:txBody>
                    <a:bodyPr/>
                    <a:lstStyle/>
                    <a:p>
                      <a:pPr marL="0" marR="0" lvl="0" indent="0" algn="ctr"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zh-CN" altLang="en-US" sz="3200" b="0" i="0" u="none" strike="noStrike" cap="none" normalizeH="0" baseline="0" dirty="0" smtClean="0">
                          <a:ln>
                            <a:noFill/>
                          </a:ln>
                          <a:solidFill>
                            <a:srgbClr val="000000"/>
                          </a:solidFill>
                          <a:effectLst/>
                          <a:latin typeface="Times New Roman" panose="02020603050405020304" charset="0"/>
                          <a:ea typeface="黑体" panose="02010609060101010101" charset="-122"/>
                        </a:rPr>
                        <a:t>问候</a:t>
                      </a:r>
                      <a:endParaRPr kumimoji="0" lang="zh-CN" altLang="en-US" sz="3200" b="0" i="0" u="none" strike="noStrike" cap="none" normalizeH="0" baseline="0" dirty="0" smtClean="0">
                        <a:ln>
                          <a:noFill/>
                        </a:ln>
                        <a:solidFill>
                          <a:srgbClr val="000000"/>
                        </a:solidFill>
                        <a:effectLst/>
                        <a:latin typeface="Times New Roman" panose="02020603050405020304" charset="0"/>
                        <a:ea typeface="黑体" panose="02010609060101010101" charset="-122"/>
                      </a:endParaRPr>
                    </a:p>
                  </a:txBody>
                  <a:tcPr horzOverflow="overflow">
                    <a:lnL w="28575" cap="flat" cmpd="sng" algn="ctr">
                      <a:solidFill>
                        <a:srgbClr val="47494B"/>
                      </a:solidFill>
                      <a:prstDash val="solid"/>
                      <a:round/>
                      <a:headEnd type="none" w="med" len="med"/>
                      <a:tailEnd type="none" w="med" len="med"/>
                    </a:lnL>
                    <a:lnR w="12700"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rPr>
                        <a:t>应答</a:t>
                      </a:r>
                      <a:endPar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endParaRPr>
                    </a:p>
                  </a:txBody>
                  <a:tcPr horzOverflow="overflow">
                    <a:lnL w="12700"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r>
              <a:tr h="88265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(Good) Morning/Afternoon/ Evening/Hello! </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0" marR="0" marT="0" marB="0" anchor="ctr" horzOverflow="overflow">
                    <a:lnL w="28575" cap="flat" cmpd="sng" algn="ctr">
                      <a:solidFill>
                        <a:srgbClr val="47494B"/>
                      </a:solidFill>
                      <a:prstDash val="solid"/>
                      <a:round/>
                      <a:headEnd type="none" w="med" len="med"/>
                      <a:tailEnd type="none" w="med" len="med"/>
                    </a:lnL>
                    <a:lnR w="12700"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(Good) Morning/Afternoon/ Evening/Hello!</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0" marR="0" marT="0" marB="0" anchor="ctr" horzOverflow="overflow">
                    <a:lnL w="12700"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r>
              <a:tr h="131064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How are you?</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28575" cap="flat" cmpd="sng" algn="ctr">
                      <a:solidFill>
                        <a:srgbClr val="47494B"/>
                      </a:solidFill>
                      <a:prstDash val="solid"/>
                      <a:round/>
                      <a:headEnd type="none" w="med" len="med"/>
                      <a:tailEnd type="none" w="med" len="med"/>
                    </a:lnL>
                    <a:lnR w="12700"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5000"/>
                        </a:lnSpc>
                        <a:spcBef>
                          <a:spcPct val="50000"/>
                        </a:spcBef>
                        <a:spcAft>
                          <a:spcPct val="0"/>
                        </a:spcAft>
                        <a:buClrTx/>
                        <a:buSzTx/>
                        <a:buFontTx/>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Fine, thanks. And you? </a:t>
                      </a:r>
                      <a:endPar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75000"/>
                        </a:lnSpc>
                        <a:spcBef>
                          <a:spcPct val="50000"/>
                        </a:spcBef>
                        <a:spcAft>
                          <a:spcPct val="0"/>
                        </a:spcAft>
                        <a:buClrTx/>
                        <a:buSzTx/>
                        <a:buFontTx/>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Very well, thank you. How are you?</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12700"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r>
              <a:tr h="788035">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How do you do?</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28575" cap="flat" cmpd="sng" algn="ctr">
                      <a:solidFill>
                        <a:srgbClr val="47494B"/>
                      </a:solidFill>
                      <a:prstDash val="solid"/>
                      <a:round/>
                      <a:headEnd type="none" w="med" len="med"/>
                      <a:tailEnd type="none" w="med" len="med"/>
                    </a:lnL>
                    <a:lnR w="12700"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How do you do?</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12700"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r>
              <a:tr h="979805">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Nice/Good to see/meet you.</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28575" cap="flat" cmpd="sng" algn="ctr">
                      <a:solidFill>
                        <a:srgbClr val="47494B"/>
                      </a:solidFill>
                      <a:prstDash val="solid"/>
                      <a:round/>
                      <a:headEnd type="none" w="med" len="med"/>
                      <a:tailEnd type="none" w="med" len="med"/>
                    </a:lnL>
                    <a:lnR w="12700"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Nice/Good to see/meet you too.</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12700"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12700" cap="flat" cmpd="sng" algn="ctr">
                      <a:solidFill>
                        <a:srgbClr val="47494B"/>
                      </a:solidFill>
                      <a:prstDash val="solid"/>
                      <a:round/>
                      <a:headEnd type="none" w="med" len="med"/>
                      <a:tailEnd type="none" w="med" len="med"/>
                    </a:lnB>
                    <a:lnTlToBr>
                      <a:noFill/>
                    </a:lnTlToBr>
                    <a:lnBlToTr>
                      <a:noFill/>
                    </a:lnBlToTr>
                    <a:noFill/>
                  </a:tcPr>
                </a:tc>
              </a:tr>
              <a:tr h="631825">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Find day, isn’t it?</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28575" cap="flat" cmpd="sng" algn="ctr">
                      <a:solidFill>
                        <a:srgbClr val="47494B"/>
                      </a:solidFill>
                      <a:prstDash val="solid"/>
                      <a:round/>
                      <a:headEnd type="none" w="med" len="med"/>
                      <a:tailEnd type="none" w="med" len="med"/>
                    </a:lnL>
                    <a:lnR w="12700"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28575" cap="flat" cmpd="sng" algn="ctr">
                      <a:solidFill>
                        <a:srgbClr val="47494B"/>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Yeah, it’s beautiful.</a:t>
                      </a:r>
                      <a:endParaRPr kumimoji="0" lang="zh-CN" altLang="en-US"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12700" cap="flat" cmpd="sng" algn="ctr">
                      <a:solidFill>
                        <a:srgbClr val="47494B"/>
                      </a:solidFill>
                      <a:prstDash val="solid"/>
                      <a:round/>
                      <a:headEnd type="none" w="med" len="med"/>
                      <a:tailEnd type="none" w="med" len="med"/>
                    </a:lnL>
                    <a:lnR w="28575" cap="flat" cmpd="sng" algn="ctr">
                      <a:solidFill>
                        <a:srgbClr val="47494B"/>
                      </a:solidFill>
                      <a:prstDash val="solid"/>
                      <a:round/>
                      <a:headEnd type="none" w="med" len="med"/>
                      <a:tailEnd type="none" w="med" len="med"/>
                    </a:lnR>
                    <a:lnT w="12700" cap="flat" cmpd="sng" algn="ctr">
                      <a:solidFill>
                        <a:srgbClr val="47494B"/>
                      </a:solidFill>
                      <a:prstDash val="solid"/>
                      <a:round/>
                      <a:headEnd type="none" w="med" len="med"/>
                      <a:tailEnd type="none" w="med" len="med"/>
                    </a:lnT>
                    <a:lnB w="28575" cap="flat" cmpd="sng" algn="ctr">
                      <a:solidFill>
                        <a:srgbClr val="47494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0"/>
                                        </p:tgtEl>
                                        <p:attrNameLst>
                                          <p:attrName>style.visibility</p:attrName>
                                        </p:attrNameLst>
                                      </p:cBhvr>
                                      <p:to>
                                        <p:strVal val="visible"/>
                                      </p:to>
                                    </p:set>
                                    <p:animEffect transition="in" filter="blinds(horizontal)">
                                      <p:cBhvr>
                                        <p:cTn id="7" dur="500"/>
                                        <p:tgtEl>
                                          <p:spTgt spid="163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164904" name="Group 40"/>
          <p:cNvGraphicFramePr>
            <a:graphicFrameLocks noGrp="1"/>
          </p:cNvGraphicFramePr>
          <p:nvPr>
            <p:custDataLst>
              <p:tags r:id="rId1"/>
            </p:custDataLst>
          </p:nvPr>
        </p:nvGraphicFramePr>
        <p:xfrm>
          <a:off x="395605" y="614045"/>
          <a:ext cx="11247755" cy="5442585"/>
        </p:xfrm>
        <a:graphic>
          <a:graphicData uri="http://schemas.openxmlformats.org/drawingml/2006/table">
            <a:tbl>
              <a:tblPr/>
              <a:tblGrid>
                <a:gridCol w="5870575"/>
                <a:gridCol w="5377180"/>
              </a:tblGrid>
              <a:tr h="652780">
                <a:tc grid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600" b="0" i="0" u="none" strike="noStrike" cap="none" normalizeH="0" baseline="0" dirty="0" smtClean="0">
                          <a:ln>
                            <a:noFill/>
                          </a:ln>
                          <a:solidFill>
                            <a:srgbClr val="C00000"/>
                          </a:solidFill>
                          <a:effectLst/>
                          <a:latin typeface="Times New Roman" panose="02020603050405020304" charset="0"/>
                          <a:ea typeface="黑体" panose="02010609060101010101" charset="-122"/>
                        </a:rPr>
                        <a:t>一</a:t>
                      </a:r>
                      <a:r>
                        <a:rPr kumimoji="0" lang="en-US" altLang="zh-CN" sz="3600" b="0" i="0" u="none" strike="noStrike" cap="none" normalizeH="0" baseline="0" dirty="0" smtClean="0">
                          <a:ln>
                            <a:noFill/>
                          </a:ln>
                          <a:solidFill>
                            <a:srgbClr val="C00000"/>
                          </a:solidFill>
                          <a:effectLst/>
                          <a:latin typeface="Times New Roman" panose="02020603050405020304" charset="0"/>
                          <a:ea typeface="黑体" panose="02010609060101010101" charset="-122"/>
                        </a:rPr>
                        <a:t>. </a:t>
                      </a:r>
                      <a:r>
                        <a:rPr kumimoji="0" lang="zh-CN" altLang="en-US" sz="3600" b="0" i="0" u="none" strike="noStrike" cap="none" normalizeH="0" baseline="0" dirty="0" smtClean="0">
                          <a:ln>
                            <a:noFill/>
                          </a:ln>
                          <a:solidFill>
                            <a:srgbClr val="C00000"/>
                          </a:solidFill>
                          <a:effectLst/>
                          <a:latin typeface="Times New Roman" panose="02020603050405020304" charset="0"/>
                          <a:ea typeface="黑体" panose="02010609060101010101" charset="-122"/>
                        </a:rPr>
                        <a:t>问候</a:t>
                      </a:r>
                      <a:endParaRPr kumimoji="0" lang="zh-CN" altLang="en-US" sz="3600" b="0" i="0" u="none" strike="noStrike" cap="none" normalizeH="0" baseline="0" dirty="0" smtClean="0">
                        <a:ln>
                          <a:noFill/>
                        </a:ln>
                        <a:solidFill>
                          <a:srgbClr val="C00000"/>
                        </a:solidFill>
                        <a:effectLst/>
                        <a:latin typeface="Times New Roman" panose="0202060305040502030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58991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rPr>
                        <a:t>问候</a:t>
                      </a:r>
                      <a:endPar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rPr>
                        <a:t>应答</a:t>
                      </a:r>
                      <a:endPar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9359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Hi, Jane. How’s life? </a:t>
                      </a:r>
                      <a:endPar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How is everything </a:t>
                      </a:r>
                      <a:r>
                        <a:rPr kumimoji="0" lang="en-US" altLang="zh-CN" sz="2800" b="0" i="0" u="none" strike="noStrike" cap="none" normalizeH="0" baseline="0" dirty="0" smtClean="0">
                          <a:ln>
                            <a:noFill/>
                          </a:ln>
                          <a:solidFill>
                            <a:srgbClr val="FF0000"/>
                          </a:solidFill>
                          <a:effectLst/>
                          <a:latin typeface="Times New Roman" panose="02020603050405020304" charset="0"/>
                          <a:ea typeface="宋体" panose="02010600030101010101" pitchFamily="2" charset="-122"/>
                        </a:rPr>
                        <a:t>with you</a:t>
                      </a: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a:t>
                      </a:r>
                      <a:r>
                        <a:rPr kumimoji="0" lang="en-US" altLang="zh-CN" sz="24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 </a:t>
                      </a:r>
                      <a:endParaRPr kumimoji="0" lang="en-US" altLang="zh-CN" sz="24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How have you been</a:t>
                      </a:r>
                      <a:r>
                        <a:rPr kumimoji="0" lang="zh-CN" altLang="en-US"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a:t>
                      </a:r>
                      <a:endParaRPr kumimoji="0" lang="zh-CN" altLang="en-US"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How is sb. doing? </a:t>
                      </a:r>
                      <a:endParaRPr kumimoji="0" lang="en-US" altLang="zh-CN" sz="24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Pretty good, thank you. </a:t>
                      </a:r>
                      <a:endPar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Fine, thank you. </a:t>
                      </a:r>
                      <a:endPar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rPr>
                        <a:t>Not too bad, thanks. </a:t>
                      </a:r>
                      <a:endParaRPr kumimoji="0" lang="zh-CN" altLang="en-US" sz="2800" b="0" i="0" u="none" strike="noStrike" cap="none" normalizeH="0" baseline="0" smtClean="0">
                        <a:ln>
                          <a:noFill/>
                        </a:ln>
                        <a:solidFill>
                          <a:srgbClr val="000000"/>
                        </a:solidFill>
                        <a:effectLst/>
                        <a:latin typeface="Times New Roman" panose="020206030504050203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0550">
                <a:tc grid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rPr>
                        <a:t>再见</a:t>
                      </a:r>
                      <a:endParaRPr kumimoji="0" lang="zh-CN" altLang="en-US" sz="3200" b="0" i="0" u="none" strike="noStrike" cap="none" normalizeH="0" baseline="0" smtClean="0">
                        <a:ln>
                          <a:noFill/>
                        </a:ln>
                        <a:solidFill>
                          <a:srgbClr val="000000"/>
                        </a:solidFill>
                        <a:effectLst/>
                        <a:latin typeface="Times New Roman" panose="0202060305040502030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151574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Good-bye!/Bye!</a:t>
                      </a:r>
                      <a:endPar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See you! </a:t>
                      </a:r>
                      <a:endParaRPr kumimoji="0" lang="zh-CN" altLang="en-US"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Well, hope to see you again soon. </a:t>
                      </a:r>
                      <a:endPar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rPr>
                        <a:t>Have a nice day!</a:t>
                      </a:r>
                      <a:endParaRPr kumimoji="0" lang="zh-CN" altLang="en-US" sz="2800" b="0" i="0" u="none" strike="noStrike" cap="none" normalizeH="0" baseline="0" dirty="0" smtClean="0">
                        <a:ln>
                          <a:noFill/>
                        </a:ln>
                        <a:solidFill>
                          <a:srgbClr val="000000"/>
                        </a:solidFill>
                        <a:effectLst/>
                        <a:latin typeface="Times New Roman" panose="02020603050405020304" charset="0"/>
                        <a:ea typeface="宋体" panose="02010600030101010101"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4904"/>
                                        </p:tgtEl>
                                        <p:attrNameLst>
                                          <p:attrName>style.visibility</p:attrName>
                                        </p:attrNameLst>
                                      </p:cBhvr>
                                      <p:to>
                                        <p:strVal val="visible"/>
                                      </p:to>
                                    </p:set>
                                    <p:animEffect transition="in" filter="blinds(horizontal)">
                                      <p:cBhvr>
                                        <p:cTn id="7" dur="500"/>
                                        <p:tgtEl>
                                          <p:spTgt spid="164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3954303" cy="706755"/>
            <a:chOff x="334963" y="455941"/>
            <a:chExt cx="3954303" cy="706755"/>
          </a:xfrm>
        </p:grpSpPr>
        <p:sp>
          <p:nvSpPr>
            <p:cNvPr id="5" name="文本框 4"/>
            <p:cNvSpPr txBox="1"/>
            <p:nvPr/>
          </p:nvSpPr>
          <p:spPr>
            <a:xfrm>
              <a:off x="545941" y="455941"/>
              <a:ext cx="3743325" cy="706755"/>
            </a:xfrm>
            <a:prstGeom prst="rect">
              <a:avLst/>
            </a:prstGeom>
            <a:noFill/>
          </p:spPr>
          <p:txBody>
            <a:bodyPr wrap="none" rtlCol="0">
              <a:spAutoFit/>
            </a:bodyPr>
            <a:lstStyle/>
            <a:p>
              <a:r>
                <a:rPr lang="zh-CN" altLang="en-US" sz="4000" b="1" dirty="0">
                  <a:solidFill>
                    <a:srgbClr val="7188A8"/>
                  </a:solidFill>
                  <a:cs typeface="+mn-ea"/>
                  <a:sym typeface="+mn-lt"/>
                </a:rPr>
                <a:t>课程学习要求：</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43" name="椭圆 42"/>
          <p:cNvSpPr/>
          <p:nvPr/>
        </p:nvSpPr>
        <p:spPr>
          <a:xfrm>
            <a:off x="696595" y="1774825"/>
            <a:ext cx="458470" cy="441325"/>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25"/>
          <p:cNvSpPr>
            <a:spLocks noChangeArrowheads="1"/>
          </p:cNvSpPr>
          <p:nvPr/>
        </p:nvSpPr>
        <p:spPr bwMode="auto">
          <a:xfrm>
            <a:off x="697865" y="2712720"/>
            <a:ext cx="457835" cy="441325"/>
          </a:xfrm>
          <a:prstGeom prst="ellipse">
            <a:avLst/>
          </a:prstGeom>
          <a:solidFill>
            <a:srgbClr val="F7B1A6"/>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4" name="椭圆 24"/>
          <p:cNvSpPr>
            <a:spLocks noChangeArrowheads="1"/>
          </p:cNvSpPr>
          <p:nvPr/>
        </p:nvSpPr>
        <p:spPr bwMode="auto">
          <a:xfrm>
            <a:off x="697865" y="3650615"/>
            <a:ext cx="458470" cy="480695"/>
          </a:xfrm>
          <a:prstGeom prst="ellipse">
            <a:avLst/>
          </a:prstGeom>
          <a:solidFill>
            <a:srgbClr val="96C0E9"/>
          </a:solidFill>
          <a:ln>
            <a:noFill/>
          </a:ln>
          <a:effectLst>
            <a:outerShdw blurRad="63500" algn="ctr"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dirty="0">
              <a:ln>
                <a:noFill/>
              </a:ln>
              <a:effectLst/>
              <a:uLnTx/>
              <a:uFillTx/>
              <a:latin typeface="宋体" panose="02010600030101010101" pitchFamily="2" charset="-122"/>
              <a:ea typeface="宋体" panose="02010600030101010101" pitchFamily="2" charset="-122"/>
              <a:sym typeface="宋体" panose="02010600030101010101" pitchFamily="2" charset="-122"/>
            </a:endParaRPr>
          </a:p>
        </p:txBody>
      </p:sp>
      <p:pic>
        <p:nvPicPr>
          <p:cNvPr id="100" name="图片 99"/>
          <p:cNvPicPr/>
          <p:nvPr/>
        </p:nvPicPr>
        <p:blipFill>
          <a:blip r:embed="rId1"/>
          <a:stretch>
            <a:fillRect/>
          </a:stretch>
        </p:blipFill>
        <p:spPr>
          <a:xfrm>
            <a:off x="1229360" y="1195070"/>
            <a:ext cx="10059035" cy="518096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2"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65892" name="Rectangle 4"/>
          <p:cNvSpPr>
            <a:spLocks noChangeArrowheads="1"/>
          </p:cNvSpPr>
          <p:nvPr/>
        </p:nvSpPr>
        <p:spPr bwMode="auto">
          <a:xfrm>
            <a:off x="537210" y="926783"/>
            <a:ext cx="10416540" cy="5077460"/>
          </a:xfrm>
          <a:prstGeom prst="rect">
            <a:avLst/>
          </a:prstGeom>
          <a:noFill/>
          <a:ln w="9525">
            <a:noFill/>
            <a:miter lim="800000"/>
          </a:ln>
          <a:effectLst/>
        </p:spPr>
        <p:txBody>
          <a:bodyPr wrap="square" anchor="ctr">
            <a:spAutoFit/>
          </a:bodyPr>
          <a:lstStyle/>
          <a:p>
            <a:pPr indent="266700" algn="l" latinLnBrk="1">
              <a:lnSpc>
                <a:spcPct val="150000"/>
              </a:lnSpc>
            </a:pPr>
            <a:r>
              <a:rPr kumimoji="1" lang="en-US" altLang="zh-CN" sz="3600" b="0" smtClean="0">
                <a:solidFill>
                  <a:srgbClr val="000000"/>
                </a:solidFill>
                <a:ea typeface="宋体" panose="02010600030101010101" pitchFamily="2" charset="-122"/>
              </a:rPr>
              <a:t>—Hi, Tom, </a:t>
            </a:r>
            <a:r>
              <a:rPr kumimoji="1" lang="en-US" altLang="zh-CN" sz="3600" smtClean="0">
                <a:solidFill>
                  <a:srgbClr val="000000"/>
                </a:solidFill>
                <a:ea typeface="Gulim" pitchFamily="34" charset="-127"/>
              </a:rPr>
              <a:t>how’s everything with you?</a:t>
            </a:r>
            <a:endParaRPr kumimoji="1" lang="en-US" altLang="zh-CN" sz="3600" smtClean="0">
              <a:solidFill>
                <a:srgbClr val="000000"/>
              </a:solidFill>
              <a:ea typeface="Gulim" pitchFamily="34" charset="-127"/>
            </a:endParaRPr>
          </a:p>
          <a:p>
            <a:pPr indent="266700" algn="l" latinLnBrk="1">
              <a:lnSpc>
                <a:spcPct val="150000"/>
              </a:lnSpc>
            </a:pPr>
            <a:r>
              <a:rPr kumimoji="1" lang="en-US" altLang="zh-CN" sz="3600" b="0" smtClean="0">
                <a:solidFill>
                  <a:srgbClr val="000000"/>
                </a:solidFill>
                <a:ea typeface="Gulim" pitchFamily="34" charset="-127"/>
              </a:rPr>
              <a:t> —____________, and how are you?</a:t>
            </a:r>
            <a:endParaRPr kumimoji="1" lang="en-US" altLang="zh-CN" sz="3600" b="0" smtClean="0">
              <a:solidFill>
                <a:srgbClr val="000000"/>
              </a:solidFill>
              <a:ea typeface="Gulim" pitchFamily="34" charset="-127"/>
            </a:endParaRPr>
          </a:p>
          <a:p>
            <a:pPr indent="266700" algn="l" latinLnBrk="1">
              <a:lnSpc>
                <a:spcPct val="150000"/>
              </a:lnSpc>
            </a:pPr>
            <a:r>
              <a:rPr kumimoji="1" lang="en-US" altLang="zh-CN" sz="3600" b="0" smtClean="0">
                <a:solidFill>
                  <a:srgbClr val="000000"/>
                </a:solidFill>
                <a:ea typeface="Gulim" pitchFamily="34" charset="-127"/>
              </a:rPr>
              <a:t>A. Don’t mention it						</a:t>
            </a:r>
            <a:endParaRPr kumimoji="1" lang="en-US" altLang="zh-CN" sz="3600" b="0" smtClean="0">
              <a:solidFill>
                <a:srgbClr val="000000"/>
              </a:solidFill>
              <a:ea typeface="Gulim" pitchFamily="34" charset="-127"/>
            </a:endParaRPr>
          </a:p>
          <a:p>
            <a:pPr indent="266700" algn="l" latinLnBrk="1">
              <a:lnSpc>
                <a:spcPct val="150000"/>
              </a:lnSpc>
            </a:pPr>
            <a:r>
              <a:rPr kumimoji="1" lang="en-US" altLang="zh-CN" sz="3600" b="0" smtClean="0">
                <a:solidFill>
                  <a:srgbClr val="000000"/>
                </a:solidFill>
                <a:ea typeface="Gulim" pitchFamily="34" charset="-127"/>
              </a:rPr>
              <a:t>B. Hm, not too bad</a:t>
            </a:r>
            <a:endParaRPr kumimoji="1" lang="en-US" altLang="zh-CN" sz="3600" b="0" smtClean="0">
              <a:solidFill>
                <a:srgbClr val="000000"/>
              </a:solidFill>
              <a:ea typeface="Gulim" pitchFamily="34" charset="-127"/>
            </a:endParaRPr>
          </a:p>
          <a:p>
            <a:pPr indent="266700" algn="l" latinLnBrk="1">
              <a:lnSpc>
                <a:spcPct val="150000"/>
              </a:lnSpc>
            </a:pPr>
            <a:r>
              <a:rPr kumimoji="1" lang="en-US" altLang="zh-CN" sz="3600" b="0" smtClean="0">
                <a:solidFill>
                  <a:srgbClr val="000000"/>
                </a:solidFill>
                <a:ea typeface="Gulim" pitchFamily="34" charset="-127"/>
              </a:rPr>
              <a:t>C. Thanks							</a:t>
            </a:r>
            <a:endParaRPr kumimoji="1" lang="en-US" altLang="zh-CN" sz="3600" b="0" smtClean="0">
              <a:solidFill>
                <a:srgbClr val="000000"/>
              </a:solidFill>
              <a:ea typeface="Gulim" pitchFamily="34" charset="-127"/>
            </a:endParaRPr>
          </a:p>
          <a:p>
            <a:pPr indent="266700" algn="l" latinLnBrk="1">
              <a:lnSpc>
                <a:spcPct val="150000"/>
              </a:lnSpc>
            </a:pPr>
            <a:r>
              <a:rPr kumimoji="1" lang="en-US" altLang="zh-CN" sz="3600" b="0" smtClean="0">
                <a:solidFill>
                  <a:srgbClr val="000000"/>
                </a:solidFill>
                <a:ea typeface="Gulim" pitchFamily="34" charset="-127"/>
              </a:rPr>
              <a:t>D. Pretty fast</a:t>
            </a:r>
            <a:endParaRPr kumimoji="1" lang="en-US" altLang="zh-CN" sz="3600" b="0" dirty="0" smtClean="0">
              <a:solidFill>
                <a:srgbClr val="000000"/>
              </a:solidFill>
              <a:ea typeface="Gulim" pitchFamily="34" charset="-127"/>
            </a:endParaRPr>
          </a:p>
        </p:txBody>
      </p:sp>
      <p:sp>
        <p:nvSpPr>
          <p:cNvPr id="3" name="文本框 2"/>
          <p:cNvSpPr txBox="1"/>
          <p:nvPr/>
        </p:nvSpPr>
        <p:spPr>
          <a:xfrm>
            <a:off x="9850755" y="5960110"/>
            <a:ext cx="1965325"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5892">
                                            <p:txEl>
                                              <p:pRg st="0" end="0"/>
                                            </p:txEl>
                                          </p:spTgt>
                                        </p:tgtEl>
                                        <p:attrNameLst>
                                          <p:attrName>style.visibility</p:attrName>
                                        </p:attrNameLst>
                                      </p:cBhvr>
                                      <p:to>
                                        <p:strVal val="visible"/>
                                      </p:to>
                                    </p:set>
                                    <p:anim calcmode="lin" valueType="num">
                                      <p:cBhvr additive="base">
                                        <p:cTn id="7" dur="500" fill="hold"/>
                                        <p:tgtEl>
                                          <p:spTgt spid="16589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589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5892">
                                            <p:txEl>
                                              <p:pRg st="1" end="1"/>
                                            </p:txEl>
                                          </p:spTgt>
                                        </p:tgtEl>
                                        <p:attrNameLst>
                                          <p:attrName>style.visibility</p:attrName>
                                        </p:attrNameLst>
                                      </p:cBhvr>
                                      <p:to>
                                        <p:strVal val="visible"/>
                                      </p:to>
                                    </p:set>
                                    <p:anim calcmode="lin" valueType="num">
                                      <p:cBhvr additive="base">
                                        <p:cTn id="11" dur="500" fill="hold"/>
                                        <p:tgtEl>
                                          <p:spTgt spid="16589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589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5892">
                                            <p:txEl>
                                              <p:pRg st="2" end="2"/>
                                            </p:txEl>
                                          </p:spTgt>
                                        </p:tgtEl>
                                        <p:attrNameLst>
                                          <p:attrName>style.visibility</p:attrName>
                                        </p:attrNameLst>
                                      </p:cBhvr>
                                      <p:to>
                                        <p:strVal val="visible"/>
                                      </p:to>
                                    </p:set>
                                    <p:anim calcmode="lin" valueType="num">
                                      <p:cBhvr additive="base">
                                        <p:cTn id="15" dur="500" fill="hold"/>
                                        <p:tgtEl>
                                          <p:spTgt spid="16589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589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5892">
                                            <p:txEl>
                                              <p:pRg st="3" end="3"/>
                                            </p:txEl>
                                          </p:spTgt>
                                        </p:tgtEl>
                                        <p:attrNameLst>
                                          <p:attrName>style.visibility</p:attrName>
                                        </p:attrNameLst>
                                      </p:cBhvr>
                                      <p:to>
                                        <p:strVal val="visible"/>
                                      </p:to>
                                    </p:set>
                                    <p:anim calcmode="lin" valueType="num">
                                      <p:cBhvr additive="base">
                                        <p:cTn id="19" dur="500" fill="hold"/>
                                        <p:tgtEl>
                                          <p:spTgt spid="16589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589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5892">
                                            <p:txEl>
                                              <p:pRg st="4" end="4"/>
                                            </p:txEl>
                                          </p:spTgt>
                                        </p:tgtEl>
                                        <p:attrNameLst>
                                          <p:attrName>style.visibility</p:attrName>
                                        </p:attrNameLst>
                                      </p:cBhvr>
                                      <p:to>
                                        <p:strVal val="visible"/>
                                      </p:to>
                                    </p:set>
                                    <p:anim calcmode="lin" valueType="num">
                                      <p:cBhvr additive="base">
                                        <p:cTn id="23" dur="500" fill="hold"/>
                                        <p:tgtEl>
                                          <p:spTgt spid="16589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589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5892">
                                            <p:txEl>
                                              <p:pRg st="5" end="5"/>
                                            </p:txEl>
                                          </p:spTgt>
                                        </p:tgtEl>
                                        <p:attrNameLst>
                                          <p:attrName>style.visibility</p:attrName>
                                        </p:attrNameLst>
                                      </p:cBhvr>
                                      <p:to>
                                        <p:strVal val="visible"/>
                                      </p:to>
                                    </p:set>
                                    <p:anim calcmode="lin" valueType="num">
                                      <p:cBhvr additive="base">
                                        <p:cTn id="27" dur="500" fill="hold"/>
                                        <p:tgtEl>
                                          <p:spTgt spid="16589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589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66916" name="Rectangle 4"/>
          <p:cNvSpPr>
            <a:spLocks noChangeArrowheads="1"/>
          </p:cNvSpPr>
          <p:nvPr/>
        </p:nvSpPr>
        <p:spPr bwMode="auto">
          <a:xfrm>
            <a:off x="1541145" y="890270"/>
            <a:ext cx="7656513" cy="5077460"/>
          </a:xfrm>
          <a:prstGeom prst="rect">
            <a:avLst/>
          </a:prstGeom>
          <a:noFill/>
          <a:ln w="9525">
            <a:noFill/>
            <a:miter lim="800000"/>
          </a:ln>
          <a:effectLst/>
        </p:spPr>
        <p:txBody>
          <a:bodyPr anchor="ctr">
            <a:spAutoFit/>
          </a:bodyPr>
          <a:lstStyle/>
          <a:p>
            <a:pPr algn="l">
              <a:lnSpc>
                <a:spcPct val="150000"/>
              </a:lnSpc>
              <a:buFontTx/>
              <a:buChar char="-"/>
            </a:pPr>
            <a:r>
              <a:rPr kumimoji="1" lang="en-US" altLang="zh-CN" sz="3600" dirty="0">
                <a:solidFill>
                  <a:srgbClr val="000000"/>
                </a:solidFill>
                <a:latin typeface="Times New Roman Regular" panose="02020503050405090304" charset="0"/>
                <a:ea typeface="Gulim" pitchFamily="34" charset="-127"/>
                <a:cs typeface="Times New Roman Regular" panose="02020503050405090304" charset="0"/>
              </a:rPr>
              <a:t>How's your mother doing?</a:t>
            </a:r>
            <a:endParaRPr kumimoji="1" lang="en-US" altLang="zh-CN" sz="3600" dirty="0">
              <a:solidFill>
                <a:srgbClr val="000000"/>
              </a:solidFill>
              <a:latin typeface="Times New Roman Regular" panose="02020503050405090304" charset="0"/>
              <a:ea typeface="Gulim" pitchFamily="34" charset="-127"/>
              <a:cs typeface="Times New Roman Regular" panose="02020503050405090304" charset="0"/>
            </a:endParaRPr>
          </a:p>
          <a:p>
            <a:pPr algn="l">
              <a:lnSpc>
                <a:spcPct val="150000"/>
              </a:lnSpc>
            </a:pP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-_________</a:t>
            </a:r>
            <a:endPar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endParaRPr>
          </a:p>
          <a:p>
            <a:pPr algn="l">
              <a:lnSpc>
                <a:spcPct val="150000"/>
              </a:lnSpc>
            </a:pPr>
            <a:r>
              <a:rPr kumimoji="1" lang="en-US" altLang="zh-CN" sz="3600" dirty="0">
                <a:solidFill>
                  <a:srgbClr val="000000"/>
                </a:solidFill>
                <a:latin typeface="Times New Roman Regular" panose="02020503050405090304" charset="0"/>
                <a:ea typeface="Gulim" pitchFamily="34" charset="-127"/>
                <a:cs typeface="Times New Roman Regular" panose="02020503050405090304" charset="0"/>
              </a:rPr>
              <a:t>  A</a:t>
            </a:r>
            <a:r>
              <a:rPr kumimoji="1" lang="zh-CN" altLang="en-US" sz="3600" dirty="0">
                <a:solidFill>
                  <a:srgbClr val="000000"/>
                </a:solidFill>
                <a:latin typeface="Times New Roman Regular" panose="02020503050405090304" charset="0"/>
                <a:ea typeface="Gulim" pitchFamily="34" charset="-127"/>
                <a:cs typeface="Times New Roman Regular" panose="02020503050405090304" charset="0"/>
              </a:rPr>
              <a:t>：</a:t>
            </a: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She is very kind.			</a:t>
            </a:r>
            <a:endPar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endParaRPr>
          </a:p>
          <a:p>
            <a:pPr algn="l">
              <a:lnSpc>
                <a:spcPct val="150000"/>
              </a:lnSpc>
            </a:pP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  </a:t>
            </a:r>
            <a:r>
              <a:rPr kumimoji="1" lang="en-US" altLang="zh-CN" sz="3600" dirty="0">
                <a:solidFill>
                  <a:srgbClr val="000000"/>
                </a:solidFill>
                <a:latin typeface="Times New Roman Regular" panose="02020503050405090304" charset="0"/>
                <a:ea typeface="Gulim" pitchFamily="34" charset="-127"/>
                <a:cs typeface="Times New Roman Regular" panose="02020503050405090304" charset="0"/>
              </a:rPr>
              <a:t>B</a:t>
            </a:r>
            <a:r>
              <a:rPr kumimoji="1" lang="zh-CN" altLang="en-US" sz="3600" dirty="0">
                <a:solidFill>
                  <a:srgbClr val="000000"/>
                </a:solidFill>
                <a:latin typeface="Times New Roman Regular" panose="02020503050405090304" charset="0"/>
                <a:ea typeface="Gulim" pitchFamily="34" charset="-127"/>
                <a:cs typeface="Times New Roman Regular" panose="02020503050405090304" charset="0"/>
              </a:rPr>
              <a:t>：</a:t>
            </a: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She is very well.</a:t>
            </a:r>
            <a:endPar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endParaRPr>
          </a:p>
          <a:p>
            <a:pPr algn="l">
              <a:lnSpc>
                <a:spcPct val="150000"/>
              </a:lnSpc>
            </a:pPr>
            <a:r>
              <a:rPr kumimoji="1" lang="en-US" altLang="zh-CN" sz="3600" dirty="0">
                <a:solidFill>
                  <a:srgbClr val="000000"/>
                </a:solidFill>
                <a:latin typeface="Times New Roman Regular" panose="02020503050405090304" charset="0"/>
                <a:ea typeface="Gulim" pitchFamily="34" charset="-127"/>
                <a:cs typeface="Times New Roman Regular" panose="02020503050405090304" charset="0"/>
              </a:rPr>
              <a:t>  C</a:t>
            </a:r>
            <a:r>
              <a:rPr kumimoji="1" lang="zh-CN" altLang="en-US" sz="3600" dirty="0">
                <a:solidFill>
                  <a:srgbClr val="000000"/>
                </a:solidFill>
                <a:latin typeface="Times New Roman Regular" panose="02020503050405090304" charset="0"/>
                <a:ea typeface="Gulim" pitchFamily="34" charset="-127"/>
                <a:cs typeface="Times New Roman Regular" panose="02020503050405090304" charset="0"/>
              </a:rPr>
              <a:t>：</a:t>
            </a: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She is not very old.		</a:t>
            </a:r>
            <a:endPar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endParaRPr>
          </a:p>
          <a:p>
            <a:pPr algn="l">
              <a:lnSpc>
                <a:spcPct val="150000"/>
              </a:lnSpc>
            </a:pP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  </a:t>
            </a:r>
            <a:r>
              <a:rPr kumimoji="1" lang="en-US" altLang="zh-CN" sz="3600" dirty="0">
                <a:solidFill>
                  <a:srgbClr val="000000"/>
                </a:solidFill>
                <a:latin typeface="Times New Roman Regular" panose="02020503050405090304" charset="0"/>
                <a:ea typeface="Gulim" pitchFamily="34" charset="-127"/>
                <a:cs typeface="Times New Roman Regular" panose="02020503050405090304" charset="0"/>
              </a:rPr>
              <a:t>D</a:t>
            </a:r>
            <a:r>
              <a:rPr kumimoji="1" lang="zh-CN" altLang="en-US" sz="3600" dirty="0">
                <a:solidFill>
                  <a:srgbClr val="000000"/>
                </a:solidFill>
                <a:latin typeface="Times New Roman Regular" panose="02020503050405090304" charset="0"/>
                <a:ea typeface="Gulim" pitchFamily="34" charset="-127"/>
                <a:cs typeface="Times New Roman Regular" panose="02020503050405090304" charset="0"/>
              </a:rPr>
              <a:t>：</a:t>
            </a:r>
            <a:r>
              <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rPr>
              <a:t>She is doing shopping now.</a:t>
            </a:r>
            <a:endParaRPr kumimoji="1" lang="en-US" altLang="zh-CN" sz="3600" b="0" dirty="0">
              <a:solidFill>
                <a:srgbClr val="000000"/>
              </a:solidFill>
              <a:latin typeface="Times New Roman Regular" panose="02020503050405090304" charset="0"/>
              <a:ea typeface="Gulim" pitchFamily="34" charset="-127"/>
              <a:cs typeface="Times New Roman Regular" panose="02020503050405090304" charset="0"/>
            </a:endParaRPr>
          </a:p>
        </p:txBody>
      </p:sp>
      <p:sp>
        <p:nvSpPr>
          <p:cNvPr id="6" name="文本框 5"/>
          <p:cNvSpPr txBox="1"/>
          <p:nvPr/>
        </p:nvSpPr>
        <p:spPr>
          <a:xfrm>
            <a:off x="10020300" y="5803900"/>
            <a:ext cx="1640205"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6916">
                                            <p:txEl>
                                              <p:pRg st="0" end="0"/>
                                            </p:txEl>
                                          </p:spTgt>
                                        </p:tgtEl>
                                        <p:attrNameLst>
                                          <p:attrName>style.visibility</p:attrName>
                                        </p:attrNameLst>
                                      </p:cBhvr>
                                      <p:to>
                                        <p:strVal val="visible"/>
                                      </p:to>
                                    </p:set>
                                    <p:anim calcmode="lin" valueType="num">
                                      <p:cBhvr additive="base">
                                        <p:cTn id="7" dur="500" fill="hold"/>
                                        <p:tgtEl>
                                          <p:spTgt spid="1669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691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6916">
                                            <p:txEl>
                                              <p:pRg st="1" end="1"/>
                                            </p:txEl>
                                          </p:spTgt>
                                        </p:tgtEl>
                                        <p:attrNameLst>
                                          <p:attrName>style.visibility</p:attrName>
                                        </p:attrNameLst>
                                      </p:cBhvr>
                                      <p:to>
                                        <p:strVal val="visible"/>
                                      </p:to>
                                    </p:set>
                                    <p:anim calcmode="lin" valueType="num">
                                      <p:cBhvr additive="base">
                                        <p:cTn id="11" dur="500" fill="hold"/>
                                        <p:tgtEl>
                                          <p:spTgt spid="16691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691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6916">
                                            <p:txEl>
                                              <p:pRg st="2" end="2"/>
                                            </p:txEl>
                                          </p:spTgt>
                                        </p:tgtEl>
                                        <p:attrNameLst>
                                          <p:attrName>style.visibility</p:attrName>
                                        </p:attrNameLst>
                                      </p:cBhvr>
                                      <p:to>
                                        <p:strVal val="visible"/>
                                      </p:to>
                                    </p:set>
                                    <p:anim calcmode="lin" valueType="num">
                                      <p:cBhvr additive="base">
                                        <p:cTn id="15" dur="500" fill="hold"/>
                                        <p:tgtEl>
                                          <p:spTgt spid="16691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691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6916">
                                            <p:txEl>
                                              <p:pRg st="3" end="3"/>
                                            </p:txEl>
                                          </p:spTgt>
                                        </p:tgtEl>
                                        <p:attrNameLst>
                                          <p:attrName>style.visibility</p:attrName>
                                        </p:attrNameLst>
                                      </p:cBhvr>
                                      <p:to>
                                        <p:strVal val="visible"/>
                                      </p:to>
                                    </p:set>
                                    <p:anim calcmode="lin" valueType="num">
                                      <p:cBhvr additive="base">
                                        <p:cTn id="19" dur="500" fill="hold"/>
                                        <p:tgtEl>
                                          <p:spTgt spid="16691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6916">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66916">
                                            <p:txEl>
                                              <p:pRg st="4" end="4"/>
                                            </p:txEl>
                                          </p:spTgt>
                                        </p:tgtEl>
                                        <p:attrNameLst>
                                          <p:attrName>style.visibility</p:attrName>
                                        </p:attrNameLst>
                                      </p:cBhvr>
                                      <p:to>
                                        <p:strVal val="visible"/>
                                      </p:to>
                                    </p:set>
                                    <p:anim calcmode="lin" valueType="num">
                                      <p:cBhvr additive="base">
                                        <p:cTn id="23" dur="500" fill="hold"/>
                                        <p:tgtEl>
                                          <p:spTgt spid="16691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691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6916">
                                            <p:txEl>
                                              <p:pRg st="5" end="5"/>
                                            </p:txEl>
                                          </p:spTgt>
                                        </p:tgtEl>
                                        <p:attrNameLst>
                                          <p:attrName>style.visibility</p:attrName>
                                        </p:attrNameLst>
                                      </p:cBhvr>
                                      <p:to>
                                        <p:strVal val="visible"/>
                                      </p:to>
                                    </p:set>
                                    <p:anim calcmode="lin" valueType="num">
                                      <p:cBhvr additive="base">
                                        <p:cTn id="27" dur="500" fill="hold"/>
                                        <p:tgtEl>
                                          <p:spTgt spid="166916">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69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71012" name="Rectangle 4"/>
          <p:cNvSpPr>
            <a:spLocks noChangeArrowheads="1"/>
          </p:cNvSpPr>
          <p:nvPr/>
        </p:nvSpPr>
        <p:spPr bwMode="auto">
          <a:xfrm>
            <a:off x="793750" y="1167765"/>
            <a:ext cx="8549640" cy="4523105"/>
          </a:xfrm>
          <a:prstGeom prst="rect">
            <a:avLst/>
          </a:prstGeom>
          <a:noFill/>
          <a:ln w="9525">
            <a:noFill/>
            <a:miter lim="800000"/>
          </a:ln>
          <a:effectLst/>
        </p:spPr>
        <p:txBody>
          <a:bodyPr wrap="square" anchor="ctr">
            <a:spAutoFit/>
          </a:bodyPr>
          <a:lstStyle/>
          <a:p>
            <a:pPr algn="l" latinLnBrk="1">
              <a:lnSpc>
                <a:spcPct val="150000"/>
              </a:lnSpc>
            </a:pPr>
            <a:r>
              <a:rPr kumimoji="1" lang="en-US" altLang="zh-CN" sz="3200" dirty="0">
                <a:solidFill>
                  <a:srgbClr val="000000"/>
                </a:solidFill>
                <a:ea typeface="Gulim" pitchFamily="34" charset="-127"/>
              </a:rPr>
              <a:t>-- How do you do? </a:t>
            </a:r>
            <a:endParaRPr kumimoji="1" lang="en-US" altLang="zh-CN" sz="320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_________</a:t>
            </a:r>
            <a:endParaRPr kumimoji="1" lang="en-US" altLang="zh-CN"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A</a:t>
            </a:r>
            <a:r>
              <a:rPr kumimoji="1" lang="zh-CN" altLang="en-US" sz="3200" b="0" dirty="0">
                <a:solidFill>
                  <a:srgbClr val="000000"/>
                </a:solidFill>
                <a:ea typeface="Gulim" pitchFamily="34" charset="-127"/>
              </a:rPr>
              <a:t>：</a:t>
            </a:r>
            <a:r>
              <a:rPr kumimoji="1" lang="en-US" altLang="zh-CN" sz="3200" b="0" dirty="0">
                <a:solidFill>
                  <a:srgbClr val="000000"/>
                </a:solidFill>
                <a:ea typeface="Gulim" pitchFamily="34" charset="-127"/>
              </a:rPr>
              <a:t>Fine. How are you?</a:t>
            </a:r>
            <a:endParaRPr kumimoji="1" lang="en-US" altLang="zh-CN"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B</a:t>
            </a:r>
            <a:r>
              <a:rPr kumimoji="1" lang="zh-CN" altLang="en-US" sz="3200" b="0" dirty="0">
                <a:solidFill>
                  <a:srgbClr val="000000"/>
                </a:solidFill>
                <a:ea typeface="Gulim" pitchFamily="34" charset="-127"/>
              </a:rPr>
              <a:t>：</a:t>
            </a:r>
            <a:r>
              <a:rPr kumimoji="1" lang="en-US" altLang="zh-CN" sz="3200" b="0" dirty="0">
                <a:solidFill>
                  <a:srgbClr val="000000"/>
                </a:solidFill>
                <a:ea typeface="Gulim" pitchFamily="34" charset="-127"/>
              </a:rPr>
              <a:t>How do you do? </a:t>
            </a:r>
            <a:endParaRPr kumimoji="1" lang="en-US" altLang="zh-CN"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C</a:t>
            </a:r>
            <a:r>
              <a:rPr kumimoji="1" lang="zh-CN" altLang="en-US" sz="3200" b="0" dirty="0">
                <a:solidFill>
                  <a:srgbClr val="000000"/>
                </a:solidFill>
                <a:ea typeface="Gulim" pitchFamily="34" charset="-127"/>
              </a:rPr>
              <a:t>：</a:t>
            </a:r>
            <a:r>
              <a:rPr kumimoji="1" lang="en-US" altLang="zh-CN" sz="3200" b="0" dirty="0">
                <a:solidFill>
                  <a:srgbClr val="000000"/>
                </a:solidFill>
                <a:ea typeface="Gulim" pitchFamily="34" charset="-127"/>
              </a:rPr>
              <a:t>How are you? Thank you!</a:t>
            </a:r>
            <a:endParaRPr kumimoji="1" lang="en-US" altLang="zh-CN"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D</a:t>
            </a:r>
            <a:r>
              <a:rPr kumimoji="1" lang="zh-CN" altLang="en-US" sz="3200" b="0" dirty="0">
                <a:solidFill>
                  <a:srgbClr val="000000"/>
                </a:solidFill>
                <a:ea typeface="Gulim" pitchFamily="34" charset="-127"/>
              </a:rPr>
              <a:t>：</a:t>
            </a:r>
            <a:r>
              <a:rPr kumimoji="1" lang="en-US" altLang="zh-CN" sz="3200" b="0" dirty="0">
                <a:solidFill>
                  <a:srgbClr val="000000"/>
                </a:solidFill>
                <a:ea typeface="Gulim" pitchFamily="34" charset="-127"/>
              </a:rPr>
              <a:t>Nice. How are you?</a:t>
            </a:r>
            <a:endParaRPr kumimoji="1" lang="en-US" altLang="zh-CN" sz="3200" b="0" dirty="0">
              <a:solidFill>
                <a:srgbClr val="000000"/>
              </a:solidFill>
              <a:ea typeface="Gulim" pitchFamily="34" charset="-127"/>
            </a:endParaRPr>
          </a:p>
        </p:txBody>
      </p:sp>
      <p:sp>
        <p:nvSpPr>
          <p:cNvPr id="3" name="文本框 2"/>
          <p:cNvSpPr txBox="1"/>
          <p:nvPr/>
        </p:nvSpPr>
        <p:spPr>
          <a:xfrm>
            <a:off x="10020300" y="6024880"/>
            <a:ext cx="1925955"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1012">
                                            <p:txEl>
                                              <p:pRg st="0" end="0"/>
                                            </p:txEl>
                                          </p:spTgt>
                                        </p:tgtEl>
                                        <p:attrNameLst>
                                          <p:attrName>style.visibility</p:attrName>
                                        </p:attrNameLst>
                                      </p:cBhvr>
                                      <p:to>
                                        <p:strVal val="visible"/>
                                      </p:to>
                                    </p:set>
                                    <p:animEffect transition="in" filter="box(in)">
                                      <p:cBhvr>
                                        <p:cTn id="7" dur="500"/>
                                        <p:tgtEl>
                                          <p:spTgt spid="1710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1012">
                                            <p:txEl>
                                              <p:pRg st="1" end="1"/>
                                            </p:txEl>
                                          </p:spTgt>
                                        </p:tgtEl>
                                        <p:attrNameLst>
                                          <p:attrName>style.visibility</p:attrName>
                                        </p:attrNameLst>
                                      </p:cBhvr>
                                      <p:to>
                                        <p:strVal val="visible"/>
                                      </p:to>
                                    </p:set>
                                    <p:animEffect transition="in" filter="box(in)">
                                      <p:cBhvr>
                                        <p:cTn id="12" dur="500"/>
                                        <p:tgtEl>
                                          <p:spTgt spid="171012">
                                            <p:txEl>
                                              <p:pRg st="1" end="1"/>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71012">
                                            <p:txEl>
                                              <p:pRg st="2" end="2"/>
                                            </p:txEl>
                                          </p:spTgt>
                                        </p:tgtEl>
                                        <p:attrNameLst>
                                          <p:attrName>style.visibility</p:attrName>
                                        </p:attrNameLst>
                                      </p:cBhvr>
                                      <p:to>
                                        <p:strVal val="visible"/>
                                      </p:to>
                                    </p:set>
                                    <p:animEffect transition="in" filter="box(in)">
                                      <p:cBhvr>
                                        <p:cTn id="15" dur="500"/>
                                        <p:tgtEl>
                                          <p:spTgt spid="171012">
                                            <p:txEl>
                                              <p:pRg st="2" end="2"/>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171012">
                                            <p:txEl>
                                              <p:pRg st="3" end="3"/>
                                            </p:txEl>
                                          </p:spTgt>
                                        </p:tgtEl>
                                        <p:attrNameLst>
                                          <p:attrName>style.visibility</p:attrName>
                                        </p:attrNameLst>
                                      </p:cBhvr>
                                      <p:to>
                                        <p:strVal val="visible"/>
                                      </p:to>
                                    </p:set>
                                    <p:animEffect transition="in" filter="box(in)">
                                      <p:cBhvr>
                                        <p:cTn id="18" dur="500"/>
                                        <p:tgtEl>
                                          <p:spTgt spid="171012">
                                            <p:txEl>
                                              <p:pRg st="3" end="3"/>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171012">
                                            <p:txEl>
                                              <p:pRg st="4" end="4"/>
                                            </p:txEl>
                                          </p:spTgt>
                                        </p:tgtEl>
                                        <p:attrNameLst>
                                          <p:attrName>style.visibility</p:attrName>
                                        </p:attrNameLst>
                                      </p:cBhvr>
                                      <p:to>
                                        <p:strVal val="visible"/>
                                      </p:to>
                                    </p:set>
                                    <p:animEffect transition="in" filter="box(in)">
                                      <p:cBhvr>
                                        <p:cTn id="21" dur="500"/>
                                        <p:tgtEl>
                                          <p:spTgt spid="171012">
                                            <p:txEl>
                                              <p:pRg st="4" end="4"/>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171012">
                                            <p:txEl>
                                              <p:pRg st="5" end="5"/>
                                            </p:txEl>
                                          </p:spTgt>
                                        </p:tgtEl>
                                        <p:attrNameLst>
                                          <p:attrName>style.visibility</p:attrName>
                                        </p:attrNameLst>
                                      </p:cBhvr>
                                      <p:to>
                                        <p:strVal val="visible"/>
                                      </p:to>
                                    </p:set>
                                    <p:animEffect transition="in" filter="box(in)">
                                      <p:cBhvr>
                                        <p:cTn id="24" dur="500"/>
                                        <p:tgtEl>
                                          <p:spTgt spid="17101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172059" name="Group 27"/>
          <p:cNvGraphicFramePr>
            <a:graphicFrameLocks noGrp="1"/>
          </p:cNvGraphicFramePr>
          <p:nvPr/>
        </p:nvGraphicFramePr>
        <p:xfrm>
          <a:off x="395605" y="1334770"/>
          <a:ext cx="11186795" cy="4422775"/>
        </p:xfrm>
        <a:graphic>
          <a:graphicData uri="http://schemas.openxmlformats.org/drawingml/2006/table">
            <a:tbl>
              <a:tblPr/>
              <a:tblGrid>
                <a:gridCol w="11186795"/>
              </a:tblGrid>
              <a:tr h="80010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3600" b="0" i="0" u="none" strike="noStrike" cap="none" normalizeH="0" baseline="0" dirty="0" smtClean="0">
                          <a:ln>
                            <a:noFill/>
                          </a:ln>
                          <a:solidFill>
                            <a:srgbClr val="C00000"/>
                          </a:solidFill>
                          <a:effectLst/>
                          <a:latin typeface="Arial" panose="020B0604020202020204" pitchFamily="34" charset="0"/>
                          <a:ea typeface="黑体" panose="02010609060101010101" charset="-122"/>
                        </a:rPr>
                        <a:t>二、询问职业</a:t>
                      </a:r>
                      <a:endParaRPr kumimoji="0" lang="zh-CN" altLang="en-US" sz="3600" b="0" i="0" u="none" strike="noStrike" cap="none" normalizeH="0" baseline="0" dirty="0" smtClean="0">
                        <a:ln>
                          <a:noFill/>
                        </a:ln>
                        <a:solidFill>
                          <a:srgbClr val="C00000"/>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910">
                <a:tc>
                  <a:txBody>
                    <a:bodyPr/>
                    <a:lstStyle/>
                    <a:p>
                      <a:pPr marL="0" marR="0" lvl="0" indent="0" algn="l" defTabSz="914400" rtl="0" eaLnBrk="1" fontAlgn="base" latinLnBrk="0" hangingPunct="1">
                        <a:lnSpc>
                          <a:spcPct val="100000"/>
                        </a:lnSpc>
                        <a:spcBef>
                          <a:spcPct val="5000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What’s your job?</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100">
                <a:tc>
                  <a:txBody>
                    <a:bodyPr/>
                    <a:lstStyle/>
                    <a:p>
                      <a:pPr marL="0" marR="0" lvl="0" indent="0" algn="l" defTabSz="914400" rtl="0" eaLnBrk="1" fontAlgn="base" latinLnBrk="0" hangingPunct="1">
                        <a:lnSpc>
                          <a:spcPct val="100000"/>
                        </a:lnSpc>
                        <a:spcBef>
                          <a:spcPct val="5000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What do you do?     (</a:t>
                      </a:r>
                      <a:r>
                        <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区别</a:t>
                      </a: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How do you do?)</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8195">
                <a:tc>
                  <a:txBody>
                    <a:bodyPr/>
                    <a:lstStyle/>
                    <a:p>
                      <a:pPr marL="381000" marR="0" lvl="0" indent="-381000" algn="l" defTabSz="914400" rtl="0" eaLnBrk="1" fontAlgn="base" latinLnBrk="0" hangingPunct="1">
                        <a:lnSpc>
                          <a:spcPct val="100000"/>
                        </a:lnSpc>
                        <a:spcBef>
                          <a:spcPct val="50000"/>
                        </a:spcBef>
                        <a:spcAft>
                          <a:spcPct val="0"/>
                        </a:spcAft>
                        <a:buClrTx/>
                        <a:buSzTx/>
                        <a:buFontTx/>
                        <a:buNone/>
                      </a:pPr>
                      <a:r>
                        <a:rPr kumimoji="0" lang="en-US" altLang="zh-CN"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What do you do for a living?</a:t>
                      </a:r>
                      <a:endParaRPr kumimoji="0" lang="zh-CN" altLang="en-US"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9295">
                <a:tc>
                  <a:txBody>
                    <a:bodyPr/>
                    <a:lstStyle/>
                    <a:p>
                      <a:pPr marL="0" marR="0" lvl="0" indent="0" algn="l" defTabSz="914400" rtl="0" eaLnBrk="1" fontAlgn="base" latinLnBrk="0" hangingPunct="1">
                        <a:lnSpc>
                          <a:spcPct val="100000"/>
                        </a:lnSpc>
                        <a:spcBef>
                          <a:spcPct val="50000"/>
                        </a:spcBef>
                        <a:spcAft>
                          <a:spcPct val="0"/>
                        </a:spcAft>
                        <a:buClrTx/>
                        <a:buSzTx/>
                        <a:buFontTx/>
                        <a:buNone/>
                      </a:pPr>
                      <a:r>
                        <a:rPr kumimoji="0" lang="en-US" altLang="zh-CN"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What is sb.?</a:t>
                      </a:r>
                      <a:endParaRPr kumimoji="0" lang="zh-CN" altLang="en-US"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What’s your </a:t>
                      </a:r>
                      <a:r>
                        <a:rPr kumimoji="0" lang="en-US" altLang="zh-CN" sz="2800" b="0" i="0" u="none" strike="noStrike" cap="none" normalizeH="0" baseline="0" smtClean="0">
                          <a:ln>
                            <a:noFill/>
                          </a:ln>
                          <a:solidFill>
                            <a:srgbClr val="000000"/>
                          </a:solidFill>
                          <a:effectLst/>
                          <a:highlight>
                            <a:srgbClr val="FF00FF"/>
                          </a:highlight>
                          <a:latin typeface="Arial" panose="020B0604020202020204" pitchFamily="34" charset="0"/>
                          <a:ea typeface="宋体" panose="02010600030101010101" pitchFamily="2" charset="-122"/>
                        </a:rPr>
                        <a:t>occupation</a:t>
                      </a:r>
                      <a:r>
                        <a:rPr kumimoji="0" lang="en-US" altLang="zh-CN"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a:t>
                      </a:r>
                      <a:endParaRPr kumimoji="0" lang="zh-CN" altLang="en-US"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2059"/>
                                        </p:tgtEl>
                                        <p:attrNameLst>
                                          <p:attrName>style.visibility</p:attrName>
                                        </p:attrNameLst>
                                      </p:cBhvr>
                                      <p:to>
                                        <p:strVal val="visible"/>
                                      </p:to>
                                    </p:set>
                                    <p:animEffect transition="in" filter="blinds(horizontal)">
                                      <p:cBhvr>
                                        <p:cTn id="7" dur="500"/>
                                        <p:tgtEl>
                                          <p:spTgt spid="17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74084" name="Rectangle 4"/>
          <p:cNvSpPr>
            <a:spLocks noChangeArrowheads="1"/>
          </p:cNvSpPr>
          <p:nvPr/>
        </p:nvSpPr>
        <p:spPr bwMode="auto">
          <a:xfrm>
            <a:off x="728980" y="866140"/>
            <a:ext cx="10153015" cy="4907915"/>
          </a:xfrm>
          <a:prstGeom prst="rect">
            <a:avLst/>
          </a:prstGeom>
          <a:noFill/>
          <a:ln w="9525">
            <a:noFill/>
            <a:miter lim="800000"/>
          </a:ln>
          <a:effectLst/>
        </p:spPr>
        <p:txBody>
          <a:bodyPr wrap="square" anchor="ctr">
            <a:spAutoFit/>
          </a:bodyPr>
          <a:lstStyle/>
          <a:p>
            <a:pPr algn="l" latinLnBrk="1">
              <a:lnSpc>
                <a:spcPct val="145000"/>
              </a:lnSpc>
              <a:buFontTx/>
              <a:buChar char="-"/>
            </a:pPr>
            <a:r>
              <a:rPr kumimoji="1" lang="en-US" altLang="zh-CN" sz="3600" dirty="0">
                <a:solidFill>
                  <a:srgbClr val="000000"/>
                </a:solidFill>
                <a:ea typeface="Gulim" pitchFamily="34" charset="-127"/>
              </a:rPr>
              <a:t>What does Peter do?</a:t>
            </a:r>
            <a:endParaRPr kumimoji="1" lang="en-US" altLang="zh-CN" sz="3600" dirty="0">
              <a:solidFill>
                <a:srgbClr val="000000"/>
              </a:solidFill>
              <a:ea typeface="Gulim" pitchFamily="34" charset="-127"/>
            </a:endParaRPr>
          </a:p>
          <a:p>
            <a:pPr algn="l" latinLnBrk="1">
              <a:lnSpc>
                <a:spcPct val="145000"/>
              </a:lnSpc>
            </a:pPr>
            <a:r>
              <a:rPr kumimoji="1" lang="en-US" altLang="zh-CN" sz="3600" b="0" dirty="0">
                <a:solidFill>
                  <a:srgbClr val="000000"/>
                </a:solidFill>
                <a:ea typeface="Gulim" pitchFamily="34" charset="-127"/>
              </a:rPr>
              <a:t>- _________</a:t>
            </a:r>
            <a:endParaRPr kumimoji="1" lang="en-US" altLang="zh-CN" sz="3600" b="0" dirty="0">
              <a:solidFill>
                <a:srgbClr val="000000"/>
              </a:solidFill>
              <a:ea typeface="Gulim" pitchFamily="34" charset="-127"/>
            </a:endParaRPr>
          </a:p>
          <a:p>
            <a:pPr algn="l" latinLnBrk="1">
              <a:lnSpc>
                <a:spcPct val="145000"/>
              </a:lnSpc>
            </a:pPr>
            <a:r>
              <a:rPr kumimoji="1" lang="en-US" altLang="zh-CN" sz="3600" dirty="0">
                <a:solidFill>
                  <a:srgbClr val="000000"/>
                </a:solidFill>
                <a:ea typeface="Gulim" pitchFamily="34" charset="-127"/>
              </a:rPr>
              <a:t>  A</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He's good at fixing things.			</a:t>
            </a:r>
            <a:endParaRPr kumimoji="1" lang="en-US" altLang="zh-CN" sz="3600" b="0" dirty="0">
              <a:solidFill>
                <a:srgbClr val="000000"/>
              </a:solidFill>
              <a:ea typeface="Gulim" pitchFamily="34" charset="-127"/>
            </a:endParaRPr>
          </a:p>
          <a:p>
            <a:pPr algn="l" latinLnBrk="1">
              <a:lnSpc>
                <a:spcPct val="145000"/>
              </a:lnSpc>
            </a:pPr>
            <a:r>
              <a:rPr kumimoji="1" lang="en-US" altLang="zh-CN" sz="3600" b="0" dirty="0">
                <a:solidFill>
                  <a:srgbClr val="000000"/>
                </a:solidFill>
                <a:ea typeface="Gulim" pitchFamily="34" charset="-127"/>
              </a:rPr>
              <a:t>  </a:t>
            </a:r>
            <a:r>
              <a:rPr kumimoji="1" lang="en-US" altLang="zh-CN" sz="3600" dirty="0">
                <a:solidFill>
                  <a:srgbClr val="000000"/>
                </a:solidFill>
                <a:ea typeface="Gulim" pitchFamily="34" charset="-127"/>
              </a:rPr>
              <a:t>B</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He can speak good German.</a:t>
            </a:r>
            <a:endParaRPr kumimoji="1" lang="en-US" altLang="zh-CN" sz="3600" b="0" dirty="0">
              <a:solidFill>
                <a:srgbClr val="000000"/>
              </a:solidFill>
              <a:ea typeface="Gulim" pitchFamily="34" charset="-127"/>
            </a:endParaRPr>
          </a:p>
          <a:p>
            <a:pPr algn="l" latinLnBrk="1">
              <a:lnSpc>
                <a:spcPct val="145000"/>
              </a:lnSpc>
            </a:pPr>
            <a:r>
              <a:rPr kumimoji="1" lang="en-US" altLang="zh-CN" sz="3600" dirty="0">
                <a:solidFill>
                  <a:srgbClr val="000000"/>
                </a:solidFill>
                <a:ea typeface="Gulim" pitchFamily="34" charset="-127"/>
              </a:rPr>
              <a:t>  C</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He does the washing-up after supper.	</a:t>
            </a:r>
            <a:endParaRPr kumimoji="1" lang="en-US" altLang="zh-CN" sz="3600" b="0" dirty="0">
              <a:solidFill>
                <a:srgbClr val="000000"/>
              </a:solidFill>
              <a:ea typeface="Gulim" pitchFamily="34" charset="-127"/>
            </a:endParaRPr>
          </a:p>
          <a:p>
            <a:pPr algn="l" latinLnBrk="1">
              <a:lnSpc>
                <a:spcPct val="145000"/>
              </a:lnSpc>
            </a:pPr>
            <a:r>
              <a:rPr kumimoji="1" lang="en-US" altLang="zh-CN" sz="3600" b="0" dirty="0">
                <a:solidFill>
                  <a:srgbClr val="000000"/>
                </a:solidFill>
                <a:ea typeface="Gulim" pitchFamily="34" charset="-127"/>
              </a:rPr>
              <a:t>  </a:t>
            </a:r>
            <a:r>
              <a:rPr kumimoji="1" lang="en-US" altLang="zh-CN" sz="3600" dirty="0">
                <a:solidFill>
                  <a:srgbClr val="000000"/>
                </a:solidFill>
                <a:ea typeface="Gulim" pitchFamily="34" charset="-127"/>
              </a:rPr>
              <a:t>D</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He's a language teacher.</a:t>
            </a:r>
            <a:endParaRPr kumimoji="1" lang="en-US" altLang="zh-CN" sz="3600" b="0" dirty="0">
              <a:solidFill>
                <a:srgbClr val="000000"/>
              </a:solidFill>
              <a:ea typeface="Gulim" pitchFamily="34" charset="-127"/>
            </a:endParaRPr>
          </a:p>
        </p:txBody>
      </p:sp>
      <p:sp>
        <p:nvSpPr>
          <p:cNvPr id="3" name="文本框 2"/>
          <p:cNvSpPr txBox="1"/>
          <p:nvPr/>
        </p:nvSpPr>
        <p:spPr>
          <a:xfrm>
            <a:off x="10645140" y="6038215"/>
            <a:ext cx="1118870" cy="368300"/>
          </a:xfrm>
          <a:prstGeom prst="rect">
            <a:avLst/>
          </a:prstGeom>
          <a:noFill/>
        </p:spPr>
        <p:txBody>
          <a:bodyPr wrap="square" rtlCol="0">
            <a:spAutoFit/>
          </a:bodyPr>
          <a:lstStyle/>
          <a:p>
            <a:r>
              <a:rPr lang="zh-CN" altLang="en-US"/>
              <a:t>答案；</a:t>
            </a:r>
            <a:r>
              <a:rPr lang="en-US" altLang="zh-CN"/>
              <a:t>D</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animEffect transition="in" filter="box(in)">
                                      <p:cBhvr>
                                        <p:cTn id="7" dur="500"/>
                                        <p:tgtEl>
                                          <p:spTgt spid="174084">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74084">
                                            <p:txEl>
                                              <p:pRg st="1" end="1"/>
                                            </p:txEl>
                                          </p:spTgt>
                                        </p:tgtEl>
                                        <p:attrNameLst>
                                          <p:attrName>style.visibility</p:attrName>
                                        </p:attrNameLst>
                                      </p:cBhvr>
                                      <p:to>
                                        <p:strVal val="visible"/>
                                      </p:to>
                                    </p:set>
                                    <p:animEffect transition="in" filter="box(in)">
                                      <p:cBhvr>
                                        <p:cTn id="10" dur="500"/>
                                        <p:tgtEl>
                                          <p:spTgt spid="174084">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74084">
                                            <p:txEl>
                                              <p:pRg st="2" end="2"/>
                                            </p:txEl>
                                          </p:spTgt>
                                        </p:tgtEl>
                                        <p:attrNameLst>
                                          <p:attrName>style.visibility</p:attrName>
                                        </p:attrNameLst>
                                      </p:cBhvr>
                                      <p:to>
                                        <p:strVal val="visible"/>
                                      </p:to>
                                    </p:set>
                                    <p:animEffect transition="in" filter="box(in)">
                                      <p:cBhvr>
                                        <p:cTn id="13" dur="500"/>
                                        <p:tgtEl>
                                          <p:spTgt spid="174084">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74084">
                                            <p:txEl>
                                              <p:pRg st="3" end="3"/>
                                            </p:txEl>
                                          </p:spTgt>
                                        </p:tgtEl>
                                        <p:attrNameLst>
                                          <p:attrName>style.visibility</p:attrName>
                                        </p:attrNameLst>
                                      </p:cBhvr>
                                      <p:to>
                                        <p:strVal val="visible"/>
                                      </p:to>
                                    </p:set>
                                    <p:animEffect transition="in" filter="box(in)">
                                      <p:cBhvr>
                                        <p:cTn id="16" dur="500"/>
                                        <p:tgtEl>
                                          <p:spTgt spid="174084">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74084">
                                            <p:txEl>
                                              <p:pRg st="4" end="4"/>
                                            </p:txEl>
                                          </p:spTgt>
                                        </p:tgtEl>
                                        <p:attrNameLst>
                                          <p:attrName>style.visibility</p:attrName>
                                        </p:attrNameLst>
                                      </p:cBhvr>
                                      <p:to>
                                        <p:strVal val="visible"/>
                                      </p:to>
                                    </p:set>
                                    <p:animEffect transition="in" filter="box(in)">
                                      <p:cBhvr>
                                        <p:cTn id="19" dur="500"/>
                                        <p:tgtEl>
                                          <p:spTgt spid="174084">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174084">
                                            <p:txEl>
                                              <p:pRg st="5" end="5"/>
                                            </p:txEl>
                                          </p:spTgt>
                                        </p:tgtEl>
                                        <p:attrNameLst>
                                          <p:attrName>style.visibility</p:attrName>
                                        </p:attrNameLst>
                                      </p:cBhvr>
                                      <p:to>
                                        <p:strVal val="visible"/>
                                      </p:to>
                                    </p:set>
                                    <p:animEffect transition="in" filter="box(in)">
                                      <p:cBhvr>
                                        <p:cTn id="22" dur="500"/>
                                        <p:tgtEl>
                                          <p:spTgt spid="17408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75108" name="Rectangle 4"/>
          <p:cNvSpPr>
            <a:spLocks noChangeArrowheads="1"/>
          </p:cNvSpPr>
          <p:nvPr/>
        </p:nvSpPr>
        <p:spPr bwMode="auto">
          <a:xfrm>
            <a:off x="855663" y="889953"/>
            <a:ext cx="8713787" cy="5077460"/>
          </a:xfrm>
          <a:prstGeom prst="rect">
            <a:avLst/>
          </a:prstGeom>
          <a:noFill/>
          <a:ln w="9525">
            <a:noFill/>
            <a:miter lim="800000"/>
          </a:ln>
          <a:effectLst/>
        </p:spPr>
        <p:txBody>
          <a:bodyPr anchor="ctr">
            <a:spAutoFit/>
          </a:bodyPr>
          <a:lstStyle/>
          <a:p>
            <a:pPr algn="l" latinLnBrk="1">
              <a:lnSpc>
                <a:spcPct val="150000"/>
              </a:lnSpc>
              <a:buFontTx/>
              <a:buChar char="-"/>
            </a:pPr>
            <a:r>
              <a:rPr kumimoji="1" lang="en-US" altLang="zh-CN" sz="3600" b="0" dirty="0">
                <a:solidFill>
                  <a:srgbClr val="000000"/>
                </a:solidFill>
                <a:ea typeface="Gulim" pitchFamily="34" charset="-127"/>
              </a:rPr>
              <a:t>______________________________? </a:t>
            </a:r>
            <a:endParaRPr kumimoji="1" lang="en-US" altLang="zh-CN" sz="3600" b="0" dirty="0">
              <a:solidFill>
                <a:srgbClr val="000000"/>
              </a:solidFill>
              <a:ea typeface="Gulim" pitchFamily="34" charset="-127"/>
            </a:endParaRPr>
          </a:p>
          <a:p>
            <a:pPr algn="l" latinLnBrk="1">
              <a:lnSpc>
                <a:spcPct val="150000"/>
              </a:lnSpc>
            </a:pPr>
            <a:r>
              <a:rPr kumimoji="1" lang="en-US" altLang="zh-CN" sz="3600" b="0" dirty="0">
                <a:solidFill>
                  <a:srgbClr val="000000"/>
                </a:solidFill>
                <a:ea typeface="Gulim" pitchFamily="34" charset="-127"/>
              </a:rPr>
              <a:t>- He teaches physics in a school.</a:t>
            </a:r>
            <a:endParaRPr kumimoji="1" lang="en-US" altLang="zh-CN" sz="3600" b="0" dirty="0">
              <a:solidFill>
                <a:srgbClr val="000000"/>
              </a:solidFill>
              <a:ea typeface="Gulim" pitchFamily="34" charset="-127"/>
            </a:endParaRPr>
          </a:p>
          <a:p>
            <a:pPr algn="l" latinLnBrk="1">
              <a:lnSpc>
                <a:spcPct val="150000"/>
              </a:lnSpc>
            </a:pPr>
            <a:r>
              <a:rPr kumimoji="1" lang="en-US" altLang="zh-CN" sz="3600" dirty="0">
                <a:solidFill>
                  <a:srgbClr val="000000"/>
                </a:solidFill>
                <a:ea typeface="Gulim" pitchFamily="34" charset="-127"/>
              </a:rPr>
              <a:t>  A</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What does your father want to do?	</a:t>
            </a:r>
            <a:endParaRPr kumimoji="1" lang="en-US" altLang="zh-CN" sz="3600" b="0" dirty="0">
              <a:solidFill>
                <a:srgbClr val="000000"/>
              </a:solidFill>
              <a:ea typeface="Gulim" pitchFamily="34" charset="-127"/>
            </a:endParaRPr>
          </a:p>
          <a:p>
            <a:pPr algn="l" latinLnBrk="1">
              <a:lnSpc>
                <a:spcPct val="150000"/>
              </a:lnSpc>
            </a:pPr>
            <a:r>
              <a:rPr kumimoji="1" lang="en-US" altLang="zh-CN" sz="3600" b="0" dirty="0">
                <a:solidFill>
                  <a:srgbClr val="000000"/>
                </a:solidFill>
                <a:ea typeface="Gulim" pitchFamily="34" charset="-127"/>
              </a:rPr>
              <a:t>  </a:t>
            </a:r>
            <a:r>
              <a:rPr kumimoji="1" lang="en-US" altLang="zh-CN" sz="3600" dirty="0">
                <a:solidFill>
                  <a:srgbClr val="000000"/>
                </a:solidFill>
                <a:ea typeface="Gulim" pitchFamily="34" charset="-127"/>
              </a:rPr>
              <a:t>B</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Who is your father?</a:t>
            </a:r>
            <a:endParaRPr kumimoji="1" lang="en-US" altLang="zh-CN" sz="3600" b="0" dirty="0">
              <a:solidFill>
                <a:srgbClr val="000000"/>
              </a:solidFill>
              <a:ea typeface="Gulim" pitchFamily="34" charset="-127"/>
            </a:endParaRPr>
          </a:p>
          <a:p>
            <a:pPr algn="l" latinLnBrk="1">
              <a:lnSpc>
                <a:spcPct val="150000"/>
              </a:lnSpc>
            </a:pPr>
            <a:r>
              <a:rPr kumimoji="1" lang="en-US" altLang="zh-CN" sz="3600" dirty="0">
                <a:solidFill>
                  <a:srgbClr val="000000"/>
                </a:solidFill>
                <a:ea typeface="Gulim" pitchFamily="34" charset="-127"/>
              </a:rPr>
              <a:t>  C</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What is your father?				</a:t>
            </a:r>
            <a:endParaRPr kumimoji="1" lang="en-US" altLang="zh-CN" sz="3600" b="0" dirty="0">
              <a:solidFill>
                <a:srgbClr val="000000"/>
              </a:solidFill>
              <a:ea typeface="Gulim" pitchFamily="34" charset="-127"/>
            </a:endParaRPr>
          </a:p>
          <a:p>
            <a:pPr algn="l" latinLnBrk="1">
              <a:lnSpc>
                <a:spcPct val="150000"/>
              </a:lnSpc>
            </a:pPr>
            <a:r>
              <a:rPr kumimoji="1" lang="en-US" altLang="zh-CN" sz="3600" b="0" dirty="0">
                <a:solidFill>
                  <a:srgbClr val="000000"/>
                </a:solidFill>
                <a:ea typeface="Gulim" pitchFamily="34" charset="-127"/>
              </a:rPr>
              <a:t>  </a:t>
            </a:r>
            <a:r>
              <a:rPr kumimoji="1" lang="en-US" altLang="zh-CN" sz="3600" dirty="0">
                <a:solidFill>
                  <a:srgbClr val="000000"/>
                </a:solidFill>
                <a:ea typeface="Gulim" pitchFamily="34" charset="-127"/>
              </a:rPr>
              <a:t>D</a:t>
            </a:r>
            <a:r>
              <a:rPr kumimoji="1" lang="zh-CN" altLang="en-US" sz="3600" dirty="0">
                <a:solidFill>
                  <a:srgbClr val="000000"/>
                </a:solidFill>
                <a:ea typeface="Gulim" pitchFamily="34" charset="-127"/>
              </a:rPr>
              <a:t>：</a:t>
            </a:r>
            <a:r>
              <a:rPr kumimoji="1" lang="en-US" altLang="zh-CN" sz="3600" b="0" dirty="0">
                <a:solidFill>
                  <a:srgbClr val="000000"/>
                </a:solidFill>
                <a:ea typeface="Gulim" pitchFamily="34" charset="-127"/>
              </a:rPr>
              <a:t>Where is your father now?</a:t>
            </a:r>
            <a:endParaRPr kumimoji="1" lang="en-US" altLang="zh-CN" sz="3600" b="0" dirty="0">
              <a:solidFill>
                <a:srgbClr val="000000"/>
              </a:solidFill>
              <a:ea typeface="Gulim" pitchFamily="34" charset="-127"/>
            </a:endParaRPr>
          </a:p>
        </p:txBody>
      </p:sp>
      <p:sp>
        <p:nvSpPr>
          <p:cNvPr id="3" name="文本框 2"/>
          <p:cNvSpPr txBox="1"/>
          <p:nvPr/>
        </p:nvSpPr>
        <p:spPr>
          <a:xfrm>
            <a:off x="10527665" y="6038215"/>
            <a:ext cx="1366520" cy="368300"/>
          </a:xfrm>
          <a:prstGeom prst="rect">
            <a:avLst/>
          </a:prstGeom>
          <a:noFill/>
        </p:spPr>
        <p:txBody>
          <a:bodyPr wrap="square" rtlCol="0">
            <a:spAutoFit/>
          </a:bodyPr>
          <a:lstStyle/>
          <a:p>
            <a:r>
              <a:rPr lang="zh-CN" altLang="en-US"/>
              <a:t>答案：</a:t>
            </a:r>
            <a:r>
              <a:rPr lang="en-US" altLang="zh-CN"/>
              <a:t>C</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5108">
                                            <p:txEl>
                                              <p:pRg st="0" end="0"/>
                                            </p:txEl>
                                          </p:spTgt>
                                        </p:tgtEl>
                                        <p:attrNameLst>
                                          <p:attrName>style.visibility</p:attrName>
                                        </p:attrNameLst>
                                      </p:cBhvr>
                                      <p:to>
                                        <p:strVal val="visible"/>
                                      </p:to>
                                    </p:set>
                                    <p:anim calcmode="lin" valueType="num">
                                      <p:cBhvr additive="base">
                                        <p:cTn id="7" dur="500" fill="hold"/>
                                        <p:tgtEl>
                                          <p:spTgt spid="17510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510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5108">
                                            <p:txEl>
                                              <p:pRg st="1" end="1"/>
                                            </p:txEl>
                                          </p:spTgt>
                                        </p:tgtEl>
                                        <p:attrNameLst>
                                          <p:attrName>style.visibility</p:attrName>
                                        </p:attrNameLst>
                                      </p:cBhvr>
                                      <p:to>
                                        <p:strVal val="visible"/>
                                      </p:to>
                                    </p:set>
                                    <p:anim calcmode="lin" valueType="num">
                                      <p:cBhvr additive="base">
                                        <p:cTn id="11" dur="500" fill="hold"/>
                                        <p:tgtEl>
                                          <p:spTgt spid="17510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510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5108">
                                            <p:txEl>
                                              <p:pRg st="2" end="2"/>
                                            </p:txEl>
                                          </p:spTgt>
                                        </p:tgtEl>
                                        <p:attrNameLst>
                                          <p:attrName>style.visibility</p:attrName>
                                        </p:attrNameLst>
                                      </p:cBhvr>
                                      <p:to>
                                        <p:strVal val="visible"/>
                                      </p:to>
                                    </p:set>
                                    <p:anim calcmode="lin" valueType="num">
                                      <p:cBhvr additive="base">
                                        <p:cTn id="15" dur="500" fill="hold"/>
                                        <p:tgtEl>
                                          <p:spTgt spid="17510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510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5108">
                                            <p:txEl>
                                              <p:pRg st="3" end="3"/>
                                            </p:txEl>
                                          </p:spTgt>
                                        </p:tgtEl>
                                        <p:attrNameLst>
                                          <p:attrName>style.visibility</p:attrName>
                                        </p:attrNameLst>
                                      </p:cBhvr>
                                      <p:to>
                                        <p:strVal val="visible"/>
                                      </p:to>
                                    </p:set>
                                    <p:anim calcmode="lin" valueType="num">
                                      <p:cBhvr additive="base">
                                        <p:cTn id="19" dur="500" fill="hold"/>
                                        <p:tgtEl>
                                          <p:spTgt spid="17510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510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5108">
                                            <p:txEl>
                                              <p:pRg st="4" end="4"/>
                                            </p:txEl>
                                          </p:spTgt>
                                        </p:tgtEl>
                                        <p:attrNameLst>
                                          <p:attrName>style.visibility</p:attrName>
                                        </p:attrNameLst>
                                      </p:cBhvr>
                                      <p:to>
                                        <p:strVal val="visible"/>
                                      </p:to>
                                    </p:set>
                                    <p:anim calcmode="lin" valueType="num">
                                      <p:cBhvr additive="base">
                                        <p:cTn id="23" dur="500" fill="hold"/>
                                        <p:tgtEl>
                                          <p:spTgt spid="17510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510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5108">
                                            <p:txEl>
                                              <p:pRg st="5" end="5"/>
                                            </p:txEl>
                                          </p:spTgt>
                                        </p:tgtEl>
                                        <p:attrNameLst>
                                          <p:attrName>style.visibility</p:attrName>
                                        </p:attrNameLst>
                                      </p:cBhvr>
                                      <p:to>
                                        <p:strVal val="visible"/>
                                      </p:to>
                                    </p:set>
                                    <p:anim calcmode="lin" valueType="num">
                                      <p:cBhvr additive="base">
                                        <p:cTn id="27" dur="500" fill="hold"/>
                                        <p:tgtEl>
                                          <p:spTgt spid="17510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7510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176154" name="Group 26"/>
          <p:cNvGraphicFramePr>
            <a:graphicFrameLocks noGrp="1"/>
          </p:cNvGraphicFramePr>
          <p:nvPr/>
        </p:nvGraphicFramePr>
        <p:xfrm>
          <a:off x="855821" y="1484630"/>
          <a:ext cx="10591324" cy="3742690"/>
        </p:xfrm>
        <a:graphic>
          <a:graphicData uri="http://schemas.openxmlformats.org/drawingml/2006/table">
            <a:tbl>
              <a:tblPr/>
              <a:tblGrid>
                <a:gridCol w="10591324"/>
              </a:tblGrid>
              <a:tr h="1012825">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3200" b="0" i="0" u="none" strike="noStrike" cap="none" normalizeH="0" baseline="0" dirty="0" smtClean="0">
                          <a:ln>
                            <a:noFill/>
                          </a:ln>
                          <a:solidFill>
                            <a:srgbClr val="C00000"/>
                          </a:solidFill>
                          <a:effectLst/>
                          <a:latin typeface="黑体" panose="02010609060101010101" charset="-122"/>
                          <a:ea typeface="黑体" panose="02010609060101010101" charset="-122"/>
                        </a:rPr>
                        <a:t>三</a:t>
                      </a:r>
                      <a:r>
                        <a:rPr kumimoji="0" lang="en-US" altLang="zh-CN" sz="3200" b="0" i="0" u="none" strike="noStrike" cap="none" normalizeH="0" baseline="0" dirty="0" smtClean="0">
                          <a:ln>
                            <a:noFill/>
                          </a:ln>
                          <a:solidFill>
                            <a:srgbClr val="C00000"/>
                          </a:solidFill>
                          <a:effectLst/>
                          <a:latin typeface="黑体" panose="02010609060101010101" charset="-122"/>
                          <a:ea typeface="黑体" panose="02010609060101010101" charset="-122"/>
                        </a:rPr>
                        <a:t>. </a:t>
                      </a:r>
                      <a:r>
                        <a:rPr kumimoji="0" lang="zh-CN" altLang="en-US" sz="3200" b="0" i="0" u="none" strike="noStrike" cap="none" normalizeH="0" baseline="0" dirty="0" smtClean="0">
                          <a:ln>
                            <a:noFill/>
                          </a:ln>
                          <a:solidFill>
                            <a:srgbClr val="C00000"/>
                          </a:solidFill>
                          <a:effectLst/>
                          <a:latin typeface="黑体" panose="02010609060101010101" charset="-122"/>
                          <a:ea typeface="黑体" panose="02010609060101010101" charset="-122"/>
                        </a:rPr>
                        <a:t>询问时间</a:t>
                      </a:r>
                      <a:endParaRPr kumimoji="0" lang="zh-CN" altLang="en-US" sz="3200" b="0" i="0" u="none" strike="noStrike" cap="none" normalizeH="0" baseline="0" dirty="0" smtClean="0">
                        <a:ln>
                          <a:noFill/>
                        </a:ln>
                        <a:solidFill>
                          <a:srgbClr val="C00000"/>
                        </a:solidFill>
                        <a:effectLst/>
                        <a:latin typeface="黑体" panose="02010609060101010101" charset="-122"/>
                        <a:ea typeface="黑体" panose="02010609060101010101" charset="-122"/>
                      </a:endParaRPr>
                    </a:p>
                  </a:txBody>
                  <a:tcPr marL="90000" marR="90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5660">
                <a:tc>
                  <a:txBody>
                    <a:bodyPr/>
                    <a:lstStyle/>
                    <a:p>
                      <a:pPr marL="0" marR="0" lvl="0" indent="0" algn="l" defTabSz="914400" rtl="0" eaLnBrk="1" fontAlgn="base" latinLnBrk="0" hangingPunct="1">
                        <a:lnSpc>
                          <a:spcPct val="100000"/>
                        </a:lnSpc>
                        <a:spcBef>
                          <a:spcPct val="5000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Excuse me. Could / Can you tell me the time, please?</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4240">
                <a:tc>
                  <a:txBody>
                    <a:bodyPr/>
                    <a:lstStyle/>
                    <a:p>
                      <a:pPr marL="0" marR="0" lvl="0" indent="0" algn="l" defTabSz="914400" rtl="0" eaLnBrk="1" fontAlgn="base" latinLnBrk="0" hangingPunct="1">
                        <a:lnSpc>
                          <a:spcPct val="100000"/>
                        </a:lnSpc>
                        <a:spcBef>
                          <a:spcPct val="50000"/>
                        </a:spcBef>
                        <a:spcAft>
                          <a:spcPct val="0"/>
                        </a:spcAft>
                        <a:buClrTx/>
                        <a:buSzTx/>
                        <a:buFontTx/>
                        <a:buNone/>
                      </a:pPr>
                      <a:r>
                        <a:rPr kumimoji="0" lang="en-US" altLang="zh-CN"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When (What time) do the shops open, please? </a:t>
                      </a:r>
                      <a:endParaRPr kumimoji="0" lang="zh-CN" altLang="en-US" sz="2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8996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What time is it now?/What’s the time (by your watch)?</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6154"/>
                                        </p:tgtEl>
                                        <p:attrNameLst>
                                          <p:attrName>style.visibility</p:attrName>
                                        </p:attrNameLst>
                                      </p:cBhvr>
                                      <p:to>
                                        <p:strVal val="visible"/>
                                      </p:to>
                                    </p:set>
                                    <p:animEffect transition="in" filter="blinds(horizontal)">
                                      <p:cBhvr>
                                        <p:cTn id="7" dur="500"/>
                                        <p:tgtEl>
                                          <p:spTgt spid="17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78180" name="Rectangle 4"/>
          <p:cNvSpPr>
            <a:spLocks noChangeArrowheads="1"/>
          </p:cNvSpPr>
          <p:nvPr/>
        </p:nvSpPr>
        <p:spPr bwMode="auto">
          <a:xfrm>
            <a:off x="501968" y="1409869"/>
            <a:ext cx="8424862" cy="3970318"/>
          </a:xfrm>
          <a:prstGeom prst="rect">
            <a:avLst/>
          </a:prstGeom>
          <a:noFill/>
          <a:ln w="9525">
            <a:noFill/>
            <a:miter lim="800000"/>
          </a:ln>
          <a:effectLst/>
        </p:spPr>
        <p:txBody>
          <a:bodyPr anchor="ctr">
            <a:spAutoFit/>
          </a:bodyPr>
          <a:lstStyle/>
          <a:p>
            <a:pPr algn="l" latinLnBrk="1">
              <a:lnSpc>
                <a:spcPct val="150000"/>
              </a:lnSpc>
              <a:buFontTx/>
              <a:buChar char="-"/>
            </a:pPr>
            <a:r>
              <a:rPr kumimoji="1" lang="en-US" altLang="zh-CN" sz="2800" dirty="0">
                <a:solidFill>
                  <a:srgbClr val="000000"/>
                </a:solidFill>
                <a:ea typeface="Gulim" pitchFamily="34" charset="-127"/>
              </a:rPr>
              <a:t>When are you going on holiday</a:t>
            </a:r>
            <a:r>
              <a:rPr kumimoji="1" lang="en-US" altLang="zh-CN" sz="2800" b="0" dirty="0">
                <a:solidFill>
                  <a:srgbClr val="000000"/>
                </a:solidFill>
                <a:ea typeface="Gulim" pitchFamily="34" charset="-127"/>
              </a:rPr>
              <a:t>?</a:t>
            </a:r>
            <a:endParaRPr kumimoji="1" lang="en-US" altLang="zh-CN" sz="2800" b="0" dirty="0">
              <a:solidFill>
                <a:srgbClr val="000000"/>
              </a:solidFill>
              <a:ea typeface="Gulim" pitchFamily="34" charset="-127"/>
            </a:endParaRPr>
          </a:p>
          <a:p>
            <a:pPr algn="l" latinLnBrk="1">
              <a:lnSpc>
                <a:spcPct val="150000"/>
              </a:lnSpc>
            </a:pPr>
            <a:r>
              <a:rPr kumimoji="1" lang="en-US" altLang="zh-CN" sz="2800" b="0" dirty="0">
                <a:solidFill>
                  <a:srgbClr val="000000"/>
                </a:solidFill>
                <a:ea typeface="Gulim" pitchFamily="34" charset="-127"/>
              </a:rPr>
              <a:t>- _________</a:t>
            </a:r>
            <a:endParaRPr kumimoji="1" lang="en-US" altLang="zh-CN" sz="2800" b="0" dirty="0">
              <a:solidFill>
                <a:srgbClr val="000000"/>
              </a:solidFill>
              <a:ea typeface="Gulim" pitchFamily="34" charset="-127"/>
            </a:endParaRPr>
          </a:p>
          <a:p>
            <a:pPr algn="l" latinLnBrk="1">
              <a:lnSpc>
                <a:spcPct val="150000"/>
              </a:lnSpc>
            </a:pPr>
            <a:r>
              <a:rPr kumimoji="1" lang="en-US" altLang="zh-CN" sz="2800" dirty="0">
                <a:solidFill>
                  <a:srgbClr val="000000"/>
                </a:solidFill>
                <a:ea typeface="Gulim" pitchFamily="34" charset="-127"/>
              </a:rPr>
              <a:t>  A</a:t>
            </a:r>
            <a:r>
              <a:rPr kumimoji="1" lang="zh-CN" altLang="en-US" sz="2800" dirty="0">
                <a:solidFill>
                  <a:srgbClr val="000000"/>
                </a:solidFill>
                <a:ea typeface="Gulim" pitchFamily="34" charset="-127"/>
              </a:rPr>
              <a:t>：</a:t>
            </a:r>
            <a:r>
              <a:rPr kumimoji="1" lang="en-US" altLang="zh-CN" sz="2800" b="0" dirty="0">
                <a:solidFill>
                  <a:srgbClr val="000000"/>
                </a:solidFill>
                <a:ea typeface="Gulim" pitchFamily="34" charset="-127"/>
              </a:rPr>
              <a:t>Last night.			</a:t>
            </a:r>
            <a:endParaRPr kumimoji="1" lang="en-US" altLang="zh-CN" sz="2800" b="0" dirty="0">
              <a:solidFill>
                <a:srgbClr val="000000"/>
              </a:solidFill>
              <a:ea typeface="Gulim" pitchFamily="34" charset="-127"/>
            </a:endParaRPr>
          </a:p>
          <a:p>
            <a:pPr algn="l" latinLnBrk="1">
              <a:lnSpc>
                <a:spcPct val="150000"/>
              </a:lnSpc>
            </a:pPr>
            <a:r>
              <a:rPr kumimoji="1" lang="en-US" altLang="zh-CN" sz="2800" b="0" dirty="0">
                <a:solidFill>
                  <a:srgbClr val="000000"/>
                </a:solidFill>
                <a:ea typeface="Gulim" pitchFamily="34" charset="-127"/>
              </a:rPr>
              <a:t>  </a:t>
            </a:r>
            <a:r>
              <a:rPr kumimoji="1" lang="en-US" altLang="zh-CN" sz="2800" dirty="0">
                <a:solidFill>
                  <a:srgbClr val="000000"/>
                </a:solidFill>
                <a:ea typeface="Gulim" pitchFamily="34" charset="-127"/>
              </a:rPr>
              <a:t>B</a:t>
            </a:r>
            <a:r>
              <a:rPr kumimoji="1" lang="zh-CN" altLang="en-US" sz="2800" dirty="0">
                <a:solidFill>
                  <a:srgbClr val="000000"/>
                </a:solidFill>
                <a:ea typeface="Gulim" pitchFamily="34" charset="-127"/>
              </a:rPr>
              <a:t>：</a:t>
            </a:r>
            <a:r>
              <a:rPr kumimoji="1" lang="en-US" altLang="zh-CN" sz="2800" b="0" dirty="0">
                <a:solidFill>
                  <a:srgbClr val="000000"/>
                </a:solidFill>
                <a:ea typeface="Gulim" pitchFamily="34" charset="-127"/>
              </a:rPr>
              <a:t>Next week.	</a:t>
            </a:r>
            <a:endParaRPr kumimoji="1" lang="en-US" altLang="zh-CN" sz="2800" b="0" dirty="0">
              <a:solidFill>
                <a:srgbClr val="000000"/>
              </a:solidFill>
              <a:ea typeface="Gulim" pitchFamily="34" charset="-127"/>
            </a:endParaRPr>
          </a:p>
          <a:p>
            <a:pPr algn="l" latinLnBrk="1">
              <a:lnSpc>
                <a:spcPct val="150000"/>
              </a:lnSpc>
            </a:pPr>
            <a:r>
              <a:rPr kumimoji="1" lang="en-US" altLang="zh-CN" sz="2800" b="0" dirty="0">
                <a:solidFill>
                  <a:srgbClr val="000000"/>
                </a:solidFill>
                <a:ea typeface="Gulim" pitchFamily="34" charset="-127"/>
              </a:rPr>
              <a:t>  </a:t>
            </a:r>
            <a:r>
              <a:rPr kumimoji="1" lang="en-US" altLang="zh-CN" sz="2800" dirty="0">
                <a:solidFill>
                  <a:srgbClr val="000000"/>
                </a:solidFill>
                <a:ea typeface="Gulim" pitchFamily="34" charset="-127"/>
              </a:rPr>
              <a:t>C</a:t>
            </a:r>
            <a:r>
              <a:rPr kumimoji="1" lang="zh-CN" altLang="en-US" sz="2800" dirty="0">
                <a:solidFill>
                  <a:srgbClr val="000000"/>
                </a:solidFill>
                <a:ea typeface="Gulim" pitchFamily="34" charset="-127"/>
              </a:rPr>
              <a:t>：</a:t>
            </a:r>
            <a:r>
              <a:rPr kumimoji="1" lang="en-US" altLang="zh-CN" sz="2800" b="0" dirty="0">
                <a:solidFill>
                  <a:srgbClr val="000000"/>
                </a:solidFill>
                <a:ea typeface="Gulim" pitchFamily="34" charset="-127"/>
              </a:rPr>
              <a:t>By plane.			</a:t>
            </a:r>
            <a:endParaRPr kumimoji="1" lang="en-US" altLang="zh-CN" sz="2800" b="0" dirty="0">
              <a:solidFill>
                <a:srgbClr val="000000"/>
              </a:solidFill>
              <a:ea typeface="Gulim" pitchFamily="34" charset="-127"/>
            </a:endParaRPr>
          </a:p>
          <a:p>
            <a:pPr algn="l" latinLnBrk="1">
              <a:lnSpc>
                <a:spcPct val="150000"/>
              </a:lnSpc>
            </a:pPr>
            <a:r>
              <a:rPr kumimoji="1" lang="en-US" altLang="zh-CN" sz="2800" b="0" dirty="0">
                <a:solidFill>
                  <a:srgbClr val="000000"/>
                </a:solidFill>
                <a:ea typeface="Gulim" pitchFamily="34" charset="-127"/>
              </a:rPr>
              <a:t>  </a:t>
            </a:r>
            <a:r>
              <a:rPr kumimoji="1" lang="en-US" altLang="zh-CN" sz="2800" dirty="0">
                <a:solidFill>
                  <a:srgbClr val="000000"/>
                </a:solidFill>
                <a:ea typeface="Gulim" pitchFamily="34" charset="-127"/>
              </a:rPr>
              <a:t>D</a:t>
            </a:r>
            <a:r>
              <a:rPr kumimoji="1" lang="zh-CN" altLang="en-US" sz="2800" dirty="0">
                <a:solidFill>
                  <a:srgbClr val="000000"/>
                </a:solidFill>
                <a:ea typeface="Gulim" pitchFamily="34" charset="-127"/>
              </a:rPr>
              <a:t>：</a:t>
            </a:r>
            <a:r>
              <a:rPr kumimoji="1" lang="en-US" altLang="zh-CN" sz="2800" b="0" dirty="0">
                <a:solidFill>
                  <a:srgbClr val="000000"/>
                </a:solidFill>
                <a:ea typeface="Gulim" pitchFamily="34" charset="-127"/>
              </a:rPr>
              <a:t>With my brother.</a:t>
            </a:r>
            <a:endParaRPr kumimoji="1" lang="en-US" altLang="zh-CN" sz="2800" b="0" dirty="0">
              <a:solidFill>
                <a:srgbClr val="000000"/>
              </a:solidFill>
              <a:ea typeface="Gulim" pitchFamily="34" charset="-127"/>
            </a:endParaRPr>
          </a:p>
        </p:txBody>
      </p:sp>
      <p:sp>
        <p:nvSpPr>
          <p:cNvPr id="8" name="文本框 7"/>
          <p:cNvSpPr txBox="1"/>
          <p:nvPr/>
        </p:nvSpPr>
        <p:spPr>
          <a:xfrm>
            <a:off x="10605770" y="5986145"/>
            <a:ext cx="1184275"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8180">
                                            <p:txEl>
                                              <p:pRg st="0" end="0"/>
                                            </p:txEl>
                                          </p:spTgt>
                                        </p:tgtEl>
                                        <p:attrNameLst>
                                          <p:attrName>style.visibility</p:attrName>
                                        </p:attrNameLst>
                                      </p:cBhvr>
                                      <p:to>
                                        <p:strVal val="visible"/>
                                      </p:to>
                                    </p:set>
                                    <p:animEffect transition="in" filter="blinds(horizontal)">
                                      <p:cBhvr>
                                        <p:cTn id="7" dur="500"/>
                                        <p:tgtEl>
                                          <p:spTgt spid="17818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8180">
                                            <p:txEl>
                                              <p:pRg st="1" end="1"/>
                                            </p:txEl>
                                          </p:spTgt>
                                        </p:tgtEl>
                                        <p:attrNameLst>
                                          <p:attrName>style.visibility</p:attrName>
                                        </p:attrNameLst>
                                      </p:cBhvr>
                                      <p:to>
                                        <p:strVal val="visible"/>
                                      </p:to>
                                    </p:set>
                                    <p:animEffect transition="in" filter="blinds(horizontal)">
                                      <p:cBhvr>
                                        <p:cTn id="10" dur="500"/>
                                        <p:tgtEl>
                                          <p:spTgt spid="17818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8180">
                                            <p:txEl>
                                              <p:pRg st="2" end="2"/>
                                            </p:txEl>
                                          </p:spTgt>
                                        </p:tgtEl>
                                        <p:attrNameLst>
                                          <p:attrName>style.visibility</p:attrName>
                                        </p:attrNameLst>
                                      </p:cBhvr>
                                      <p:to>
                                        <p:strVal val="visible"/>
                                      </p:to>
                                    </p:set>
                                    <p:animEffect transition="in" filter="blinds(horizontal)">
                                      <p:cBhvr>
                                        <p:cTn id="13" dur="500"/>
                                        <p:tgtEl>
                                          <p:spTgt spid="17818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78180">
                                            <p:txEl>
                                              <p:pRg st="3" end="3"/>
                                            </p:txEl>
                                          </p:spTgt>
                                        </p:tgtEl>
                                        <p:attrNameLst>
                                          <p:attrName>style.visibility</p:attrName>
                                        </p:attrNameLst>
                                      </p:cBhvr>
                                      <p:to>
                                        <p:strVal val="visible"/>
                                      </p:to>
                                    </p:set>
                                    <p:animEffect transition="in" filter="blinds(horizontal)">
                                      <p:cBhvr>
                                        <p:cTn id="16" dur="500"/>
                                        <p:tgtEl>
                                          <p:spTgt spid="178180">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78180">
                                            <p:txEl>
                                              <p:pRg st="4" end="4"/>
                                            </p:txEl>
                                          </p:spTgt>
                                        </p:tgtEl>
                                        <p:attrNameLst>
                                          <p:attrName>style.visibility</p:attrName>
                                        </p:attrNameLst>
                                      </p:cBhvr>
                                      <p:to>
                                        <p:strVal val="visible"/>
                                      </p:to>
                                    </p:set>
                                    <p:animEffect transition="in" filter="blinds(horizontal)">
                                      <p:cBhvr>
                                        <p:cTn id="19" dur="500"/>
                                        <p:tgtEl>
                                          <p:spTgt spid="178180">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78180">
                                            <p:txEl>
                                              <p:pRg st="5" end="5"/>
                                            </p:txEl>
                                          </p:spTgt>
                                        </p:tgtEl>
                                        <p:attrNameLst>
                                          <p:attrName>style.visibility</p:attrName>
                                        </p:attrNameLst>
                                      </p:cBhvr>
                                      <p:to>
                                        <p:strVal val="visible"/>
                                      </p:to>
                                    </p:set>
                                    <p:animEffect transition="in" filter="blinds(horizontal)">
                                      <p:cBhvr>
                                        <p:cTn id="22" dur="500"/>
                                        <p:tgtEl>
                                          <p:spTgt spid="178180">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179213" name="Group 13"/>
          <p:cNvGraphicFramePr>
            <a:graphicFrameLocks noGrp="1"/>
          </p:cNvGraphicFramePr>
          <p:nvPr>
            <p:custDataLst>
              <p:tags r:id="rId1"/>
            </p:custDataLst>
          </p:nvPr>
        </p:nvGraphicFramePr>
        <p:xfrm>
          <a:off x="613410" y="1468755"/>
          <a:ext cx="10795000" cy="3528060"/>
        </p:xfrm>
        <a:graphic>
          <a:graphicData uri="http://schemas.openxmlformats.org/drawingml/2006/table">
            <a:tbl>
              <a:tblPr/>
              <a:tblGrid>
                <a:gridCol w="10795000"/>
              </a:tblGrid>
              <a:tr h="579120">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3200" b="0" i="0" u="none" strike="noStrike" cap="none" normalizeH="0" baseline="0" dirty="0" smtClean="0">
                          <a:ln>
                            <a:noFill/>
                          </a:ln>
                          <a:solidFill>
                            <a:srgbClr val="C00000"/>
                          </a:solidFill>
                          <a:effectLst/>
                          <a:latin typeface="黑体" panose="02010609060101010101" charset="-122"/>
                          <a:ea typeface="黑体" panose="02010609060101010101" charset="-122"/>
                        </a:rPr>
                        <a:t>四</a:t>
                      </a:r>
                      <a:r>
                        <a:rPr kumimoji="0" lang="en-US" altLang="zh-CN" sz="3200" b="0" i="0" u="none" strike="noStrike" cap="none" normalizeH="0" baseline="0" dirty="0" smtClean="0">
                          <a:ln>
                            <a:noFill/>
                          </a:ln>
                          <a:solidFill>
                            <a:srgbClr val="C00000"/>
                          </a:solidFill>
                          <a:effectLst/>
                          <a:latin typeface="黑体" panose="02010609060101010101" charset="-122"/>
                          <a:ea typeface="黑体" panose="02010609060101010101" charset="-122"/>
                        </a:rPr>
                        <a:t>. </a:t>
                      </a:r>
                      <a:r>
                        <a:rPr kumimoji="0" lang="zh-CN" altLang="en-US" sz="3200" b="0" i="0" u="none" strike="noStrike" cap="none" normalizeH="0" baseline="0" dirty="0" smtClean="0">
                          <a:ln>
                            <a:noFill/>
                          </a:ln>
                          <a:solidFill>
                            <a:srgbClr val="C00000"/>
                          </a:solidFill>
                          <a:effectLst/>
                          <a:latin typeface="黑体" panose="02010609060101010101" charset="-122"/>
                          <a:ea typeface="黑体" panose="02010609060101010101" charset="-122"/>
                        </a:rPr>
                        <a:t>请求某人做某事</a:t>
                      </a:r>
                      <a:endParaRPr kumimoji="0" lang="zh-CN" altLang="en-US" sz="3200" b="0" i="0" u="none" strike="noStrike" cap="none" normalizeH="0" baseline="0" dirty="0" smtClean="0">
                        <a:ln>
                          <a:noFill/>
                        </a:ln>
                        <a:solidFill>
                          <a:srgbClr val="C00000"/>
                        </a:solidFill>
                        <a:effectLst/>
                        <a:latin typeface="黑体" panose="02010609060101010101" charset="-122"/>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48940">
                <a:tc>
                  <a:txBody>
                    <a:bodyPr/>
                    <a:lstStyle/>
                    <a:p>
                      <a:pPr marL="0" marR="0" lvl="0" indent="0" algn="l" defTabSz="914400" rtl="0" eaLnBrk="1" fontAlgn="base" latinLnBrk="0" hangingPunct="1">
                        <a:lnSpc>
                          <a:spcPct val="130000"/>
                        </a:lnSpc>
                        <a:spcBef>
                          <a:spcPct val="5000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Do me a favor and do …, (will you)?</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30000"/>
                        </a:lnSpc>
                        <a:spcBef>
                          <a:spcPct val="5000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Could / Would you do… please?</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30000"/>
                        </a:lnSpc>
                        <a:spcBef>
                          <a:spcPct val="5000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I wonder if you could do …?</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30000"/>
                        </a:lnSpc>
                        <a:spcBef>
                          <a:spcPct val="50000"/>
                        </a:spcBef>
                        <a:spcAft>
                          <a:spcPct val="0"/>
                        </a:spcAft>
                        <a:buClrTx/>
                        <a:buSzTx/>
                        <a:buFontTx/>
                        <a:buNone/>
                      </a:pP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9213"/>
                                        </p:tgtEl>
                                        <p:attrNameLst>
                                          <p:attrName>style.visibility</p:attrName>
                                        </p:attrNameLst>
                                      </p:cBhvr>
                                      <p:to>
                                        <p:strVal val="visible"/>
                                      </p:to>
                                    </p:set>
                                    <p:animEffect transition="in" filter="blinds(horizontal)">
                                      <p:cBhvr>
                                        <p:cTn id="7" dur="500"/>
                                        <p:tgtEl>
                                          <p:spTgt spid="179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181272" name="Group 24"/>
          <p:cNvGraphicFramePr>
            <a:graphicFrameLocks noGrp="1"/>
          </p:cNvGraphicFramePr>
          <p:nvPr/>
        </p:nvGraphicFramePr>
        <p:xfrm>
          <a:off x="395605" y="774700"/>
          <a:ext cx="10964545" cy="4999990"/>
        </p:xfrm>
        <a:graphic>
          <a:graphicData uri="http://schemas.openxmlformats.org/drawingml/2006/table">
            <a:tbl>
              <a:tblPr/>
              <a:tblGrid>
                <a:gridCol w="10964545"/>
              </a:tblGrid>
              <a:tr h="608965">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3200" b="0" i="0" u="none" strike="noStrike" cap="none" normalizeH="0" baseline="0" dirty="0" smtClean="0">
                          <a:ln>
                            <a:noFill/>
                          </a:ln>
                          <a:solidFill>
                            <a:srgbClr val="C00000"/>
                          </a:solidFill>
                          <a:effectLst/>
                          <a:latin typeface="Arial" panose="020B0604020202020204" pitchFamily="34" charset="0"/>
                          <a:ea typeface="黑体" panose="02010609060101010101" charset="-122"/>
                        </a:rPr>
                        <a:t>接受</a:t>
                      </a:r>
                      <a:r>
                        <a:rPr kumimoji="0" lang="zh-CN" altLang="en-US" sz="3200" b="0" i="0" u="none" strike="noStrike" cap="none" normalizeH="0" baseline="0" dirty="0" smtClean="0">
                          <a:ln>
                            <a:noFill/>
                          </a:ln>
                          <a:solidFill>
                            <a:srgbClr val="000000"/>
                          </a:solidFill>
                          <a:effectLst/>
                          <a:latin typeface="Arial" panose="020B0604020202020204" pitchFamily="34" charset="0"/>
                          <a:ea typeface="黑体" panose="02010609060101010101" charset="-122"/>
                        </a:rPr>
                        <a:t>请求</a:t>
                      </a:r>
                      <a:endParaRPr kumimoji="0" lang="zh-CN" altLang="en-US" sz="3200" b="0" i="0" u="none" strike="noStrike" cap="none" normalizeH="0" baseline="0" dirty="0" smtClean="0">
                        <a:ln>
                          <a:noFill/>
                        </a:ln>
                        <a:solidFill>
                          <a:srgbClr val="000000"/>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6027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Yes, of course. </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Sure!</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No problem.</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Alright. / Well, all right. </a:t>
                      </a:r>
                      <a:endParaRPr kumimoji="0" lang="zh-CN" altLang="en-US"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8965">
                <a:tc>
                  <a:txBody>
                    <a:bodyPr/>
                    <a:lstStyle/>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3200" b="0" i="0" u="none" strike="noStrike" cap="none" normalizeH="0" baseline="0" dirty="0" smtClean="0">
                          <a:ln>
                            <a:noFill/>
                          </a:ln>
                          <a:solidFill>
                            <a:srgbClr val="C00000"/>
                          </a:solidFill>
                          <a:effectLst/>
                          <a:latin typeface="Arial" panose="020B0604020202020204" pitchFamily="34" charset="0"/>
                          <a:ea typeface="黑体" panose="02010609060101010101" charset="-122"/>
                        </a:rPr>
                        <a:t>拒绝</a:t>
                      </a:r>
                      <a:r>
                        <a:rPr kumimoji="0" lang="zh-CN" altLang="en-US" sz="3200" b="0" i="0" u="none" strike="noStrike" cap="none" normalizeH="0" baseline="0" dirty="0" smtClean="0">
                          <a:ln>
                            <a:noFill/>
                          </a:ln>
                          <a:solidFill>
                            <a:srgbClr val="000000"/>
                          </a:solidFill>
                          <a:effectLst/>
                          <a:latin typeface="Arial" panose="020B0604020202020204" pitchFamily="34" charset="0"/>
                          <a:ea typeface="黑体" panose="02010609060101010101" charset="-122"/>
                        </a:rPr>
                        <a:t>请求</a:t>
                      </a:r>
                      <a:endParaRPr kumimoji="0" lang="zh-CN" altLang="en-US" sz="3200" b="0" i="0" u="none" strike="noStrike" cap="none" normalizeH="0" baseline="0" dirty="0" smtClean="0">
                        <a:ln>
                          <a:noFill/>
                        </a:ln>
                        <a:solidFill>
                          <a:srgbClr val="000000"/>
                        </a:solidFill>
                        <a:effectLst/>
                        <a:latin typeface="Arial" panose="020B0604020202020204" pitchFamily="34"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2179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I’m afraid I can’t …</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I’d like to help, but I’m afraid…</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rPr>
                        <a:t>I’d love to, but …</a:t>
                      </a: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en-US" altLang="zh-CN" sz="28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1272"/>
                                        </p:tgtEl>
                                        <p:attrNameLst>
                                          <p:attrName>style.visibility</p:attrName>
                                        </p:attrNameLst>
                                      </p:cBhvr>
                                      <p:to>
                                        <p:strVal val="visible"/>
                                      </p:to>
                                    </p:set>
                                    <p:animEffect transition="in" filter="blinds(horizontal)">
                                      <p:cBhvr>
                                        <p:cTn id="7" dur="500"/>
                                        <p:tgtEl>
                                          <p:spTgt spid="18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0" y="919480"/>
            <a:ext cx="12381230" cy="501904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2330" y="1378585"/>
            <a:ext cx="7777480" cy="3389630"/>
          </a:xfrm>
          <a:prstGeom prst="rect">
            <a:avLst/>
          </a:prstGeom>
          <a:noFill/>
        </p:spPr>
        <p:txBody>
          <a:bodyPr wrap="square" rtlCol="0" anchor="t">
            <a:spAutoFit/>
          </a:bodyPr>
          <a:p>
            <a:pPr marL="0" marR="0" lvl="0" indent="0" algn="l" defTabSz="914400" rtl="0" eaLnBrk="1" fontAlgn="base" latinLnBrk="0" hangingPunct="1">
              <a:lnSpc>
                <a:spcPct val="130000"/>
              </a:lnSpc>
              <a:spcBef>
                <a:spcPct val="50000"/>
              </a:spcBef>
              <a:spcAft>
                <a:spcPct val="0"/>
              </a:spcAft>
              <a:buClrTx/>
              <a:buSzTx/>
              <a:buFontTx/>
              <a:buNone/>
            </a:pPr>
            <a:r>
              <a:rPr lang="zh-CN" altLang="en-US" sz="3200" dirty="0" smtClean="0">
                <a:ln>
                  <a:noFill/>
                </a:ln>
                <a:solidFill>
                  <a:srgbClr val="000000"/>
                </a:solidFill>
                <a:effectLst/>
                <a:latin typeface="Arial" panose="020B0604020202020204" pitchFamily="34" charset="0"/>
                <a:ea typeface="宋体" panose="02010600030101010101" pitchFamily="2" charset="-122"/>
                <a:sym typeface="+mn-ea"/>
              </a:rPr>
              <a:t>注意：</a:t>
            </a:r>
            <a:r>
              <a:rPr lang="en-US" altLang="zh-CN" sz="3200" dirty="0" smtClean="0">
                <a:ln>
                  <a:noFill/>
                </a:ln>
                <a:solidFill>
                  <a:srgbClr val="000000"/>
                </a:solidFill>
                <a:effectLst/>
                <a:latin typeface="Arial" panose="020B0604020202020204" pitchFamily="34" charset="0"/>
                <a:ea typeface="宋体" panose="02010600030101010101" pitchFamily="2" charset="-122"/>
                <a:sym typeface="+mn-ea"/>
              </a:rPr>
              <a:t>Would you </a:t>
            </a:r>
            <a:r>
              <a:rPr lang="en-US" altLang="zh-CN" sz="3200" dirty="0" smtClean="0">
                <a:ln>
                  <a:noFill/>
                </a:ln>
                <a:solidFill>
                  <a:srgbClr val="FF0000"/>
                </a:solidFill>
                <a:effectLst/>
                <a:latin typeface="Arial" panose="020B0604020202020204" pitchFamily="34" charset="0"/>
                <a:ea typeface="宋体" panose="02010600030101010101" pitchFamily="2" charset="-122"/>
                <a:sym typeface="+mn-ea"/>
              </a:rPr>
              <a:t>mind doing</a:t>
            </a:r>
            <a:r>
              <a:rPr lang="en-US" altLang="zh-CN" sz="3200" dirty="0" smtClean="0">
                <a:ln>
                  <a:noFill/>
                </a:ln>
                <a:solidFill>
                  <a:srgbClr val="000000"/>
                </a:solidFill>
                <a:effectLst/>
                <a:latin typeface="Arial" panose="020B0604020202020204" pitchFamily="34" charset="0"/>
                <a:ea typeface="宋体" panose="02010600030101010101" pitchFamily="2" charset="-122"/>
                <a:sym typeface="+mn-ea"/>
              </a:rPr>
              <a:t>…?</a:t>
            </a:r>
            <a:endParaRPr lang="en-US" altLang="zh-CN" sz="320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30000"/>
              </a:lnSpc>
              <a:spcBef>
                <a:spcPct val="50000"/>
              </a:spcBef>
              <a:spcAft>
                <a:spcPct val="0"/>
              </a:spcAft>
              <a:buClrTx/>
              <a:buSzTx/>
              <a:buFontTx/>
              <a:buNone/>
            </a:pPr>
            <a:r>
              <a:rPr lang="en-US" altLang="zh-CN" sz="3200" dirty="0" smtClean="0">
                <a:ln>
                  <a:noFill/>
                </a:ln>
                <a:solidFill>
                  <a:srgbClr val="000000"/>
                </a:solidFill>
                <a:effectLst/>
                <a:latin typeface="Arial" panose="020B0604020202020204" pitchFamily="34" charset="0"/>
                <a:ea typeface="宋体" panose="02010600030101010101" pitchFamily="2" charset="-122"/>
                <a:sym typeface="+mn-ea"/>
              </a:rPr>
              <a:t>          Would you mind if I ...?</a:t>
            </a:r>
            <a:endParaRPr lang="en-US" altLang="zh-CN" sz="320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30000"/>
              </a:lnSpc>
              <a:spcBef>
                <a:spcPct val="50000"/>
              </a:spcBef>
              <a:spcAft>
                <a:spcPct val="0"/>
              </a:spcAft>
              <a:buClrTx/>
              <a:buSzTx/>
              <a:buFontTx/>
              <a:buNone/>
            </a:pPr>
            <a:r>
              <a:rPr lang="zh-CN" altLang="en-US" sz="3200" dirty="0" smtClean="0">
                <a:ln>
                  <a:noFill/>
                </a:ln>
                <a:solidFill>
                  <a:srgbClr val="000000"/>
                </a:solidFill>
                <a:effectLst/>
                <a:latin typeface="Arial" panose="020B0604020202020204" pitchFamily="34" charset="0"/>
                <a:ea typeface="宋体" panose="02010600030101010101" pitchFamily="2" charset="-122"/>
                <a:sym typeface="+mn-ea"/>
              </a:rPr>
              <a:t>不介意：</a:t>
            </a:r>
            <a:r>
              <a:rPr lang="en-US" altLang="zh-CN" sz="3200" dirty="0" smtClean="0">
                <a:ln>
                  <a:noFill/>
                </a:ln>
                <a:solidFill>
                  <a:srgbClr val="000000"/>
                </a:solidFill>
                <a:effectLst/>
                <a:latin typeface="Arial" panose="020B0604020202020204" pitchFamily="34" charset="0"/>
                <a:ea typeface="宋体" panose="02010600030101010101" pitchFamily="2" charset="-122"/>
                <a:sym typeface="+mn-ea"/>
              </a:rPr>
              <a:t>No</a:t>
            </a:r>
            <a:r>
              <a:rPr lang="zh-CN" altLang="en-US" sz="3200" dirty="0" smtClean="0">
                <a:ln>
                  <a:noFill/>
                </a:ln>
                <a:solidFill>
                  <a:srgbClr val="000000"/>
                </a:solidFill>
                <a:effectLst/>
                <a:latin typeface="Arial" panose="020B0604020202020204" pitchFamily="34" charset="0"/>
                <a:ea typeface="宋体" panose="02010600030101010101" pitchFamily="2" charset="-122"/>
                <a:sym typeface="+mn-ea"/>
              </a:rPr>
              <a:t>，</a:t>
            </a:r>
            <a:r>
              <a:rPr lang="en-US" altLang="zh-CN" sz="3200" dirty="0" smtClean="0">
                <a:ln>
                  <a:noFill/>
                </a:ln>
                <a:solidFill>
                  <a:srgbClr val="000000"/>
                </a:solidFill>
                <a:effectLst/>
                <a:latin typeface="Arial" panose="020B0604020202020204" pitchFamily="34" charset="0"/>
                <a:ea typeface="宋体" panose="02010600030101010101" pitchFamily="2" charset="-122"/>
                <a:sym typeface="+mn-ea"/>
              </a:rPr>
              <a:t> of course not./No, not at all.</a:t>
            </a:r>
            <a:endParaRPr lang="en-US" altLang="zh-CN" sz="320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30000"/>
              </a:lnSpc>
              <a:spcBef>
                <a:spcPct val="50000"/>
              </a:spcBef>
              <a:spcAft>
                <a:spcPct val="0"/>
              </a:spcAft>
              <a:buClrTx/>
              <a:buSzTx/>
              <a:buFontTx/>
              <a:buNone/>
            </a:pPr>
            <a:r>
              <a:rPr lang="zh-CN" altLang="en-US" sz="3200" dirty="0" smtClean="0">
                <a:ln>
                  <a:noFill/>
                </a:ln>
                <a:solidFill>
                  <a:srgbClr val="000000"/>
                </a:solidFill>
                <a:effectLst/>
                <a:latin typeface="Arial" panose="020B0604020202020204" pitchFamily="34" charset="0"/>
                <a:ea typeface="宋体" panose="02010600030101010101" pitchFamily="2" charset="-122"/>
                <a:sym typeface="+mn-ea"/>
              </a:rPr>
              <a:t>介意：</a:t>
            </a:r>
            <a:r>
              <a:rPr lang="en-US" altLang="zh-CN" sz="3200" dirty="0" smtClean="0">
                <a:ln>
                  <a:noFill/>
                </a:ln>
                <a:solidFill>
                  <a:srgbClr val="000000"/>
                </a:solidFill>
                <a:effectLst/>
                <a:latin typeface="Arial" panose="020B0604020202020204" pitchFamily="34" charset="0"/>
                <a:ea typeface="宋体" panose="02010600030101010101" pitchFamily="2" charset="-122"/>
                <a:sym typeface="+mn-ea"/>
              </a:rPr>
              <a:t>I’m sorry, but.... /You’d better not.</a:t>
            </a:r>
            <a:endParaRPr lang="en-US" altLang="zh-CN" sz="3200" dirty="0" smtClean="0">
              <a:ln>
                <a:noFill/>
              </a:ln>
              <a:solidFill>
                <a:srgbClr val="000000"/>
              </a:solidFill>
              <a:effectLst/>
              <a:latin typeface="Arial" panose="020B0604020202020204" pitchFamily="3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83300" name="Rectangle 4"/>
          <p:cNvSpPr>
            <a:spLocks noChangeArrowheads="1"/>
          </p:cNvSpPr>
          <p:nvPr/>
        </p:nvSpPr>
        <p:spPr bwMode="auto">
          <a:xfrm>
            <a:off x="969645" y="1028065"/>
            <a:ext cx="10252075" cy="4523105"/>
          </a:xfrm>
          <a:prstGeom prst="rect">
            <a:avLst/>
          </a:prstGeom>
          <a:noFill/>
          <a:ln w="9525">
            <a:noFill/>
            <a:miter lim="800000"/>
          </a:ln>
          <a:effectLst/>
        </p:spPr>
        <p:txBody>
          <a:bodyPr wrap="square" anchor="ctr">
            <a:spAutoFit/>
          </a:bodyPr>
          <a:lstStyle/>
          <a:p>
            <a:pPr algn="l" latinLnBrk="1">
              <a:lnSpc>
                <a:spcPct val="150000"/>
              </a:lnSpc>
              <a:buFontTx/>
              <a:buChar char="-"/>
            </a:pPr>
            <a:r>
              <a:rPr kumimoji="1" lang="en-US" altLang="zh-CN" sz="3200" b="0" dirty="0">
                <a:solidFill>
                  <a:srgbClr val="000000"/>
                </a:solidFill>
                <a:ea typeface="Gulim" pitchFamily="34" charset="-127"/>
              </a:rPr>
              <a:t>Could you help me with my physics, please</a:t>
            </a:r>
            <a:r>
              <a:rPr kumimoji="1" lang="zh-CN" altLang="en-US" sz="3200" b="0" dirty="0">
                <a:solidFill>
                  <a:srgbClr val="000000"/>
                </a:solidFill>
                <a:ea typeface="Gulim" pitchFamily="34" charset="-127"/>
              </a:rPr>
              <a:t>？</a:t>
            </a:r>
            <a:endParaRPr kumimoji="1" lang="zh-CN" altLang="en-US"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________.</a:t>
            </a:r>
            <a:endParaRPr kumimoji="1" lang="en-US" altLang="zh-CN" sz="3200" b="0" dirty="0">
              <a:solidFill>
                <a:srgbClr val="000000"/>
              </a:solidFill>
              <a:ea typeface="Gulim" pitchFamily="34" charset="-127"/>
            </a:endParaRPr>
          </a:p>
          <a:p>
            <a:pPr algn="l" latinLnBrk="1">
              <a:lnSpc>
                <a:spcPct val="150000"/>
              </a:lnSpc>
            </a:pPr>
            <a:r>
              <a:rPr kumimoji="1" lang="en-US" altLang="zh-CN" sz="3200" dirty="0">
                <a:solidFill>
                  <a:srgbClr val="000000"/>
                </a:solidFill>
                <a:ea typeface="Gulim" pitchFamily="34" charset="-127"/>
              </a:rPr>
              <a:t>  A</a:t>
            </a:r>
            <a:r>
              <a:rPr kumimoji="1" lang="zh-CN" altLang="en-US" sz="3200" dirty="0">
                <a:solidFill>
                  <a:srgbClr val="000000"/>
                </a:solidFill>
                <a:ea typeface="Gulim" pitchFamily="34" charset="-127"/>
              </a:rPr>
              <a:t>：</a:t>
            </a:r>
            <a:r>
              <a:rPr kumimoji="1" lang="en-US" altLang="zh-CN" sz="3200" b="0" dirty="0">
                <a:solidFill>
                  <a:srgbClr val="000000"/>
                </a:solidFill>
                <a:ea typeface="Gulim" pitchFamily="34" charset="-127"/>
              </a:rPr>
              <a:t>No, no way					</a:t>
            </a:r>
            <a:endParaRPr kumimoji="1" lang="en-US" altLang="zh-CN"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a:t>
            </a:r>
            <a:r>
              <a:rPr kumimoji="1" lang="en-US" altLang="zh-CN" sz="3200" dirty="0">
                <a:solidFill>
                  <a:srgbClr val="000000"/>
                </a:solidFill>
                <a:ea typeface="Gulim" pitchFamily="34" charset="-127"/>
              </a:rPr>
              <a:t>B</a:t>
            </a:r>
            <a:r>
              <a:rPr kumimoji="1" lang="zh-CN" altLang="en-US" sz="3200" dirty="0">
                <a:solidFill>
                  <a:srgbClr val="000000"/>
                </a:solidFill>
                <a:ea typeface="Gulim" pitchFamily="34" charset="-127"/>
              </a:rPr>
              <a:t>：</a:t>
            </a:r>
            <a:r>
              <a:rPr kumimoji="1" lang="en-US" altLang="zh-CN" sz="3200" b="0" dirty="0">
                <a:solidFill>
                  <a:srgbClr val="000000"/>
                </a:solidFill>
                <a:ea typeface="Gulim" pitchFamily="34" charset="-127"/>
              </a:rPr>
              <a:t>No, I couldn't</a:t>
            </a:r>
            <a:endParaRPr kumimoji="1" lang="en-US" altLang="zh-CN" sz="3200" b="0" dirty="0">
              <a:solidFill>
                <a:srgbClr val="000000"/>
              </a:solidFill>
              <a:ea typeface="Gulim" pitchFamily="34" charset="-127"/>
            </a:endParaRPr>
          </a:p>
          <a:p>
            <a:pPr algn="l" latinLnBrk="1">
              <a:lnSpc>
                <a:spcPct val="150000"/>
              </a:lnSpc>
            </a:pPr>
            <a:r>
              <a:rPr kumimoji="1" lang="en-US" altLang="zh-CN" sz="3200" dirty="0">
                <a:solidFill>
                  <a:srgbClr val="000000"/>
                </a:solidFill>
                <a:ea typeface="Gulim" pitchFamily="34" charset="-127"/>
              </a:rPr>
              <a:t>  C</a:t>
            </a:r>
            <a:r>
              <a:rPr kumimoji="1" lang="zh-CN" altLang="en-US" sz="3200" dirty="0">
                <a:solidFill>
                  <a:srgbClr val="000000"/>
                </a:solidFill>
                <a:ea typeface="Gulim" pitchFamily="34" charset="-127"/>
              </a:rPr>
              <a:t>：</a:t>
            </a:r>
            <a:r>
              <a:rPr kumimoji="1" lang="en-US" altLang="zh-CN" sz="3200" b="0" dirty="0">
                <a:solidFill>
                  <a:srgbClr val="000000"/>
                </a:solidFill>
                <a:ea typeface="Gulim" pitchFamily="34" charset="-127"/>
              </a:rPr>
              <a:t>No, I can't					</a:t>
            </a:r>
            <a:endParaRPr kumimoji="1" lang="en-US" altLang="zh-CN" sz="3200" b="0" dirty="0">
              <a:solidFill>
                <a:srgbClr val="000000"/>
              </a:solidFill>
              <a:ea typeface="Gulim" pitchFamily="34" charset="-127"/>
            </a:endParaRPr>
          </a:p>
          <a:p>
            <a:pPr algn="l" latinLnBrk="1">
              <a:lnSpc>
                <a:spcPct val="150000"/>
              </a:lnSpc>
            </a:pPr>
            <a:r>
              <a:rPr kumimoji="1" lang="en-US" altLang="zh-CN" sz="3200" b="0" dirty="0">
                <a:solidFill>
                  <a:srgbClr val="000000"/>
                </a:solidFill>
                <a:ea typeface="Gulim" pitchFamily="34" charset="-127"/>
              </a:rPr>
              <a:t>  </a:t>
            </a:r>
            <a:r>
              <a:rPr kumimoji="1" lang="en-US" altLang="zh-CN" sz="3200" dirty="0">
                <a:solidFill>
                  <a:srgbClr val="000000"/>
                </a:solidFill>
                <a:ea typeface="Gulim" pitchFamily="34" charset="-127"/>
              </a:rPr>
              <a:t>D</a:t>
            </a:r>
            <a:r>
              <a:rPr kumimoji="1" lang="zh-CN" altLang="en-US" sz="3200" dirty="0">
                <a:solidFill>
                  <a:srgbClr val="000000"/>
                </a:solidFill>
                <a:ea typeface="Gulim" pitchFamily="34" charset="-127"/>
              </a:rPr>
              <a:t>：</a:t>
            </a:r>
            <a:r>
              <a:rPr kumimoji="1" lang="en-US" altLang="zh-CN" sz="3200" b="0" dirty="0">
                <a:solidFill>
                  <a:srgbClr val="000000"/>
                </a:solidFill>
                <a:ea typeface="Gulim" pitchFamily="34" charset="-127"/>
              </a:rPr>
              <a:t>Sorry I can't. I have to go to a </a:t>
            </a:r>
            <a:r>
              <a:rPr kumimoji="1" lang="en-US" altLang="zh-CN" sz="3200" b="0" dirty="0" smtClean="0">
                <a:solidFill>
                  <a:srgbClr val="000000"/>
                </a:solidFill>
                <a:ea typeface="Gulim" pitchFamily="34" charset="-127"/>
              </a:rPr>
              <a:t>meeting now</a:t>
            </a:r>
            <a:endParaRPr kumimoji="1" lang="en-US" altLang="zh-CN" sz="3200" b="0" dirty="0" smtClean="0">
              <a:solidFill>
                <a:srgbClr val="000000"/>
              </a:solidFill>
              <a:ea typeface="Gulim" pitchFamily="34" charset="-127"/>
            </a:endParaRPr>
          </a:p>
        </p:txBody>
      </p:sp>
      <p:sp>
        <p:nvSpPr>
          <p:cNvPr id="3" name="文本框 2"/>
          <p:cNvSpPr txBox="1"/>
          <p:nvPr/>
        </p:nvSpPr>
        <p:spPr>
          <a:xfrm>
            <a:off x="10098405" y="5908040"/>
            <a:ext cx="1665605" cy="368300"/>
          </a:xfrm>
          <a:prstGeom prst="rect">
            <a:avLst/>
          </a:prstGeom>
          <a:noFill/>
        </p:spPr>
        <p:txBody>
          <a:bodyPr wrap="square" rtlCol="0">
            <a:spAutoFit/>
          </a:bodyPr>
          <a:lstStyle/>
          <a:p>
            <a:r>
              <a:rPr lang="zh-CN" altLang="en-US"/>
              <a:t>答案：</a:t>
            </a:r>
            <a:r>
              <a:rPr lang="en-US" altLang="zh-CN"/>
              <a:t>D</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3300"/>
                                        </p:tgtEl>
                                        <p:attrNameLst>
                                          <p:attrName>style.visibility</p:attrName>
                                        </p:attrNameLst>
                                      </p:cBhvr>
                                      <p:to>
                                        <p:strVal val="visible"/>
                                      </p:to>
                                    </p:set>
                                    <p:anim calcmode="lin" valueType="num">
                                      <p:cBhvr additive="base">
                                        <p:cTn id="7" dur="500" fill="hold"/>
                                        <p:tgtEl>
                                          <p:spTgt spid="183300"/>
                                        </p:tgtEl>
                                        <p:attrNameLst>
                                          <p:attrName>ppt_x</p:attrName>
                                        </p:attrNameLst>
                                      </p:cBhvr>
                                      <p:tavLst>
                                        <p:tav tm="0">
                                          <p:val>
                                            <p:strVal val="#ppt_x"/>
                                          </p:val>
                                        </p:tav>
                                        <p:tav tm="100000">
                                          <p:val>
                                            <p:strVal val="#ppt_x"/>
                                          </p:val>
                                        </p:tav>
                                      </p:tavLst>
                                    </p:anim>
                                    <p:anim calcmode="lin" valueType="num">
                                      <p:cBhvr additive="base">
                                        <p:cTn id="8" dur="500" fill="hold"/>
                                        <p:tgtEl>
                                          <p:spTgt spid="1833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0" grpId="0" bldLvl="0" animBg="1"/>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84324" name="Rectangle 4"/>
          <p:cNvSpPr>
            <a:spLocks noChangeArrowheads="1"/>
          </p:cNvSpPr>
          <p:nvPr/>
        </p:nvSpPr>
        <p:spPr bwMode="auto">
          <a:xfrm>
            <a:off x="479425" y="922020"/>
            <a:ext cx="9326880" cy="5077460"/>
          </a:xfrm>
          <a:prstGeom prst="rect">
            <a:avLst/>
          </a:prstGeom>
          <a:noFill/>
          <a:ln w="9525">
            <a:noFill/>
            <a:miter lim="800000"/>
          </a:ln>
          <a:effectLst/>
        </p:spPr>
        <p:txBody>
          <a:bodyPr wrap="none" anchor="ctr">
            <a:spAutoFit/>
          </a:bodyPr>
          <a:lstStyle/>
          <a:p>
            <a:pPr indent="254000" algn="l" latinLnBrk="1">
              <a:lnSpc>
                <a:spcPct val="150000"/>
              </a:lnSpc>
            </a:pPr>
            <a:r>
              <a:rPr kumimoji="1" lang="en-US" altLang="zh-CN" sz="3600" b="0" dirty="0">
                <a:solidFill>
                  <a:srgbClr val="000000"/>
                </a:solidFill>
                <a:ea typeface="Gulim" pitchFamily="34" charset="-127"/>
              </a:rPr>
              <a:t>—Could you show me your passport</a:t>
            </a:r>
            <a:r>
              <a:rPr kumimoji="1" lang="zh-CN" altLang="en-US" sz="3600" b="0" dirty="0">
                <a:solidFill>
                  <a:srgbClr val="000000"/>
                </a:solidFill>
                <a:ea typeface="Gulim" pitchFamily="34" charset="-127"/>
              </a:rPr>
              <a:t>？</a:t>
            </a:r>
            <a:endParaRPr kumimoji="1" lang="zh-CN" altLang="en-US" sz="3600" b="0" dirty="0">
              <a:solidFill>
                <a:srgbClr val="000000"/>
              </a:solidFill>
              <a:ea typeface="Gulim" pitchFamily="34" charset="-127"/>
            </a:endParaRPr>
          </a:p>
          <a:p>
            <a:pPr indent="254000" algn="l" latinLnBrk="1">
              <a:lnSpc>
                <a:spcPct val="150000"/>
              </a:lnSpc>
            </a:pPr>
            <a:r>
              <a:rPr kumimoji="1" lang="en-US" altLang="zh-CN" sz="3600" b="0" dirty="0">
                <a:solidFill>
                  <a:srgbClr val="000000"/>
                </a:solidFill>
                <a:ea typeface="Gulim" pitchFamily="34" charset="-127"/>
              </a:rPr>
              <a:t>—_____</a:t>
            </a:r>
            <a:endParaRPr kumimoji="1" lang="en-US" altLang="zh-CN" sz="3600" b="0" dirty="0">
              <a:solidFill>
                <a:srgbClr val="000000"/>
              </a:solidFill>
              <a:ea typeface="Gulim" pitchFamily="34" charset="-127"/>
            </a:endParaRPr>
          </a:p>
          <a:p>
            <a:pPr indent="254000" algn="l" latinLnBrk="1">
              <a:lnSpc>
                <a:spcPct val="150000"/>
              </a:lnSpc>
            </a:pPr>
            <a:r>
              <a:rPr kumimoji="1" lang="en-US" altLang="zh-CN" sz="3600" b="0" dirty="0">
                <a:solidFill>
                  <a:srgbClr val="000000"/>
                </a:solidFill>
                <a:ea typeface="Gulim" pitchFamily="34" charset="-127"/>
              </a:rPr>
              <a:t>	A. Yes, I could 						</a:t>
            </a:r>
            <a:endParaRPr kumimoji="1" lang="en-US" altLang="zh-CN" sz="3600" b="0" dirty="0">
              <a:solidFill>
                <a:srgbClr val="000000"/>
              </a:solidFill>
              <a:ea typeface="Gulim" pitchFamily="34" charset="-127"/>
            </a:endParaRPr>
          </a:p>
          <a:p>
            <a:pPr indent="254000" algn="l" latinLnBrk="1">
              <a:lnSpc>
                <a:spcPct val="150000"/>
              </a:lnSpc>
            </a:pPr>
            <a:r>
              <a:rPr kumimoji="1" lang="en-US" altLang="zh-CN" sz="3600" b="0" dirty="0">
                <a:solidFill>
                  <a:srgbClr val="000000"/>
                </a:solidFill>
                <a:ea typeface="Gulim" pitchFamily="34" charset="-127"/>
              </a:rPr>
              <a:t>	B. Sure</a:t>
            </a:r>
            <a:endParaRPr kumimoji="1" lang="en-US" altLang="zh-CN" sz="3600" b="0" dirty="0">
              <a:solidFill>
                <a:srgbClr val="000000"/>
              </a:solidFill>
              <a:ea typeface="Gulim" pitchFamily="34" charset="-127"/>
            </a:endParaRPr>
          </a:p>
          <a:p>
            <a:pPr indent="254000" algn="l" latinLnBrk="1">
              <a:lnSpc>
                <a:spcPct val="150000"/>
              </a:lnSpc>
            </a:pPr>
            <a:r>
              <a:rPr kumimoji="1" lang="en-US" altLang="zh-CN" sz="3600" b="0" dirty="0">
                <a:solidFill>
                  <a:srgbClr val="000000"/>
                </a:solidFill>
                <a:ea typeface="Gulim" pitchFamily="34" charset="-127"/>
              </a:rPr>
              <a:t>	C. I haven’t it with me 				</a:t>
            </a:r>
            <a:endParaRPr kumimoji="1" lang="en-US" altLang="zh-CN" sz="3600" b="0" dirty="0">
              <a:solidFill>
                <a:srgbClr val="000000"/>
              </a:solidFill>
              <a:ea typeface="Gulim" pitchFamily="34" charset="-127"/>
            </a:endParaRPr>
          </a:p>
          <a:p>
            <a:pPr indent="254000" algn="l" latinLnBrk="1">
              <a:lnSpc>
                <a:spcPct val="150000"/>
              </a:lnSpc>
            </a:pPr>
            <a:r>
              <a:rPr kumimoji="1" lang="en-US" altLang="zh-CN" sz="3600" b="0" dirty="0">
                <a:solidFill>
                  <a:srgbClr val="000000"/>
                </a:solidFill>
                <a:ea typeface="Gulim" pitchFamily="34" charset="-127"/>
              </a:rPr>
              <a:t>	D. I don’t want to</a:t>
            </a:r>
            <a:endParaRPr kumimoji="1" lang="en-US" altLang="zh-CN" sz="3600" b="0" dirty="0">
              <a:solidFill>
                <a:srgbClr val="000000"/>
              </a:solidFill>
              <a:ea typeface="Gulim" pitchFamily="34" charset="-127"/>
            </a:endParaRPr>
          </a:p>
        </p:txBody>
      </p:sp>
      <p:sp>
        <p:nvSpPr>
          <p:cNvPr id="3" name="文本框 2"/>
          <p:cNvSpPr txBox="1"/>
          <p:nvPr/>
        </p:nvSpPr>
        <p:spPr>
          <a:xfrm>
            <a:off x="10176510" y="5888355"/>
            <a:ext cx="1639570"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24"/>
                                        </p:tgtEl>
                                        <p:attrNameLst>
                                          <p:attrName>style.visibility</p:attrName>
                                        </p:attrNameLst>
                                      </p:cBhvr>
                                      <p:to>
                                        <p:strVal val="visible"/>
                                      </p:to>
                                    </p:set>
                                    <p:anim calcmode="lin" valueType="num">
                                      <p:cBhvr additive="base">
                                        <p:cTn id="7" dur="500" fill="hold"/>
                                        <p:tgtEl>
                                          <p:spTgt spid="184324"/>
                                        </p:tgtEl>
                                        <p:attrNameLst>
                                          <p:attrName>ppt_x</p:attrName>
                                        </p:attrNameLst>
                                      </p:cBhvr>
                                      <p:tavLst>
                                        <p:tav tm="0">
                                          <p:val>
                                            <p:strVal val="#ppt_x"/>
                                          </p:val>
                                        </p:tav>
                                        <p:tav tm="100000">
                                          <p:val>
                                            <p:strVal val="#ppt_x"/>
                                          </p:val>
                                        </p:tav>
                                      </p:tavLst>
                                    </p:anim>
                                    <p:anim calcmode="lin" valueType="num">
                                      <p:cBhvr additive="base">
                                        <p:cTn id="8" dur="500" fill="hold"/>
                                        <p:tgtEl>
                                          <p:spTgt spid="1843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4" grpId="0" bldLvl="0" animBg="1"/>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85348" name="Rectangle 4"/>
          <p:cNvSpPr>
            <a:spLocks noChangeArrowheads="1"/>
          </p:cNvSpPr>
          <p:nvPr/>
        </p:nvSpPr>
        <p:spPr bwMode="auto">
          <a:xfrm>
            <a:off x="611188" y="922020"/>
            <a:ext cx="7488237" cy="5077460"/>
          </a:xfrm>
          <a:prstGeom prst="rect">
            <a:avLst/>
          </a:prstGeom>
          <a:noFill/>
          <a:ln w="9525">
            <a:noFill/>
            <a:miter lim="800000"/>
          </a:ln>
          <a:effectLst/>
        </p:spPr>
        <p:txBody>
          <a:bodyPr anchor="ctr">
            <a:spAutoFit/>
          </a:bodyPr>
          <a:lstStyle/>
          <a:p>
            <a:pPr algn="l" latinLnBrk="1">
              <a:lnSpc>
                <a:spcPct val="150000"/>
              </a:lnSpc>
              <a:buFontTx/>
              <a:buChar char="-"/>
            </a:pPr>
            <a:r>
              <a:rPr kumimoji="1" lang="en-US" altLang="zh-CN" sz="3600" b="0" dirty="0">
                <a:solidFill>
                  <a:srgbClr val="000000"/>
                </a:solidFill>
                <a:ea typeface="Gulim" pitchFamily="34" charset="-127"/>
              </a:rPr>
              <a:t>Would you mind my smoking here?</a:t>
            </a:r>
            <a:endParaRPr kumimoji="1" lang="en-US" altLang="zh-CN" sz="3600" b="0" dirty="0">
              <a:solidFill>
                <a:srgbClr val="000000"/>
              </a:solidFill>
              <a:ea typeface="Gulim" pitchFamily="34" charset="-127"/>
            </a:endParaRPr>
          </a:p>
          <a:p>
            <a:pPr algn="l" latinLnBrk="1">
              <a:lnSpc>
                <a:spcPct val="150000"/>
              </a:lnSpc>
            </a:pPr>
            <a:r>
              <a:rPr kumimoji="1" lang="en-US" altLang="zh-CN" sz="3600" b="0" dirty="0">
                <a:solidFill>
                  <a:srgbClr val="000000"/>
                </a:solidFill>
                <a:ea typeface="Gulim" pitchFamily="34" charset="-127"/>
              </a:rPr>
              <a:t>- _______. </a:t>
            </a:r>
            <a:endParaRPr kumimoji="1" lang="zh-CN" altLang="en-US" sz="3600" b="0" dirty="0">
              <a:solidFill>
                <a:srgbClr val="000000"/>
              </a:solidFill>
              <a:ea typeface="Gulim" pitchFamily="34" charset="-127"/>
            </a:endParaRPr>
          </a:p>
          <a:p>
            <a:pPr algn="l" latinLnBrk="1">
              <a:lnSpc>
                <a:spcPct val="150000"/>
              </a:lnSpc>
            </a:pPr>
            <a:r>
              <a:rPr kumimoji="1" lang="zh-CN" altLang="en-US" sz="3600" b="0" dirty="0">
                <a:solidFill>
                  <a:srgbClr val="000000"/>
                </a:solidFill>
                <a:ea typeface="宋体" panose="02010600030101010101" pitchFamily="2" charset="-122"/>
              </a:rPr>
              <a:t>  </a:t>
            </a:r>
            <a:r>
              <a:rPr kumimoji="1" lang="en-US" altLang="zh-CN" sz="3600" b="0" dirty="0">
                <a:solidFill>
                  <a:srgbClr val="000000"/>
                </a:solidFill>
                <a:ea typeface="宋体" panose="02010600030101010101" pitchFamily="2" charset="-122"/>
              </a:rPr>
              <a:t>A</a:t>
            </a:r>
            <a:r>
              <a:rPr kumimoji="1" lang="zh-CN" altLang="en-US" sz="3600" b="0" dirty="0">
                <a:solidFill>
                  <a:srgbClr val="000000"/>
                </a:solidFill>
                <a:ea typeface="宋体" panose="02010600030101010101" pitchFamily="2" charset="-122"/>
              </a:rPr>
              <a:t>：</a:t>
            </a:r>
            <a:r>
              <a:rPr kumimoji="1" lang="en-US" altLang="zh-CN" sz="3600" b="0" dirty="0">
                <a:solidFill>
                  <a:srgbClr val="000000"/>
                </a:solidFill>
                <a:ea typeface="宋体" panose="02010600030101010101" pitchFamily="2" charset="-122"/>
              </a:rPr>
              <a:t>No, thanks  		</a:t>
            </a:r>
            <a:endParaRPr kumimoji="1" lang="en-US" altLang="zh-CN" sz="3600" b="0" dirty="0">
              <a:solidFill>
                <a:srgbClr val="000000"/>
              </a:solidFill>
              <a:ea typeface="宋体" panose="02010600030101010101" pitchFamily="2" charset="-122"/>
            </a:endParaRPr>
          </a:p>
          <a:p>
            <a:pPr algn="l" latinLnBrk="1">
              <a:lnSpc>
                <a:spcPct val="150000"/>
              </a:lnSpc>
            </a:pPr>
            <a:r>
              <a:rPr kumimoji="1" lang="en-US" altLang="zh-CN" sz="3600" b="0" dirty="0">
                <a:solidFill>
                  <a:srgbClr val="000000"/>
                </a:solidFill>
                <a:ea typeface="宋体" panose="02010600030101010101" pitchFamily="2" charset="-122"/>
              </a:rPr>
              <a:t>  B</a:t>
            </a:r>
            <a:r>
              <a:rPr kumimoji="1" lang="zh-CN" altLang="en-US" sz="3600" b="0" dirty="0">
                <a:solidFill>
                  <a:srgbClr val="000000"/>
                </a:solidFill>
                <a:ea typeface="宋体" panose="02010600030101010101" pitchFamily="2" charset="-122"/>
              </a:rPr>
              <a:t>：</a:t>
            </a:r>
            <a:r>
              <a:rPr kumimoji="1" lang="en-US" altLang="zh-CN" sz="3600" b="0" dirty="0">
                <a:solidFill>
                  <a:srgbClr val="000000"/>
                </a:solidFill>
                <a:ea typeface="宋体" panose="02010600030101010101" pitchFamily="2" charset="-122"/>
              </a:rPr>
              <a:t>Yes, not at all</a:t>
            </a:r>
            <a:endParaRPr kumimoji="1" lang="en-US" altLang="zh-CN" sz="3600" b="0" dirty="0">
              <a:solidFill>
                <a:srgbClr val="000000"/>
              </a:solidFill>
              <a:ea typeface="宋体" panose="02010600030101010101" pitchFamily="2" charset="-122"/>
            </a:endParaRPr>
          </a:p>
          <a:p>
            <a:pPr algn="l" latinLnBrk="1">
              <a:lnSpc>
                <a:spcPct val="150000"/>
              </a:lnSpc>
            </a:pPr>
            <a:r>
              <a:rPr kumimoji="1" lang="en-US" altLang="zh-CN" sz="3600" b="0" dirty="0">
                <a:solidFill>
                  <a:srgbClr val="000000"/>
                </a:solidFill>
                <a:ea typeface="宋体" panose="02010600030101010101" pitchFamily="2" charset="-122"/>
              </a:rPr>
              <a:t>  C</a:t>
            </a:r>
            <a:r>
              <a:rPr kumimoji="1" lang="zh-CN" altLang="en-US" sz="3600" b="0" dirty="0">
                <a:solidFill>
                  <a:srgbClr val="000000"/>
                </a:solidFill>
                <a:ea typeface="宋体" panose="02010600030101010101" pitchFamily="2" charset="-122"/>
              </a:rPr>
              <a:t>：</a:t>
            </a:r>
            <a:r>
              <a:rPr kumimoji="1" lang="en-US" altLang="zh-CN" sz="3600" b="0" dirty="0">
                <a:solidFill>
                  <a:srgbClr val="000000"/>
                </a:solidFill>
                <a:ea typeface="宋体" panose="02010600030101010101" pitchFamily="2" charset="-122"/>
              </a:rPr>
              <a:t>Yes, you’d better not  	</a:t>
            </a:r>
            <a:endParaRPr kumimoji="1" lang="en-US" altLang="zh-CN" sz="3600" b="0" dirty="0">
              <a:solidFill>
                <a:srgbClr val="000000"/>
              </a:solidFill>
              <a:ea typeface="宋体" panose="02010600030101010101" pitchFamily="2" charset="-122"/>
            </a:endParaRPr>
          </a:p>
          <a:p>
            <a:pPr algn="l" latinLnBrk="1">
              <a:lnSpc>
                <a:spcPct val="150000"/>
              </a:lnSpc>
            </a:pPr>
            <a:r>
              <a:rPr kumimoji="1" lang="en-US" altLang="zh-CN" sz="3600" b="0" dirty="0">
                <a:solidFill>
                  <a:srgbClr val="000000"/>
                </a:solidFill>
                <a:ea typeface="宋体" panose="02010600030101010101" pitchFamily="2" charset="-122"/>
              </a:rPr>
              <a:t>  D</a:t>
            </a:r>
            <a:r>
              <a:rPr kumimoji="1" lang="zh-CN" altLang="en-US" sz="3600" b="0" dirty="0">
                <a:solidFill>
                  <a:srgbClr val="000000"/>
                </a:solidFill>
                <a:ea typeface="宋体" panose="02010600030101010101" pitchFamily="2" charset="-122"/>
              </a:rPr>
              <a:t>：</a:t>
            </a:r>
            <a:r>
              <a:rPr kumimoji="1" lang="en-US" altLang="zh-CN" sz="3600" b="0" dirty="0">
                <a:solidFill>
                  <a:srgbClr val="000000"/>
                </a:solidFill>
                <a:ea typeface="宋体" panose="02010600030101010101" pitchFamily="2" charset="-122"/>
              </a:rPr>
              <a:t>Good idea</a:t>
            </a:r>
            <a:endParaRPr kumimoji="1" lang="en-US" altLang="zh-CN" sz="3600" b="0" dirty="0">
              <a:solidFill>
                <a:srgbClr val="000000"/>
              </a:solidFill>
              <a:ea typeface="宋体" panose="02010600030101010101" pitchFamily="2" charset="-122"/>
            </a:endParaRPr>
          </a:p>
        </p:txBody>
      </p:sp>
      <p:sp>
        <p:nvSpPr>
          <p:cNvPr id="3" name="文本框 2"/>
          <p:cNvSpPr txBox="1"/>
          <p:nvPr/>
        </p:nvSpPr>
        <p:spPr>
          <a:xfrm>
            <a:off x="10494010" y="5999480"/>
            <a:ext cx="1158240" cy="368300"/>
          </a:xfrm>
          <a:prstGeom prst="rect">
            <a:avLst/>
          </a:prstGeom>
          <a:noFill/>
        </p:spPr>
        <p:txBody>
          <a:bodyPr wrap="square" rtlCol="0">
            <a:spAutoFit/>
          </a:bodyPr>
          <a:lstStyle/>
          <a:p>
            <a:r>
              <a:rPr lang="zh-CN" altLang="en-US"/>
              <a:t>答案：</a:t>
            </a:r>
            <a:r>
              <a:rPr lang="en-US" altLang="zh-CN"/>
              <a:t>C</a:t>
            </a:r>
            <a:endParaRPr lang="en-US" altLang="zh-CN"/>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5348"/>
                                        </p:tgtEl>
                                        <p:attrNameLst>
                                          <p:attrName>style.visibility</p:attrName>
                                        </p:attrNameLst>
                                      </p:cBhvr>
                                      <p:to>
                                        <p:strVal val="visible"/>
                                      </p:to>
                                    </p:set>
                                    <p:anim calcmode="lin" valueType="num">
                                      <p:cBhvr additive="base">
                                        <p:cTn id="7" dur="500" fill="hold"/>
                                        <p:tgtEl>
                                          <p:spTgt spid="185348"/>
                                        </p:tgtEl>
                                        <p:attrNameLst>
                                          <p:attrName>ppt_x</p:attrName>
                                        </p:attrNameLst>
                                      </p:cBhvr>
                                      <p:tavLst>
                                        <p:tav tm="0">
                                          <p:val>
                                            <p:strVal val="#ppt_x"/>
                                          </p:val>
                                        </p:tav>
                                        <p:tav tm="100000">
                                          <p:val>
                                            <p:strVal val="#ppt_x"/>
                                          </p:val>
                                        </p:tav>
                                      </p:tavLst>
                                    </p:anim>
                                    <p:anim calcmode="lin" valueType="num">
                                      <p:cBhvr additive="base">
                                        <p:cTn id="8" dur="500" fill="hold"/>
                                        <p:tgtEl>
                                          <p:spTgt spid="1853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8" grpId="0" bldLvl="0" animBg="1"/>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20858" cy="706755"/>
            <a:chOff x="334963" y="455941"/>
            <a:chExt cx="520858" cy="706755"/>
          </a:xfrm>
        </p:grpSpPr>
        <p:sp>
          <p:nvSpPr>
            <p:cNvPr id="5" name="文本框 4"/>
            <p:cNvSpPr txBox="1"/>
            <p:nvPr/>
          </p:nvSpPr>
          <p:spPr>
            <a:xfrm>
              <a:off x="545941" y="455941"/>
              <a:ext cx="309880" cy="706755"/>
            </a:xfrm>
            <a:prstGeom prst="rect">
              <a:avLst/>
            </a:prstGeom>
            <a:noFill/>
          </p:spPr>
          <p:txBody>
            <a:bodyPr wrap="none" rtlCol="0">
              <a:spAutoFit/>
            </a:bodyPr>
            <a:lstStyle/>
            <a:p>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186372" name="Rectangle 4"/>
          <p:cNvSpPr>
            <a:spLocks noChangeArrowheads="1"/>
          </p:cNvSpPr>
          <p:nvPr/>
        </p:nvSpPr>
        <p:spPr bwMode="auto">
          <a:xfrm>
            <a:off x="613410" y="1167765"/>
            <a:ext cx="10651490" cy="4523105"/>
          </a:xfrm>
          <a:prstGeom prst="rect">
            <a:avLst/>
          </a:prstGeom>
          <a:noFill/>
          <a:ln w="9525">
            <a:noFill/>
            <a:miter lim="800000"/>
          </a:ln>
          <a:effectLst/>
        </p:spPr>
        <p:txBody>
          <a:bodyPr wrap="square" anchor="ctr">
            <a:spAutoFit/>
          </a:bodyPr>
          <a:lstStyle/>
          <a:p>
            <a:pPr indent="254000" algn="l" latinLnBrk="1">
              <a:lnSpc>
                <a:spcPct val="150000"/>
              </a:lnSpc>
            </a:pPr>
            <a:r>
              <a:rPr kumimoji="1" lang="en-US" altLang="zh-CN" sz="3200" b="0" dirty="0">
                <a:solidFill>
                  <a:srgbClr val="000000"/>
                </a:solidFill>
                <a:ea typeface="Gulim" pitchFamily="34" charset="-127"/>
              </a:rPr>
              <a:t>—Would you mind if I turned the radio up</a:t>
            </a:r>
            <a:r>
              <a:rPr kumimoji="1" lang="zh-CN" altLang="en-US" sz="3200" b="0" dirty="0">
                <a:solidFill>
                  <a:srgbClr val="000000"/>
                </a:solidFill>
                <a:ea typeface="Gulim" pitchFamily="34" charset="-127"/>
              </a:rPr>
              <a:t>？</a:t>
            </a:r>
            <a:endParaRPr kumimoji="1" lang="zh-CN" altLang="en-US" sz="3200" b="0" dirty="0">
              <a:solidFill>
                <a:srgbClr val="000000"/>
              </a:solidFill>
              <a:ea typeface="Gulim" pitchFamily="34" charset="-127"/>
            </a:endParaRPr>
          </a:p>
          <a:p>
            <a:pPr indent="254000" algn="l" latinLnBrk="1">
              <a:lnSpc>
                <a:spcPct val="150000"/>
              </a:lnSpc>
            </a:pPr>
            <a:r>
              <a:rPr kumimoji="1" lang="en-US" altLang="zh-CN" sz="3200" b="0" dirty="0">
                <a:solidFill>
                  <a:srgbClr val="000000"/>
                </a:solidFill>
                <a:ea typeface="Gulim" pitchFamily="34" charset="-127"/>
              </a:rPr>
              <a:t>—_____. </a:t>
            </a:r>
            <a:endParaRPr kumimoji="1" lang="en-US" altLang="zh-CN" sz="3200" b="0" dirty="0">
              <a:solidFill>
                <a:srgbClr val="000000"/>
              </a:solidFill>
              <a:ea typeface="Gulim" pitchFamily="34" charset="-127"/>
            </a:endParaRPr>
          </a:p>
          <a:p>
            <a:pPr indent="254000" algn="l" latinLnBrk="1">
              <a:lnSpc>
                <a:spcPct val="150000"/>
              </a:lnSpc>
            </a:pPr>
            <a:r>
              <a:rPr kumimoji="1" lang="en-US" altLang="zh-CN" sz="3200" b="0" dirty="0">
                <a:solidFill>
                  <a:srgbClr val="000000"/>
                </a:solidFill>
                <a:ea typeface="Gulim" pitchFamily="34" charset="-127"/>
              </a:rPr>
              <a:t>A. Yes, please						</a:t>
            </a:r>
            <a:endParaRPr kumimoji="1" lang="en-US" altLang="zh-CN" sz="3200" b="0" dirty="0">
              <a:solidFill>
                <a:srgbClr val="000000"/>
              </a:solidFill>
              <a:ea typeface="Gulim" pitchFamily="34" charset="-127"/>
            </a:endParaRPr>
          </a:p>
          <a:p>
            <a:pPr indent="254000" algn="l" latinLnBrk="1">
              <a:lnSpc>
                <a:spcPct val="150000"/>
              </a:lnSpc>
            </a:pPr>
            <a:r>
              <a:rPr kumimoji="1" lang="en-US" altLang="zh-CN" sz="3200" b="0" dirty="0">
                <a:solidFill>
                  <a:srgbClr val="000000"/>
                </a:solidFill>
                <a:ea typeface="Gulim" pitchFamily="34" charset="-127"/>
              </a:rPr>
              <a:t>B. No, go ahead</a:t>
            </a:r>
            <a:endParaRPr kumimoji="1" lang="en-US" altLang="zh-CN" sz="3200" b="0" dirty="0">
              <a:solidFill>
                <a:srgbClr val="000000"/>
              </a:solidFill>
              <a:ea typeface="Gulim" pitchFamily="34" charset="-127"/>
            </a:endParaRPr>
          </a:p>
          <a:p>
            <a:pPr indent="254000" algn="l" latinLnBrk="1">
              <a:lnSpc>
                <a:spcPct val="150000"/>
              </a:lnSpc>
            </a:pPr>
            <a:r>
              <a:rPr kumimoji="1" lang="en-US" altLang="zh-CN" sz="3200" b="0" dirty="0">
                <a:solidFill>
                  <a:srgbClr val="000000"/>
                </a:solidFill>
                <a:ea typeface="Gulim" pitchFamily="34" charset="-127"/>
              </a:rPr>
              <a:t>C. No, thank you						</a:t>
            </a:r>
            <a:endParaRPr kumimoji="1" lang="en-US" altLang="zh-CN" sz="3200" b="0" dirty="0">
              <a:solidFill>
                <a:srgbClr val="000000"/>
              </a:solidFill>
              <a:ea typeface="Gulim" pitchFamily="34" charset="-127"/>
            </a:endParaRPr>
          </a:p>
          <a:p>
            <a:pPr indent="254000" algn="l" latinLnBrk="1">
              <a:lnSpc>
                <a:spcPct val="150000"/>
              </a:lnSpc>
            </a:pPr>
            <a:r>
              <a:rPr kumimoji="1" lang="en-US" altLang="zh-CN" sz="3200" b="0" dirty="0">
                <a:solidFill>
                  <a:srgbClr val="000000"/>
                </a:solidFill>
                <a:ea typeface="Gulim" pitchFamily="34" charset="-127"/>
              </a:rPr>
              <a:t>D. Yes, that’ll be right</a:t>
            </a:r>
            <a:endParaRPr kumimoji="1" lang="en-US" altLang="zh-CN" sz="3200" b="0" dirty="0">
              <a:solidFill>
                <a:srgbClr val="000000"/>
              </a:solidFill>
              <a:ea typeface="Gulim" pitchFamily="34" charset="-127"/>
            </a:endParaRPr>
          </a:p>
        </p:txBody>
      </p:sp>
      <p:sp>
        <p:nvSpPr>
          <p:cNvPr id="3" name="文本框 2"/>
          <p:cNvSpPr txBox="1"/>
          <p:nvPr/>
        </p:nvSpPr>
        <p:spPr>
          <a:xfrm>
            <a:off x="10293350" y="5914390"/>
            <a:ext cx="1392555" cy="368300"/>
          </a:xfrm>
          <a:prstGeom prst="rect">
            <a:avLst/>
          </a:prstGeom>
          <a:noFill/>
        </p:spPr>
        <p:txBody>
          <a:bodyPr wrap="square" rtlCol="0">
            <a:spAutoFit/>
          </a:bodyPr>
          <a:lstStyle/>
          <a:p>
            <a:r>
              <a:rPr lang="zh-CN" altLang="en-US"/>
              <a:t>答案：</a:t>
            </a:r>
            <a:r>
              <a:rPr lang="en-US" altLang="zh-CN"/>
              <a:t>B</a:t>
            </a:r>
            <a:endParaRPr lang="en-US" altLang="zh-CN"/>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6372"/>
                                        </p:tgtEl>
                                        <p:attrNameLst>
                                          <p:attrName>style.visibility</p:attrName>
                                        </p:attrNameLst>
                                      </p:cBhvr>
                                      <p:to>
                                        <p:strVal val="visible"/>
                                      </p:to>
                                    </p:set>
                                    <p:animEffect transition="in" filter="box(in)">
                                      <p:cBhvr>
                                        <p:cTn id="7" dur="500"/>
                                        <p:tgtEl>
                                          <p:spTgt spid="18637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2" grpId="0" bldLvl="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901757"/>
            <a:ext cx="3602071" cy="2534851"/>
            <a:chOff x="4359646" y="2039833"/>
            <a:chExt cx="3602071" cy="2534851"/>
          </a:xfrm>
        </p:grpSpPr>
        <p:sp>
          <p:nvSpPr>
            <p:cNvPr id="10" name="矩形 9"/>
            <p:cNvSpPr/>
            <p:nvPr/>
          </p:nvSpPr>
          <p:spPr>
            <a:xfrm>
              <a:off x="4359646" y="3129424"/>
              <a:ext cx="3602071" cy="144526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广东省学位</a:t>
              </a: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英语考试大纲</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02</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2425858" cy="706755"/>
            <a:chOff x="334963" y="455941"/>
            <a:chExt cx="2425858" cy="706755"/>
          </a:xfrm>
        </p:grpSpPr>
        <p:sp>
          <p:nvSpPr>
            <p:cNvPr id="5" name="文本框 4"/>
            <p:cNvSpPr txBox="1"/>
            <p:nvPr/>
          </p:nvSpPr>
          <p:spPr>
            <a:xfrm>
              <a:off x="545941" y="455941"/>
              <a:ext cx="2214880" cy="706755"/>
            </a:xfrm>
            <a:prstGeom prst="rect">
              <a:avLst/>
            </a:prstGeom>
            <a:noFill/>
          </p:spPr>
          <p:txBody>
            <a:bodyPr wrap="none" rtlCol="0">
              <a:spAutoFit/>
            </a:bodyPr>
            <a:lstStyle/>
            <a:p>
              <a:r>
                <a:rPr lang="zh-CN" altLang="en-US" sz="4000" b="1" dirty="0">
                  <a:solidFill>
                    <a:srgbClr val="7188A8"/>
                  </a:solidFill>
                  <a:cs typeface="+mn-ea"/>
                  <a:sym typeface="+mn-lt"/>
                </a:rPr>
                <a:t>学位</a:t>
              </a:r>
              <a:r>
                <a:rPr lang="zh-CN" altLang="en-US" sz="4000" b="1" dirty="0">
                  <a:solidFill>
                    <a:srgbClr val="7188A8"/>
                  </a:solidFill>
                  <a:cs typeface="+mn-ea"/>
                  <a:sym typeface="+mn-lt"/>
                </a:rPr>
                <a:t>英语</a:t>
              </a:r>
              <a:endParaRPr lang="zh-CN" altLang="en-US" sz="4000" b="1" dirty="0">
                <a:solidFill>
                  <a:srgbClr val="7188A8"/>
                </a:solidFill>
                <a:cs typeface="+mn-ea"/>
                <a:sym typeface="+mn-lt"/>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
        <p:nvSpPr>
          <p:cNvPr id="26" name="文本框 25"/>
          <p:cNvSpPr txBox="1"/>
          <p:nvPr/>
        </p:nvSpPr>
        <p:spPr>
          <a:xfrm>
            <a:off x="891540" y="1711325"/>
            <a:ext cx="10408920" cy="3192145"/>
          </a:xfrm>
          <a:prstGeom prst="rect">
            <a:avLst/>
          </a:prstGeom>
          <a:noFill/>
        </p:spPr>
        <p:txBody>
          <a:bodyPr wrap="square" rtlCol="0">
            <a:spAutoFit/>
          </a:bodyPr>
          <a:lstStyle/>
          <a:p>
            <a:pPr algn="just">
              <a:lnSpc>
                <a:spcPct val="120000"/>
              </a:lnSpc>
            </a:pPr>
            <a:r>
              <a:rPr lang="zh-CN" altLang="en-US" sz="2800" dirty="0" smtClean="0">
                <a:sym typeface="+mn-ea"/>
              </a:rPr>
              <a:t>一、考试性质</a:t>
            </a:r>
            <a:endParaRPr lang="zh-CN" altLang="en-US" sz="2800" dirty="0" smtClean="0">
              <a:sym typeface="+mn-ea"/>
            </a:endParaRPr>
          </a:p>
          <a:p>
            <a:pPr algn="just">
              <a:lnSpc>
                <a:spcPct val="120000"/>
              </a:lnSpc>
            </a:pPr>
            <a:r>
              <a:rPr lang="zh-CN" altLang="en-US" sz="2800" dirty="0" smtClean="0">
                <a:sym typeface="+mn-ea"/>
              </a:rPr>
              <a:t>成人高等教育非英语专业学士学位英语水平考试是由各省级高等教育主管部门组织的统一考试，其目的是为了客观地测试非英语专业成人本科申请学士学位者的英语语言知识和运用能力，考查其是否达到普通本科教育非英语专业英语教学的一般要求。</a:t>
            </a:r>
            <a:endParaRPr lang="zh-CN" altLang="en-US" sz="2800" dirty="0" smtClean="0">
              <a:sym typeface="+mn-ea"/>
            </a:endParaRPr>
          </a:p>
          <a:p>
            <a:pPr algn="just">
              <a:lnSpc>
                <a:spcPct val="120000"/>
              </a:lnSpc>
            </a:pPr>
            <a:endParaRPr lang="zh-CN" altLang="en-US" sz="2800" dirty="0" smtClean="0">
              <a:sym typeface="+mn-ea"/>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9590" y="1142365"/>
            <a:ext cx="11144885" cy="4121785"/>
          </a:xfrm>
          <a:prstGeom prst="rect">
            <a:avLst/>
          </a:prstGeom>
          <a:noFill/>
        </p:spPr>
        <p:txBody>
          <a:bodyPr wrap="square" rtlCol="0" anchor="t">
            <a:noAutofit/>
          </a:bodyPr>
          <a:p>
            <a:pPr algn="just"/>
            <a:r>
              <a:rPr lang="zh-CN" altLang="en-US" sz="3200"/>
              <a:t>二、考试要求</a:t>
            </a:r>
            <a:endParaRPr lang="zh-CN" altLang="en-US" sz="3200"/>
          </a:p>
          <a:p>
            <a:pPr algn="just"/>
            <a:r>
              <a:rPr lang="zh-CN" altLang="en-US" sz="3200"/>
              <a:t>成人高等教育非英语专业学士学位英语水平考试要求考生能够较熟练地掌握英语基本语法和常用词汇，具有较强的阅读能力和综合运用能力。考生在运用能力方面应分别达到以下要求:</a:t>
            </a:r>
            <a:endParaRPr lang="zh-CN" altLang="en-US" sz="3200"/>
          </a:p>
          <a:p>
            <a:pPr algn="just"/>
            <a:r>
              <a:rPr lang="zh-CN" altLang="en-US" sz="3200"/>
              <a:t>(一）会话</a:t>
            </a:r>
            <a:endParaRPr lang="zh-CN" altLang="en-US" sz="3200"/>
          </a:p>
          <a:p>
            <a:pPr algn="just"/>
            <a:r>
              <a:rPr lang="zh-CN" altLang="en-US" sz="3200"/>
              <a:t>能够使用英语进行日常会话交流，根据对话的情景、场合、人物关系、身份和讲话人的意图及话语含义做出正确判断和用语选择，并能理解常见的英语口语的习惯用法。</a:t>
            </a:r>
            <a:endParaRPr lang="zh-CN" altLang="en-US" sz="3200"/>
          </a:p>
          <a:p>
            <a:pPr algn="just"/>
            <a:endParaRPr lang="zh-CN" altLang="en-US" sz="3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5030" y="1270635"/>
            <a:ext cx="10764520" cy="3311525"/>
          </a:xfrm>
          <a:prstGeom prst="rect">
            <a:avLst/>
          </a:prstGeom>
          <a:noFill/>
        </p:spPr>
        <p:txBody>
          <a:bodyPr wrap="square" rtlCol="0" anchor="t">
            <a:noAutofit/>
          </a:bodyPr>
          <a:p>
            <a:r>
              <a:rPr lang="zh-CN" altLang="en-US" sz="3200">
                <a:sym typeface="+mn-ea"/>
              </a:rPr>
              <a:t>(二）阅读</a:t>
            </a:r>
            <a:endParaRPr lang="zh-CN" altLang="en-US" sz="3200"/>
          </a:p>
          <a:p>
            <a:r>
              <a:rPr lang="zh-CN" altLang="en-US" sz="3200"/>
              <a:t>能够综合运用英语知识和基本阅读技能，读懂难度适中的一般性题材（经济、社会、政法、历史、科普、管理等)和体裁（记叙文、议论文、说明文、应用文等）的英语文章。阅读速度达到每分钟80个词。具体要求为:</a:t>
            </a:r>
            <a:endParaRPr lang="zh-CN" altLang="en-US" sz="3200"/>
          </a:p>
          <a:p>
            <a:r>
              <a:rPr lang="zh-CN" altLang="en-US" sz="3200"/>
              <a:t>1.能够掌握文章的中心思想、主要内容和细节;</a:t>
            </a:r>
            <a:endParaRPr lang="zh-CN" altLang="en-US" sz="3200"/>
          </a:p>
          <a:p>
            <a:r>
              <a:rPr lang="zh-CN" altLang="en-US" sz="3200"/>
              <a:t>2.具备根据上下文把握词义的能力，理解上下文的逻辑关系;</a:t>
            </a:r>
            <a:endParaRPr lang="zh-CN" altLang="en-US" sz="3200"/>
          </a:p>
          <a:p>
            <a:r>
              <a:rPr lang="zh-CN" altLang="en-US" sz="3200"/>
              <a:t>3.能够根据所读材料进行一定的推论;</a:t>
            </a:r>
            <a:endParaRPr lang="zh-CN" altLang="en-US" sz="3200"/>
          </a:p>
          <a:p>
            <a:r>
              <a:rPr lang="zh-CN" altLang="en-US" sz="3200"/>
              <a:t>4.能够对文章的结构和作者的态度等做出一般的分析和判断。</a:t>
            </a:r>
            <a:endParaRPr lang="zh-CN" altLang="en-US" sz="3200"/>
          </a:p>
        </p:txBody>
      </p:sp>
    </p:spTree>
  </p:cSld>
  <p:clrMapOvr>
    <a:masterClrMapping/>
  </p:clrMapOvr>
</p:sld>
</file>

<file path=ppt/tags/tag1.xml><?xml version="1.0" encoding="utf-8"?>
<p:tagLst xmlns:p="http://schemas.openxmlformats.org/presentationml/2006/main">
  <p:tag name="KSO_WM_UNIT_TABLE_BEAUTIFY" val="smartTable{4afe3a9a-61be-4fb8-8c65-b013976dc2a5}"/>
  <p:tag name="TABLE_ENDDRAG_ORIGIN_RECT" val="779*400"/>
  <p:tag name="TABLE_ENDDRAG_RECT" val="105*105*804*386"/>
</p:tagLst>
</file>

<file path=ppt/tags/tag2.xml><?xml version="1.0" encoding="utf-8"?>
<p:tagLst xmlns:p="http://schemas.openxmlformats.org/presentationml/2006/main">
  <p:tag name="KSO_WM_UNIT_TABLE_BEAUTIFY" val="smartTable{43a1ce04-e12a-41b0-9be7-4c149228dcf6}"/>
  <p:tag name="TABLE_ENDDRAG_ORIGIN_RECT" val="680*445"/>
  <p:tag name="TABLE_ENDDRAG_RECT" val="19*38*884*460"/>
</p:tagLst>
</file>

<file path=ppt/tags/tag3.xml><?xml version="1.0" encoding="utf-8"?>
<p:tagLst xmlns:p="http://schemas.openxmlformats.org/presentationml/2006/main">
  <p:tag name="KSO_WM_UNIT_TABLE_BEAUTIFY" val="smartTable{a99f6aa8-19a3-45bb-9dba-27c09c20bef1}"/>
  <p:tag name="TABLE_ENDDRAG_ORIGIN_RECT" val="654*420"/>
  <p:tag name="TABLE_ENDDRAG_RECT" val="31*48*885*428"/>
</p:tagLst>
</file>

<file path=ppt/tags/tag4.xml><?xml version="1.0" encoding="utf-8"?>
<p:tagLst xmlns:p="http://schemas.openxmlformats.org/presentationml/2006/main">
  <p:tag name="TABLE_ENDDRAG_ORIGIN_RECT" val="850*259"/>
  <p:tag name="TABLE_ENDDRAG_RECT" val="55*80*850*259"/>
</p:tagLst>
</file>

<file path=ppt/tags/tag5.xml><?xml version="1.0" encoding="utf-8"?>
<p:tagLst xmlns:p="http://schemas.openxmlformats.org/presentationml/2006/main">
  <p:tag name="KSO_WPP_MARK_KEY" val="69e05e3c-cc46-415a-afb6-7d2cbf3e7484"/>
  <p:tag name="COMMONDATA" val="eyJjb3VudCI6MTUsImhkaWQiOiI2MmEwOWFkZWQxNjhkZTg4ZjAxMWY1YzM0NzNjYjJmMSIsInVzZXJDb3VudCI6MTV9"/>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7184</Words>
  <Application>WPS 演示</Application>
  <PresentationFormat>宽屏</PresentationFormat>
  <Paragraphs>599</Paragraphs>
  <Slides>54</Slides>
  <Notes>0</Notes>
  <HiddenSlides>0</HiddenSlides>
  <MMClips>0</MMClips>
  <ScaleCrop>false</ScaleCrop>
  <HeadingPairs>
    <vt:vector size="6" baseType="variant">
      <vt:variant>
        <vt:lpstr>已用的字体</vt:lpstr>
      </vt:variant>
      <vt:variant>
        <vt:i4>24</vt:i4>
      </vt:variant>
      <vt:variant>
        <vt:lpstr>主题</vt:lpstr>
      </vt:variant>
      <vt:variant>
        <vt:i4>4</vt:i4>
      </vt:variant>
      <vt:variant>
        <vt:lpstr>幻灯片标题</vt:lpstr>
      </vt:variant>
      <vt:variant>
        <vt:i4>54</vt:i4>
      </vt:variant>
    </vt:vector>
  </HeadingPairs>
  <TitlesOfParts>
    <vt:vector size="82" baseType="lpstr">
      <vt:lpstr>Arial</vt:lpstr>
      <vt:lpstr>宋体</vt:lpstr>
      <vt:lpstr>Wingdings</vt:lpstr>
      <vt:lpstr>思源黑体 CN Heavy</vt:lpstr>
      <vt:lpstr>黑体</vt:lpstr>
      <vt:lpstr>Aharoni</vt:lpstr>
      <vt:lpstr>等线</vt:lpstr>
      <vt:lpstr>微软雅黑</vt:lpstr>
      <vt:lpstr>Arial Unicode MS</vt:lpstr>
      <vt:lpstr>等线 Light</vt:lpstr>
      <vt:lpstr>Calibri</vt:lpstr>
      <vt:lpstr>Webdings</vt:lpstr>
      <vt:lpstr>Times New Roman</vt:lpstr>
      <vt:lpstr>仿宋</vt:lpstr>
      <vt:lpstr>方正粗黑宋简体</vt:lpstr>
      <vt:lpstr>Verdana</vt:lpstr>
      <vt:lpstr>汉仪刚艺体-85W</vt:lpstr>
      <vt:lpstr>Arial</vt:lpstr>
      <vt:lpstr>幼圆</vt:lpstr>
      <vt:lpstr>Times New Roman Regular</vt:lpstr>
      <vt:lpstr>Gulim</vt:lpstr>
      <vt:lpstr>Malgun Gothic</vt:lpstr>
      <vt:lpstr>思源黑体 CN Normal</vt:lpstr>
      <vt:lpstr>Yu Gothic UI Semibold</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一、单词学习的要求</vt:lpstr>
      <vt:lpstr>词性</vt:lpstr>
      <vt:lpstr>PowerPoint 演示文稿</vt:lpstr>
      <vt:lpstr>二、词汇记忆方法之一：词根词缀</vt:lpstr>
      <vt:lpstr>PowerPoint 演示文稿</vt:lpstr>
      <vt:lpstr>PowerPoint 演示文稿</vt:lpstr>
      <vt:lpstr>PowerPoint 演示文稿</vt:lpstr>
      <vt:lpstr>PowerPoint 演示文稿</vt:lpstr>
      <vt:lpstr>词汇记忆方法之二：词源</vt:lpstr>
      <vt:lpstr>词汇记忆方法之三：谐音</vt:lpstr>
      <vt:lpstr>词汇记忆方法之三：谐音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Epo ch</dc:creator>
  <cp:lastModifiedBy>cwcyy</cp:lastModifiedBy>
  <cp:revision>111</cp:revision>
  <dcterms:created xsi:type="dcterms:W3CDTF">2021-10-10T03:38:00Z</dcterms:created>
  <dcterms:modified xsi:type="dcterms:W3CDTF">2022-11-06T09:55:57Z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KSOTemplateUUID">
    <vt:lpwstr>v1.0_mb_z0h44wNWYuL7gteVkD8FyA==</vt:lpwstr>
  </property>
  <property fmtid="{D5CDD505-2E9C-101B-9397-08002B2CF9AE}" pid="4" name="ICV">
    <vt:lpwstr>BDDE21C3CDF24049AAE458A10CADC27A</vt:lpwstr>
  </property>
</Properties>
</file>