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590" r:id="rId6"/>
    <p:sldId id="914" r:id="rId7"/>
    <p:sldId id="915" r:id="rId8"/>
    <p:sldId id="916" r:id="rId9"/>
    <p:sldId id="1159" r:id="rId10"/>
    <p:sldId id="917" r:id="rId11"/>
    <p:sldId id="1144" r:id="rId12"/>
    <p:sldId id="918" r:id="rId13"/>
    <p:sldId id="919" r:id="rId14"/>
    <p:sldId id="1161" r:id="rId15"/>
    <p:sldId id="1162" r:id="rId16"/>
    <p:sldId id="1163" r:id="rId17"/>
    <p:sldId id="1143" r:id="rId18"/>
    <p:sldId id="1090" r:id="rId19"/>
    <p:sldId id="1091" r:id="rId20"/>
    <p:sldId id="1147" r:id="rId21"/>
    <p:sldId id="1145" r:id="rId22"/>
    <p:sldId id="1148" r:id="rId23"/>
    <p:sldId id="1092" r:id="rId24"/>
    <p:sldId id="1160" r:id="rId25"/>
    <p:sldId id="1093" r:id="rId26"/>
    <p:sldId id="1094" r:id="rId27"/>
    <p:sldId id="1146" r:id="rId28"/>
    <p:sldId id="1164" r:id="rId29"/>
    <p:sldId id="1167" r:id="rId30"/>
    <p:sldId id="1168" r:id="rId31"/>
    <p:sldId id="1169" r:id="rId32"/>
    <p:sldId id="1170" r:id="rId33"/>
    <p:sldId id="1171" r:id="rId34"/>
    <p:sldId id="1172" r:id="rId35"/>
    <p:sldId id="1173" r:id="rId36"/>
    <p:sldId id="1174" r:id="rId37"/>
    <p:sldId id="1175" r:id="rId38"/>
    <p:sldId id="1176" r:id="rId39"/>
    <p:sldId id="1177" r:id="rId40"/>
    <p:sldId id="604" r:id="rId41"/>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C0E9"/>
    <a:srgbClr val="7188A8"/>
    <a:srgbClr val="F5E0D4"/>
    <a:srgbClr val="F7B1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53C94B-1209-4B4B-8461-7ADD0A5CCE5F}" styleName="{8a53c94b-1209-4b4b-8461-7add0a5cce5f}">
    <a:wholeTbl>
      <a:tcTxStyle>
        <a:fontRef idx="none">
          <a:prstClr val="black"/>
        </a:fontRef>
      </a:tcTxStyle>
      <a:tcStyle>
        <a:tcBdr>
          <a:left>
            <a:ln w="12700" cmpd="sng">
              <a:solidFill>
                <a:srgbClr val="FFFFFF"/>
              </a:solidFill>
            </a:ln>
          </a:left>
          <a:right>
            <a:ln w="12700" cmpd="sng">
              <a:solidFill>
                <a:srgbClr val="FFFFFF"/>
              </a:solidFill>
            </a:ln>
          </a:right>
          <a:top>
            <a:ln w="12700" cmpd="sng">
              <a:solidFill>
                <a:srgbClr val="FFFFFF"/>
              </a:solidFill>
            </a:ln>
          </a:top>
          <a:bottom>
            <a:ln w="12700" cmpd="sng">
              <a:solidFill>
                <a:srgbClr val="FFFFFF"/>
              </a:solidFill>
            </a:ln>
          </a:bottom>
          <a:insideH>
            <a:ln w="12700" cmpd="sng">
              <a:solidFill>
                <a:srgbClr val="FFFFFF"/>
              </a:solidFill>
            </a:ln>
          </a:insideH>
          <a:insideV>
            <a:ln w="12700" cmpd="sng">
              <a:solidFill>
                <a:srgbClr val="FFFFFF"/>
              </a:solidFill>
            </a:ln>
          </a:insideV>
        </a:tcBdr>
        <a:fill>
          <a:solidFill>
            <a:srgbClr val="EFE2E2"/>
          </a:solidFill>
        </a:fill>
      </a:tcStyle>
    </a:wholeTbl>
    <a:lastRow>
      <a:tcTxStyle>
        <a:fontRef idx="none">
          <a:prstClr val="black"/>
        </a:fontRef>
      </a:tcTxStyle>
      <a:tcStyle>
        <a:tcBdr/>
        <a:fill>
          <a:solidFill>
            <a:srgbClr val="D9B2B2"/>
          </a:solidFill>
        </a:fill>
      </a:tcStyle>
    </a:lastRow>
    <a:firstRow>
      <a:tcTxStyle>
        <a:fontRef idx="none">
          <a:prstClr val="black"/>
        </a:fontRef>
      </a:tcTxStyle>
      <a:tcStyle>
        <a:tcBdr/>
        <a:fill>
          <a:solidFill>
            <a:srgbClr val="D9B2B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1" d="100"/>
          <a:sy n="91" d="100"/>
        </p:scale>
        <p:origin x="126" y="78"/>
      </p:cViewPr>
      <p:guideLst>
        <p:guide orient="horz" pos="2105"/>
        <p:guide pos="3856"/>
        <p:guide pos="211"/>
        <p:guide pos="7469"/>
        <p:guide orient="horz" pos="230"/>
        <p:guide orient="horz" pos="411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5" Type="http://schemas.openxmlformats.org/officeDocument/2006/relationships/tags" Target="tags/tag3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2.xml"/><Relationship Id="rId1" Type="http://schemas.openxmlformats.org/officeDocument/2006/relationships/tags" Target="../tags/tag1.xml"/></Relationships>
</file>

<file path=ppt/slides/_rels/slide26.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1" Type="http://schemas.openxmlformats.org/officeDocument/2006/relationships/slideLayout" Target="../slideLayouts/slideLayout26.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grpSp>
        <p:nvGrpSpPr>
          <p:cNvPr id="17" name="组合 16"/>
          <p:cNvGrpSpPr/>
          <p:nvPr/>
        </p:nvGrpSpPr>
        <p:grpSpPr>
          <a:xfrm>
            <a:off x="3250806" y="1632535"/>
            <a:ext cx="6043448" cy="2861629"/>
            <a:chOff x="3074276" y="607409"/>
            <a:chExt cx="6043448" cy="2861629"/>
          </a:xfrm>
        </p:grpSpPr>
        <p:cxnSp>
          <p:nvCxnSpPr>
            <p:cNvPr id="18" name="直接连接符 17"/>
            <p:cNvCxnSpPr/>
            <p:nvPr/>
          </p:nvCxnSpPr>
          <p:spPr>
            <a:xfrm flipV="1">
              <a:off x="3074276" y="3469037"/>
              <a:ext cx="6043448" cy="1"/>
            </a:xfrm>
            <a:prstGeom prst="line">
              <a:avLst/>
            </a:prstGeom>
            <a:ln w="38100">
              <a:solidFill>
                <a:srgbClr val="788EAC"/>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300336" y="607409"/>
              <a:ext cx="5223510" cy="286131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公共英语</a:t>
              </a:r>
              <a:r>
                <a:rPr kumimoji="0" lang="en-US" altLang="zh-CN"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 Lesson 3</a:t>
              </a:r>
              <a:endParaRPr kumimoji="0" lang="en-US" altLang="zh-CN"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endParaRPr>
            </a:p>
          </p:txBody>
        </p:sp>
      </p:grpSp>
      <p:sp>
        <p:nvSpPr>
          <p:cNvPr id="2" name="文本框 1"/>
          <p:cNvSpPr txBox="1"/>
          <p:nvPr/>
        </p:nvSpPr>
        <p:spPr>
          <a:xfrm>
            <a:off x="7382510" y="5576570"/>
            <a:ext cx="3900170" cy="583565"/>
          </a:xfrm>
          <a:prstGeom prst="rect">
            <a:avLst/>
          </a:prstGeom>
          <a:noFill/>
        </p:spPr>
        <p:txBody>
          <a:bodyPr wrap="square" rtlCol="0">
            <a:spAutoFit/>
          </a:bodyPr>
          <a:lstStyle/>
          <a:p>
            <a:r>
              <a:rPr lang="zh-CN" altLang="en-US" sz="3200" b="1">
                <a:solidFill>
                  <a:schemeClr val="tx2"/>
                </a:solidFill>
              </a:rPr>
              <a:t>主讲人：</a:t>
            </a:r>
            <a:r>
              <a:rPr lang="zh-CN" altLang="en-US" sz="3200" b="1">
                <a:solidFill>
                  <a:schemeClr val="tx2"/>
                </a:solidFill>
              </a:rPr>
              <a:t>陈艳</a:t>
            </a:r>
            <a:endParaRPr lang="zh-CN" altLang="en-US" sz="3200" b="1">
              <a:solidFill>
                <a:schemeClr val="tx2"/>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sz="4000" smtClean="0">
                <a:sym typeface="+mn-ea"/>
              </a:rPr>
              <a:t>词汇与结构</a:t>
            </a:r>
            <a:r>
              <a:rPr lang="en-US" altLang="zh-CN" sz="4000" smtClean="0">
                <a:sym typeface="+mn-ea"/>
              </a:rPr>
              <a:t>——</a:t>
            </a:r>
            <a:r>
              <a:rPr lang="zh-CN" altLang="en-US" sz="4000" smtClean="0">
                <a:solidFill>
                  <a:srgbClr val="FF0000"/>
                </a:solidFill>
                <a:sym typeface="+mn-ea"/>
              </a:rPr>
              <a:t>形容词和副词的比较级和最高级</a:t>
            </a:r>
            <a:br>
              <a:rPr lang="zh-CN" altLang="en-US" smtClean="0">
                <a:solidFill>
                  <a:srgbClr val="FF0000"/>
                </a:solidFill>
              </a:rPr>
            </a:br>
            <a:endParaRPr lang="zh-CN" altLang="en-US"/>
          </a:p>
        </p:txBody>
      </p:sp>
      <p:sp>
        <p:nvSpPr>
          <p:cNvPr id="3" name="内容占位符 2"/>
          <p:cNvSpPr>
            <a:spLocks noGrp="1"/>
          </p:cNvSpPr>
          <p:nvPr>
            <p:ph idx="1"/>
          </p:nvPr>
        </p:nvSpPr>
        <p:spPr>
          <a:xfrm>
            <a:off x="541655" y="1200150"/>
            <a:ext cx="11108055" cy="6216015"/>
          </a:xfrm>
        </p:spPr>
        <p:txBody>
          <a:bodyPr/>
          <a:p>
            <a:pPr marL="0" indent="0">
              <a:lnSpc>
                <a:spcPct val="100000"/>
              </a:lnSpc>
              <a:buNone/>
            </a:pPr>
            <a:r>
              <a:rPr lang="zh-CN" altLang="en-US" sz="2400"/>
              <a:t>一、形容词是修饰名词，表示名词属性的词，即表示人和事物的特点、性质或状态。</a:t>
            </a:r>
            <a:endParaRPr lang="zh-CN" altLang="en-US" sz="2400"/>
          </a:p>
          <a:p>
            <a:pPr marL="0" indent="0">
              <a:lnSpc>
                <a:spcPct val="100000"/>
              </a:lnSpc>
              <a:buNone/>
            </a:pPr>
            <a:r>
              <a:rPr lang="zh-CN" altLang="en-US" sz="2400"/>
              <a:t>形容词的作用：</a:t>
            </a:r>
            <a:endParaRPr lang="zh-CN" altLang="en-US" sz="2400"/>
          </a:p>
          <a:p>
            <a:pPr marL="0" indent="0">
              <a:lnSpc>
                <a:spcPct val="100000"/>
              </a:lnSpc>
              <a:buNone/>
            </a:pPr>
            <a:r>
              <a:rPr lang="zh-CN" altLang="en-US" sz="2400"/>
              <a:t>（一）作定语。如：I have a beautiful garden. （</a:t>
            </a:r>
            <a:r>
              <a:rPr lang="zh-CN" altLang="en-US" sz="2400">
                <a:sym typeface="+mn-ea"/>
              </a:rPr>
              <a:t>放在名词前）</a:t>
            </a:r>
            <a:endParaRPr lang="zh-CN" altLang="en-US" sz="2400"/>
          </a:p>
          <a:p>
            <a:pPr marL="0" indent="0">
              <a:lnSpc>
                <a:spcPct val="100000"/>
              </a:lnSpc>
              <a:buNone/>
            </a:pPr>
            <a:r>
              <a:rPr lang="en-US" altLang="zh-CN" sz="2400"/>
              <a:t>       I have something important to tell you. </a:t>
            </a:r>
            <a:r>
              <a:rPr lang="zh-CN" altLang="en-US" sz="2400"/>
              <a:t>（放在不定代词后）</a:t>
            </a:r>
            <a:endParaRPr lang="zh-CN" altLang="en-US" sz="2400"/>
          </a:p>
          <a:p>
            <a:pPr marL="0" indent="0">
              <a:lnSpc>
                <a:spcPct val="100000"/>
              </a:lnSpc>
              <a:buNone/>
            </a:pPr>
            <a:r>
              <a:rPr lang="zh-CN" altLang="en-US" sz="2400"/>
              <a:t>（二）作表语，放在系动词后，即系动词+adj.</a:t>
            </a:r>
            <a:endParaRPr lang="zh-CN" altLang="en-US" sz="2400"/>
          </a:p>
          <a:p>
            <a:pPr marL="0" indent="0">
              <a:lnSpc>
                <a:spcPct val="100000"/>
              </a:lnSpc>
              <a:buNone/>
            </a:pPr>
            <a:r>
              <a:rPr lang="zh-CN" altLang="en-US" sz="2400"/>
              <a:t>常见的系动词有：be, become, grow, come, fall, go, turn, keep, remain, look, smell, sound, feel, taste等。</a:t>
            </a:r>
            <a:endParaRPr lang="zh-CN" altLang="en-US" sz="2400"/>
          </a:p>
          <a:p>
            <a:pPr marL="0" indent="0">
              <a:lnSpc>
                <a:spcPct val="100000"/>
              </a:lnSpc>
              <a:buNone/>
            </a:pPr>
            <a:r>
              <a:rPr lang="zh-CN" altLang="en-US" sz="2400"/>
              <a:t>Leaves turn yellow in autumn.</a:t>
            </a:r>
            <a:endParaRPr lang="zh-CN" altLang="en-US" sz="2400"/>
          </a:p>
          <a:p>
            <a:pPr marL="0" indent="0">
              <a:lnSpc>
                <a:spcPct val="100000"/>
              </a:lnSpc>
              <a:buNone/>
            </a:pPr>
            <a:r>
              <a:rPr lang="zh-CN" altLang="en-US" sz="2400"/>
              <a:t>（三）作补足语</a:t>
            </a:r>
            <a:endParaRPr lang="zh-CN" altLang="en-US" sz="2400"/>
          </a:p>
          <a:p>
            <a:pPr marL="0" indent="0">
              <a:lnSpc>
                <a:spcPct val="100000"/>
              </a:lnSpc>
              <a:buNone/>
            </a:pPr>
            <a:r>
              <a:rPr lang="zh-CN" altLang="en-US" sz="2400"/>
              <a:t>We keep our rooms clean and tidy. </a:t>
            </a:r>
            <a:endParaRPr lang="zh-CN" altLang="en-US" sz="2400"/>
          </a:p>
          <a:p>
            <a:pPr marL="0" indent="0">
              <a:lnSpc>
                <a:spcPct val="100000"/>
              </a:lnSpc>
              <a:buNone/>
            </a:pP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725805"/>
            <a:ext cx="10838180" cy="5806440"/>
          </a:xfrm>
        </p:spPr>
        <p:txBody>
          <a:bodyPr>
            <a:normAutofit/>
          </a:bodyPr>
          <a:p>
            <a:pPr marL="0" indent="0">
              <a:buNone/>
            </a:pPr>
            <a:r>
              <a:rPr lang="zh-CN" altLang="en-US"/>
              <a:t>二、副词作状语，用于修饰动词，形容词，副词和其它结构。</a:t>
            </a:r>
            <a:endParaRPr lang="zh-CN" altLang="en-US"/>
          </a:p>
          <a:p>
            <a:pPr marL="0" indent="0">
              <a:buNone/>
            </a:pPr>
            <a:r>
              <a:rPr lang="zh-CN" altLang="en-US"/>
              <a:t>1.地点副词(here, there, home, nearby, upstairs)、时间副词(now, then, soon, ago, recently, finally, early, immediately)和方式副词(carefully, happily, quietly, heavily, warmly, correctly, politely, angrily)一般放在句末。</a:t>
            </a:r>
            <a:endParaRPr lang="zh-CN" altLang="en-US"/>
          </a:p>
          <a:p>
            <a:pPr marL="0" indent="0">
              <a:buNone/>
            </a:pPr>
            <a:r>
              <a:rPr lang="zh-CN" altLang="en-US"/>
              <a:t>位置关系：V+方式副词+地点副词+时间副词（时间副词也可放在句首）</a:t>
            </a:r>
            <a:endParaRPr lang="zh-CN" altLang="en-US"/>
          </a:p>
          <a:p>
            <a:pPr marL="0" indent="0">
              <a:buNone/>
            </a:pPr>
            <a:r>
              <a:rPr lang="zh-CN" altLang="en-US"/>
              <a:t>（两个同类副词的排列是小的在前，大的在后，短的在前，长的在后）</a:t>
            </a:r>
            <a:endParaRPr lang="zh-CN" altLang="en-US"/>
          </a:p>
          <a:p>
            <a:pPr marL="0" indent="0">
              <a:buNone/>
            </a:pPr>
            <a:r>
              <a:rPr lang="zh-CN" altLang="en-US"/>
              <a:t>I'll wait for you here tomorrow.（地点副词+时间副词）</a:t>
            </a:r>
            <a:endParaRPr lang="zh-CN" altLang="en-US"/>
          </a:p>
          <a:p>
            <a:pPr marL="0" indent="0">
              <a:buNone/>
            </a:pPr>
            <a:r>
              <a:rPr lang="zh-CN" altLang="en-US"/>
              <a:t>The boy wrote the homework quickly.（方式副词）</a:t>
            </a:r>
            <a:endParaRPr lang="zh-CN" altLang="en-US"/>
          </a:p>
          <a:p>
            <a:pPr marL="0" indent="0">
              <a:buNone/>
            </a:pP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102360"/>
            <a:ext cx="10849610" cy="5582285"/>
          </a:xfrm>
        </p:spPr>
        <p:txBody>
          <a:bodyPr>
            <a:normAutofit lnSpcReduction="10000"/>
          </a:bodyPr>
          <a:p>
            <a:pPr marL="0" indent="0">
              <a:buNone/>
            </a:pPr>
            <a:r>
              <a:rPr lang="zh-CN" altLang="en-US">
                <a:sym typeface="+mn-ea"/>
              </a:rPr>
              <a:t>2.频度副词（often, always, seldom, usually, never），程度副词(greatly, almost, nearly, partly, perfectly)通常放在行为动词之前，情态动词，助动词和be动词之后。</a:t>
            </a:r>
            <a:endParaRPr lang="zh-CN" altLang="en-US"/>
          </a:p>
          <a:p>
            <a:pPr marL="0" indent="0">
              <a:buNone/>
            </a:pPr>
            <a:r>
              <a:rPr lang="zh-CN" altLang="en-US">
                <a:sym typeface="+mn-ea"/>
              </a:rPr>
              <a:t>He is almost forty years old.</a:t>
            </a:r>
            <a:endParaRPr lang="zh-CN" altLang="en-US">
              <a:sym typeface="+mn-ea"/>
            </a:endParaRPr>
          </a:p>
          <a:p>
            <a:pPr marL="0" indent="0">
              <a:buNone/>
            </a:pPr>
            <a:endParaRPr lang="zh-CN" altLang="en-US"/>
          </a:p>
          <a:p>
            <a:pPr marL="0" indent="0">
              <a:buNone/>
            </a:pPr>
            <a:r>
              <a:rPr lang="zh-CN" altLang="en-US">
                <a:sym typeface="+mn-ea"/>
              </a:rPr>
              <a:t>3.副词修饰形容词、副词时，放在它所修饰的词的前面。</a:t>
            </a:r>
            <a:endParaRPr lang="zh-CN" altLang="en-US"/>
          </a:p>
          <a:p>
            <a:pPr marL="0" indent="0">
              <a:buNone/>
            </a:pPr>
            <a:r>
              <a:rPr lang="zh-CN" altLang="en-US">
                <a:sym typeface="+mn-ea"/>
              </a:rPr>
              <a:t>He studies much harder now. </a:t>
            </a:r>
            <a:endParaRPr lang="zh-CN" altLang="en-US">
              <a:sym typeface="+mn-ea"/>
            </a:endParaRPr>
          </a:p>
          <a:p>
            <a:pPr marL="0" indent="0">
              <a:buNone/>
            </a:pPr>
            <a:endParaRPr lang="zh-CN" altLang="en-US"/>
          </a:p>
          <a:p>
            <a:pPr marL="0" indent="0">
              <a:buNone/>
            </a:pPr>
            <a:r>
              <a:rPr lang="zh-CN" altLang="en-US" b="1"/>
              <a:t>注意: 只有enough例外，置于所修饰的形容词和副词后边。</a:t>
            </a:r>
            <a:endParaRPr lang="zh-CN" altLang="en-US" b="1"/>
          </a:p>
          <a:p>
            <a:pPr marL="0" indent="0">
              <a:buNone/>
            </a:pPr>
            <a:r>
              <a:rPr lang="zh-CN" altLang="en-US" b="1"/>
              <a:t>结构：adj/adv+ enough +(for sb)+ to do sth. 意为：足够…做某事。</a:t>
            </a:r>
            <a:endParaRPr lang="zh-CN" altLang="en-US" b="1"/>
          </a:p>
          <a:p>
            <a:pPr marL="0" indent="0">
              <a:buNone/>
            </a:pPr>
            <a:r>
              <a:rPr lang="zh-CN" altLang="en-US" b="1"/>
              <a:t>    The room is big enough to hold fifty persons. </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 calcmode="lin" valueType="num">
                                      <p:cBhvr additive="base">
                                        <p:cTn id="1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 calcmode="lin" valueType="num">
                                      <p:cBhvr additive="base">
                                        <p:cTn id="2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pPr eaLnBrk="1" hangingPunct="1"/>
            <a:r>
              <a:rPr lang="zh-CN" altLang="en-US" sz="3600" smtClean="0">
                <a:solidFill>
                  <a:srgbClr val="FF0000"/>
                </a:solidFill>
              </a:rPr>
              <a:t>形容词和副词的比较级变化</a:t>
            </a:r>
            <a:r>
              <a:rPr lang="zh-CN" altLang="en-US" sz="3600" smtClean="0">
                <a:solidFill>
                  <a:srgbClr val="FF0000"/>
                </a:solidFill>
              </a:rPr>
              <a:t>规则</a:t>
            </a:r>
            <a:endParaRPr lang="zh-CN" altLang="en-US" sz="3600" smtClean="0">
              <a:solidFill>
                <a:srgbClr val="FF0000"/>
              </a:solidFill>
            </a:endParaRPr>
          </a:p>
        </p:txBody>
      </p:sp>
      <p:sp>
        <p:nvSpPr>
          <p:cNvPr id="35843" name="内容占位符 2"/>
          <p:cNvSpPr>
            <a:spLocks noGrp="1"/>
          </p:cNvSpPr>
          <p:nvPr>
            <p:ph idx="1"/>
          </p:nvPr>
        </p:nvSpPr>
        <p:spPr>
          <a:xfrm>
            <a:off x="838200" y="1558290"/>
            <a:ext cx="10515600" cy="4822825"/>
          </a:xfrm>
        </p:spPr>
        <p:txBody>
          <a:bodyPr>
            <a:normAutofit lnSpcReduction="20000"/>
          </a:bodyPr>
          <a:lstStyle/>
          <a:p>
            <a:pPr eaLnBrk="1" hangingPunct="1">
              <a:buFont typeface="Wingdings" panose="05000000000000000000" pitchFamily="2" charset="2"/>
              <a:buChar char="Ø"/>
            </a:pPr>
            <a:r>
              <a:rPr lang="zh-CN" altLang="en-US" dirty="0" smtClean="0">
                <a:solidFill>
                  <a:schemeClr val="tx1"/>
                </a:solidFill>
              </a:rPr>
              <a:t>一般单词结尾加</a:t>
            </a:r>
            <a:r>
              <a:rPr lang="en-US" altLang="zh-CN" dirty="0" smtClean="0">
                <a:solidFill>
                  <a:schemeClr val="tx1"/>
                </a:solidFill>
              </a:rPr>
              <a:t>-</a:t>
            </a:r>
            <a:r>
              <a:rPr lang="en-US" altLang="zh-CN" dirty="0" err="1" smtClean="0">
                <a:solidFill>
                  <a:schemeClr val="tx1"/>
                </a:solidFill>
              </a:rPr>
              <a:t>er</a:t>
            </a:r>
            <a:r>
              <a:rPr lang="zh-CN" altLang="en-US" dirty="0" smtClean="0">
                <a:solidFill>
                  <a:schemeClr val="tx1"/>
                </a:solidFill>
              </a:rPr>
              <a:t>，</a:t>
            </a:r>
            <a:r>
              <a:rPr lang="en-US" altLang="zh-CN" dirty="0" smtClean="0">
                <a:solidFill>
                  <a:schemeClr val="tx1"/>
                </a:solidFill>
              </a:rPr>
              <a:t>-</a:t>
            </a:r>
            <a:r>
              <a:rPr lang="en-US" altLang="zh-CN" dirty="0" err="1" smtClean="0">
                <a:solidFill>
                  <a:schemeClr val="tx1"/>
                </a:solidFill>
              </a:rPr>
              <a:t>est</a:t>
            </a:r>
            <a:r>
              <a:rPr lang="zh-CN" altLang="en-US" dirty="0" smtClean="0">
                <a:solidFill>
                  <a:schemeClr val="tx1"/>
                </a:solidFill>
              </a:rPr>
              <a:t>， 如： </a:t>
            </a:r>
            <a:r>
              <a:rPr lang="en-US" altLang="zh-CN" dirty="0" smtClean="0">
                <a:solidFill>
                  <a:schemeClr val="tx1"/>
                </a:solidFill>
              </a:rPr>
              <a:t>young-younger-youngest</a:t>
            </a:r>
            <a:endParaRPr lang="en-US" altLang="zh-CN" dirty="0" smtClean="0">
              <a:solidFill>
                <a:schemeClr val="tx1"/>
              </a:solidFill>
            </a:endParaRPr>
          </a:p>
          <a:p>
            <a:pPr eaLnBrk="1" hangingPunct="1">
              <a:buFont typeface="Wingdings" panose="05000000000000000000" pitchFamily="2" charset="2"/>
              <a:buChar char="Ø"/>
            </a:pPr>
            <a:r>
              <a:rPr lang="en-US" altLang="zh-CN" dirty="0" smtClean="0">
                <a:solidFill>
                  <a:schemeClr val="tx1"/>
                </a:solidFill>
              </a:rPr>
              <a:t>e </a:t>
            </a:r>
            <a:r>
              <a:rPr lang="zh-CN" altLang="en-US" dirty="0" smtClean="0">
                <a:solidFill>
                  <a:schemeClr val="tx1"/>
                </a:solidFill>
              </a:rPr>
              <a:t>结尾加</a:t>
            </a:r>
            <a:r>
              <a:rPr lang="en-US" altLang="zh-CN" dirty="0" smtClean="0">
                <a:solidFill>
                  <a:schemeClr val="tx1"/>
                </a:solidFill>
              </a:rPr>
              <a:t>-r</a:t>
            </a:r>
            <a:r>
              <a:rPr lang="zh-CN" altLang="en-US" dirty="0" smtClean="0">
                <a:solidFill>
                  <a:schemeClr val="tx1"/>
                </a:solidFill>
              </a:rPr>
              <a:t>，</a:t>
            </a:r>
            <a:r>
              <a:rPr lang="en-US" altLang="zh-CN" dirty="0" smtClean="0">
                <a:solidFill>
                  <a:schemeClr val="tx1"/>
                </a:solidFill>
              </a:rPr>
              <a:t>-</a:t>
            </a:r>
            <a:r>
              <a:rPr lang="en-US" altLang="zh-CN" dirty="0" err="1" smtClean="0">
                <a:solidFill>
                  <a:schemeClr val="tx1"/>
                </a:solidFill>
              </a:rPr>
              <a:t>st</a:t>
            </a:r>
            <a:r>
              <a:rPr lang="zh-CN" altLang="en-US" dirty="0" smtClean="0">
                <a:solidFill>
                  <a:schemeClr val="tx1"/>
                </a:solidFill>
              </a:rPr>
              <a:t>，如：</a:t>
            </a:r>
            <a:r>
              <a:rPr lang="en-US" altLang="zh-CN" dirty="0" smtClean="0">
                <a:solidFill>
                  <a:schemeClr val="tx1"/>
                </a:solidFill>
              </a:rPr>
              <a:t>brave –braver -bravest</a:t>
            </a:r>
            <a:endParaRPr lang="en-US" altLang="zh-CN" dirty="0" smtClean="0">
              <a:solidFill>
                <a:schemeClr val="tx1"/>
              </a:solidFill>
            </a:endParaRPr>
          </a:p>
          <a:p>
            <a:pPr eaLnBrk="1" hangingPunct="1">
              <a:buFont typeface="Wingdings" panose="05000000000000000000" pitchFamily="2" charset="2"/>
              <a:buChar char="Ø"/>
            </a:pPr>
            <a:r>
              <a:rPr lang="en-US" altLang="zh-CN" dirty="0" smtClean="0">
                <a:solidFill>
                  <a:schemeClr val="tx1"/>
                </a:solidFill>
              </a:rPr>
              <a:t>y </a:t>
            </a:r>
            <a:r>
              <a:rPr lang="zh-CN" altLang="en-US" dirty="0" smtClean="0">
                <a:solidFill>
                  <a:schemeClr val="tx1"/>
                </a:solidFill>
              </a:rPr>
              <a:t>结尾变 </a:t>
            </a:r>
            <a:r>
              <a:rPr lang="en-US" altLang="zh-CN" dirty="0" smtClean="0">
                <a:solidFill>
                  <a:schemeClr val="tx1"/>
                </a:solidFill>
              </a:rPr>
              <a:t>y </a:t>
            </a:r>
            <a:r>
              <a:rPr lang="zh-CN" altLang="en-US" dirty="0" smtClean="0">
                <a:solidFill>
                  <a:schemeClr val="tx1"/>
                </a:solidFill>
              </a:rPr>
              <a:t>为</a:t>
            </a:r>
            <a:r>
              <a:rPr lang="en-US" altLang="zh-CN" dirty="0" smtClean="0">
                <a:solidFill>
                  <a:schemeClr val="tx1"/>
                </a:solidFill>
              </a:rPr>
              <a:t>-</a:t>
            </a:r>
            <a:r>
              <a:rPr lang="en-US" altLang="zh-CN" dirty="0" err="1" smtClean="0">
                <a:solidFill>
                  <a:schemeClr val="tx1"/>
                </a:solidFill>
              </a:rPr>
              <a:t>ier</a:t>
            </a:r>
            <a:r>
              <a:rPr lang="zh-CN" altLang="en-US" dirty="0" smtClean="0">
                <a:solidFill>
                  <a:schemeClr val="tx1"/>
                </a:solidFill>
              </a:rPr>
              <a:t>，</a:t>
            </a:r>
            <a:r>
              <a:rPr lang="en-US" altLang="zh-CN" dirty="0" smtClean="0">
                <a:solidFill>
                  <a:schemeClr val="tx1"/>
                </a:solidFill>
              </a:rPr>
              <a:t>-</a:t>
            </a:r>
            <a:r>
              <a:rPr lang="en-US" altLang="zh-CN" dirty="0" err="1" smtClean="0">
                <a:solidFill>
                  <a:schemeClr val="tx1"/>
                </a:solidFill>
              </a:rPr>
              <a:t>iest</a:t>
            </a:r>
            <a:r>
              <a:rPr lang="zh-CN" altLang="en-US" dirty="0" smtClean="0">
                <a:solidFill>
                  <a:schemeClr val="tx1"/>
                </a:solidFill>
              </a:rPr>
              <a:t>，如：</a:t>
            </a:r>
            <a:r>
              <a:rPr lang="en-US" altLang="zh-CN" dirty="0" smtClean="0">
                <a:solidFill>
                  <a:schemeClr val="tx1"/>
                </a:solidFill>
              </a:rPr>
              <a:t>easy –easier -easiest</a:t>
            </a:r>
            <a:endParaRPr lang="en-US" altLang="zh-CN" dirty="0" smtClean="0">
              <a:solidFill>
                <a:schemeClr val="tx1"/>
              </a:solidFill>
            </a:endParaRPr>
          </a:p>
          <a:p>
            <a:pPr eaLnBrk="1" hangingPunct="1">
              <a:buFont typeface="Wingdings" panose="05000000000000000000" pitchFamily="2" charset="2"/>
              <a:buChar char="Ø"/>
            </a:pPr>
            <a:r>
              <a:rPr lang="zh-CN" altLang="en-US" dirty="0" smtClean="0">
                <a:solidFill>
                  <a:schemeClr val="tx1"/>
                </a:solidFill>
              </a:rPr>
              <a:t>双音节和多音节形容词用</a:t>
            </a:r>
            <a:r>
              <a:rPr lang="en-US" altLang="zh-CN" dirty="0" smtClean="0">
                <a:solidFill>
                  <a:schemeClr val="tx1"/>
                </a:solidFill>
              </a:rPr>
              <a:t>more+</a:t>
            </a:r>
            <a:r>
              <a:rPr lang="zh-CN" altLang="en-US" dirty="0" smtClean="0">
                <a:solidFill>
                  <a:schemeClr val="tx1"/>
                </a:solidFill>
              </a:rPr>
              <a:t>，</a:t>
            </a:r>
            <a:r>
              <a:rPr lang="en-US" altLang="zh-CN" dirty="0" smtClean="0">
                <a:solidFill>
                  <a:schemeClr val="tx1"/>
                </a:solidFill>
              </a:rPr>
              <a:t>most+</a:t>
            </a:r>
            <a:r>
              <a:rPr lang="zh-CN" altLang="en-US" dirty="0" smtClean="0">
                <a:solidFill>
                  <a:schemeClr val="tx1"/>
                </a:solidFill>
              </a:rPr>
              <a:t>，</a:t>
            </a:r>
            <a:endParaRPr lang="en-US" altLang="zh-CN" dirty="0" smtClean="0">
              <a:solidFill>
                <a:schemeClr val="tx1"/>
              </a:solidFill>
            </a:endParaRPr>
          </a:p>
          <a:p>
            <a:pPr eaLnBrk="1" hangingPunct="1">
              <a:buFont typeface="Webdings" panose="05030102010509060703" pitchFamily="18" charset="2"/>
              <a:buNone/>
            </a:pPr>
            <a:r>
              <a:rPr lang="en-US" altLang="zh-CN" dirty="0" smtClean="0">
                <a:solidFill>
                  <a:schemeClr val="tx1"/>
                </a:solidFill>
              </a:rPr>
              <a:t>      </a:t>
            </a:r>
            <a:r>
              <a:rPr lang="zh-CN" altLang="en-US" dirty="0" smtClean="0">
                <a:solidFill>
                  <a:schemeClr val="tx1"/>
                </a:solidFill>
              </a:rPr>
              <a:t>如：</a:t>
            </a:r>
            <a:r>
              <a:rPr lang="en-US" altLang="zh-CN" dirty="0" smtClean="0">
                <a:solidFill>
                  <a:schemeClr val="tx1"/>
                </a:solidFill>
              </a:rPr>
              <a:t>beautiful - more beautiful - most beautiful</a:t>
            </a:r>
            <a:endParaRPr lang="en-US" altLang="zh-CN" dirty="0" smtClean="0">
              <a:solidFill>
                <a:schemeClr val="tx1"/>
              </a:solidFill>
            </a:endParaRPr>
          </a:p>
          <a:p>
            <a:pPr eaLnBrk="1" hangingPunct="1">
              <a:buFont typeface="Wingdings" panose="05000000000000000000" pitchFamily="2" charset="2"/>
              <a:buChar char="Ø"/>
            </a:pPr>
            <a:r>
              <a:rPr lang="zh-CN" altLang="en-US" dirty="0" smtClean="0">
                <a:solidFill>
                  <a:srgbClr val="FF0000"/>
                </a:solidFill>
              </a:rPr>
              <a:t>不规则变化：</a:t>
            </a:r>
            <a:r>
              <a:rPr lang="en-US" altLang="zh-CN" dirty="0" smtClean="0">
                <a:solidFill>
                  <a:schemeClr val="tx1"/>
                </a:solidFill>
              </a:rPr>
              <a:t>good/well –better –best, </a:t>
            </a:r>
            <a:endParaRPr lang="en-US" altLang="zh-CN" dirty="0" smtClean="0">
              <a:solidFill>
                <a:schemeClr val="tx1"/>
              </a:solidFill>
            </a:endParaRPr>
          </a:p>
          <a:p>
            <a:pPr eaLnBrk="1" hangingPunct="1">
              <a:buFont typeface="Wingdings" panose="05000000000000000000" pitchFamily="2" charset="2"/>
              <a:buChar char="Ø"/>
            </a:pPr>
            <a:r>
              <a:rPr lang="en-US" altLang="zh-CN" dirty="0" smtClean="0">
                <a:solidFill>
                  <a:schemeClr val="tx1"/>
                </a:solidFill>
              </a:rPr>
              <a:t>                      bad – worse - worst,</a:t>
            </a:r>
            <a:endParaRPr lang="en-US" altLang="zh-CN" dirty="0" smtClean="0">
              <a:solidFill>
                <a:schemeClr val="tx1"/>
              </a:solidFill>
            </a:endParaRPr>
          </a:p>
          <a:p>
            <a:pPr eaLnBrk="1" hangingPunct="1">
              <a:buFont typeface="Webdings" panose="05030102010509060703" pitchFamily="18" charset="2"/>
              <a:buNone/>
            </a:pPr>
            <a:r>
              <a:rPr lang="en-US" altLang="zh-CN" dirty="0" smtClean="0">
                <a:solidFill>
                  <a:schemeClr val="tx1"/>
                </a:solidFill>
              </a:rPr>
              <a:t>                         many/much –more –most, </a:t>
            </a:r>
            <a:endParaRPr lang="en-US" altLang="zh-CN" dirty="0" smtClean="0">
              <a:solidFill>
                <a:schemeClr val="tx1"/>
              </a:solidFill>
            </a:endParaRPr>
          </a:p>
          <a:p>
            <a:pPr eaLnBrk="1" hangingPunct="1">
              <a:buFont typeface="Webdings" panose="05030102010509060703" pitchFamily="18" charset="2"/>
              <a:buNone/>
            </a:pPr>
            <a:r>
              <a:rPr lang="en-US" altLang="zh-CN" dirty="0" smtClean="0">
                <a:solidFill>
                  <a:schemeClr val="tx1"/>
                </a:solidFill>
              </a:rPr>
              <a:t>                         little –less –least,</a:t>
            </a:r>
            <a:endParaRPr lang="en-US" altLang="zh-CN" dirty="0" smtClean="0">
              <a:solidFill>
                <a:schemeClr val="tx1"/>
              </a:solidFill>
            </a:endParaRPr>
          </a:p>
          <a:p>
            <a:pPr eaLnBrk="1" hangingPunct="1">
              <a:buFont typeface="Webdings" panose="05030102010509060703" pitchFamily="18" charset="2"/>
              <a:buNone/>
            </a:pPr>
            <a:r>
              <a:rPr lang="en-US" altLang="zh-CN" dirty="0" smtClean="0">
                <a:solidFill>
                  <a:schemeClr val="tx1"/>
                </a:solidFill>
              </a:rPr>
              <a:t>                         far-farther/further-farthest/furthest</a:t>
            </a:r>
            <a:endParaRPr lang="en-US" altLang="zh-CN" dirty="0" smtClean="0">
              <a:solidFill>
                <a:schemeClr val="tx1"/>
              </a:solidFill>
            </a:endParaRPr>
          </a:p>
          <a:p>
            <a:pPr eaLnBrk="1" hangingPunct="1">
              <a:buFont typeface="Webdings" panose="05030102010509060703" pitchFamily="18" charset="2"/>
              <a:buNone/>
            </a:pPr>
            <a:r>
              <a:rPr lang="en-US" altLang="zh-CN" dirty="0" smtClean="0">
                <a:solidFill>
                  <a:schemeClr val="tx1"/>
                </a:solidFill>
              </a:rPr>
              <a:t>                        old-older/elder-oldest/eldest</a:t>
            </a:r>
            <a:endParaRPr lang="en-US" altLang="zh-CN" dirty="0" smtClean="0">
              <a:solidFill>
                <a:schemeClr val="tx1"/>
              </a:solidFill>
            </a:endParaRPr>
          </a:p>
          <a:p>
            <a:pPr eaLnBrk="1" hangingPunct="1">
              <a:buFont typeface="Webdings" panose="05030102010509060703" pitchFamily="18" charset="2"/>
              <a:buNone/>
            </a:pPr>
            <a:endParaRPr lang="en-US" altLang="zh-CN"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3">
                                            <p:txEl>
                                              <p:pRg st="1" end="1"/>
                                            </p:txEl>
                                          </p:spTgt>
                                        </p:tgtEl>
                                        <p:attrNameLst>
                                          <p:attrName>style.visibility</p:attrName>
                                        </p:attrNameLst>
                                      </p:cBhvr>
                                      <p:to>
                                        <p:strVal val="visible"/>
                                      </p:to>
                                    </p:set>
                                    <p:anim calcmode="lin" valueType="num">
                                      <p:cBhvr additive="base">
                                        <p:cTn id="13" dur="5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3">
                                            <p:txEl>
                                              <p:pRg st="2" end="2"/>
                                            </p:txEl>
                                          </p:spTgt>
                                        </p:tgtEl>
                                        <p:attrNameLst>
                                          <p:attrName>style.visibility</p:attrName>
                                        </p:attrNameLst>
                                      </p:cBhvr>
                                      <p:to>
                                        <p:strVal val="visible"/>
                                      </p:to>
                                    </p:set>
                                    <p:anim calcmode="lin" valueType="num">
                                      <p:cBhvr additive="base">
                                        <p:cTn id="19" dur="5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3">
                                            <p:txEl>
                                              <p:pRg st="3" end="3"/>
                                            </p:txEl>
                                          </p:spTgt>
                                        </p:tgtEl>
                                        <p:attrNameLst>
                                          <p:attrName>style.visibility</p:attrName>
                                        </p:attrNameLst>
                                      </p:cBhvr>
                                      <p:to>
                                        <p:strVal val="visible"/>
                                      </p:to>
                                    </p:set>
                                    <p:anim calcmode="lin" valueType="num">
                                      <p:cBhvr additive="base">
                                        <p:cTn id="25" dur="500" fill="hold"/>
                                        <p:tgtEl>
                                          <p:spTgt spid="358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3">
                                            <p:txEl>
                                              <p:pRg st="4" end="4"/>
                                            </p:txEl>
                                          </p:spTgt>
                                        </p:tgtEl>
                                        <p:attrNameLst>
                                          <p:attrName>style.visibility</p:attrName>
                                        </p:attrNameLst>
                                      </p:cBhvr>
                                      <p:to>
                                        <p:strVal val="visible"/>
                                      </p:to>
                                    </p:set>
                                    <p:anim calcmode="lin" valueType="num">
                                      <p:cBhvr additive="base">
                                        <p:cTn id="31" dur="5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843">
                                            <p:txEl>
                                              <p:pRg st="5" end="5"/>
                                            </p:txEl>
                                          </p:spTgt>
                                        </p:tgtEl>
                                        <p:attrNameLst>
                                          <p:attrName>style.visibility</p:attrName>
                                        </p:attrNameLst>
                                      </p:cBhvr>
                                      <p:to>
                                        <p:strVal val="visible"/>
                                      </p:to>
                                    </p:set>
                                    <p:anim calcmode="lin" valueType="num">
                                      <p:cBhvr additive="base">
                                        <p:cTn id="37" dur="500" fill="hold"/>
                                        <p:tgtEl>
                                          <p:spTgt spid="3584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58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5843">
                                            <p:txEl>
                                              <p:pRg st="6" end="6"/>
                                            </p:txEl>
                                          </p:spTgt>
                                        </p:tgtEl>
                                        <p:attrNameLst>
                                          <p:attrName>style.visibility</p:attrName>
                                        </p:attrNameLst>
                                      </p:cBhvr>
                                      <p:to>
                                        <p:strVal val="visible"/>
                                      </p:to>
                                    </p:set>
                                    <p:anim calcmode="lin" valueType="num">
                                      <p:cBhvr additive="base">
                                        <p:cTn id="43" dur="500" fill="hold"/>
                                        <p:tgtEl>
                                          <p:spTgt spid="3584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584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843">
                                            <p:txEl>
                                              <p:pRg st="7" end="7"/>
                                            </p:txEl>
                                          </p:spTgt>
                                        </p:tgtEl>
                                        <p:attrNameLst>
                                          <p:attrName>style.visibility</p:attrName>
                                        </p:attrNameLst>
                                      </p:cBhvr>
                                      <p:to>
                                        <p:strVal val="visible"/>
                                      </p:to>
                                    </p:set>
                                    <p:anim calcmode="lin" valueType="num">
                                      <p:cBhvr additive="base">
                                        <p:cTn id="49" dur="500" fill="hold"/>
                                        <p:tgtEl>
                                          <p:spTgt spid="3584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584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5843">
                                            <p:txEl>
                                              <p:pRg st="8" end="8"/>
                                            </p:txEl>
                                          </p:spTgt>
                                        </p:tgtEl>
                                        <p:attrNameLst>
                                          <p:attrName>style.visibility</p:attrName>
                                        </p:attrNameLst>
                                      </p:cBhvr>
                                      <p:to>
                                        <p:strVal val="visible"/>
                                      </p:to>
                                    </p:set>
                                    <p:anim calcmode="lin" valueType="num">
                                      <p:cBhvr additive="base">
                                        <p:cTn id="55" dur="500" fill="hold"/>
                                        <p:tgtEl>
                                          <p:spTgt spid="3584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584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5843">
                                            <p:txEl>
                                              <p:pRg st="9" end="9"/>
                                            </p:txEl>
                                          </p:spTgt>
                                        </p:tgtEl>
                                        <p:attrNameLst>
                                          <p:attrName>style.visibility</p:attrName>
                                        </p:attrNameLst>
                                      </p:cBhvr>
                                      <p:to>
                                        <p:strVal val="visible"/>
                                      </p:to>
                                    </p:set>
                                    <p:anim calcmode="lin" valueType="num">
                                      <p:cBhvr additive="base">
                                        <p:cTn id="61" dur="500" fill="hold"/>
                                        <p:tgtEl>
                                          <p:spTgt spid="3584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584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5843">
                                            <p:txEl>
                                              <p:pRg st="10" end="10"/>
                                            </p:txEl>
                                          </p:spTgt>
                                        </p:tgtEl>
                                        <p:attrNameLst>
                                          <p:attrName>style.visibility</p:attrName>
                                        </p:attrNameLst>
                                      </p:cBhvr>
                                      <p:to>
                                        <p:strVal val="visible"/>
                                      </p:to>
                                    </p:set>
                                    <p:anim calcmode="lin" valueType="num">
                                      <p:cBhvr additive="base">
                                        <p:cTn id="67" dur="500" fill="hold"/>
                                        <p:tgtEl>
                                          <p:spTgt spid="3584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584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pPr eaLnBrk="1" hangingPunct="1"/>
            <a:r>
              <a:rPr lang="zh-CN" altLang="en-US" sz="3600" smtClean="0"/>
              <a:t>词汇与结构</a:t>
            </a:r>
            <a:r>
              <a:rPr lang="en-US" altLang="zh-CN" sz="3600" smtClean="0"/>
              <a:t>——</a:t>
            </a:r>
            <a:r>
              <a:rPr lang="zh-CN" altLang="en-US" sz="3600" smtClean="0"/>
              <a:t>形容词和副词的比较级</a:t>
            </a:r>
            <a:r>
              <a:rPr lang="zh-CN" altLang="en-US" sz="3600" smtClean="0"/>
              <a:t>用法</a:t>
            </a:r>
            <a:endParaRPr lang="zh-CN" altLang="en-US" sz="3600" smtClean="0"/>
          </a:p>
        </p:txBody>
      </p:sp>
      <p:sp>
        <p:nvSpPr>
          <p:cNvPr id="29699" name="内容占位符 2"/>
          <p:cNvSpPr>
            <a:spLocks noGrp="1"/>
          </p:cNvSpPr>
          <p:nvPr>
            <p:ph idx="1"/>
          </p:nvPr>
        </p:nvSpPr>
        <p:spPr/>
        <p:txBody>
          <a:bodyPr>
            <a:noAutofit/>
          </a:bodyPr>
          <a:lstStyle/>
          <a:p>
            <a:pPr eaLnBrk="1" hangingPunct="1">
              <a:buFont typeface="Wingdings" panose="05000000000000000000" pitchFamily="2" charset="2"/>
              <a:buChar char="Ø"/>
              <a:defRPr/>
            </a:pPr>
            <a:r>
              <a:rPr lang="zh-CN" altLang="en-US" dirty="0" smtClean="0">
                <a:solidFill>
                  <a:schemeClr val="accent4">
                    <a:lumMod val="50000"/>
                  </a:schemeClr>
                </a:solidFill>
              </a:rPr>
              <a:t>比较级用法</a:t>
            </a:r>
            <a:r>
              <a:rPr lang="en-US" altLang="zh-CN" dirty="0" smtClean="0">
                <a:solidFill>
                  <a:schemeClr val="accent4">
                    <a:lumMod val="50000"/>
                  </a:schemeClr>
                </a:solidFill>
              </a:rPr>
              <a:t>: </a:t>
            </a:r>
            <a:r>
              <a:rPr lang="zh-CN" altLang="en-US" dirty="0" smtClean="0">
                <a:solidFill>
                  <a:schemeClr val="accent4">
                    <a:lumMod val="50000"/>
                  </a:schemeClr>
                </a:solidFill>
              </a:rPr>
              <a:t>两者进行比较时用比较级。</a:t>
            </a:r>
            <a:endParaRPr lang="en-US" altLang="zh-CN" dirty="0" smtClean="0">
              <a:solidFill>
                <a:schemeClr val="accent4">
                  <a:lumMod val="50000"/>
                </a:schemeClr>
              </a:solidFill>
            </a:endParaRPr>
          </a:p>
          <a:p>
            <a:pPr eaLnBrk="1" hangingPunct="1">
              <a:buFont typeface="Webdings" panose="05030102010509060703" pitchFamily="18" charset="2"/>
              <a:buNone/>
              <a:defRPr/>
            </a:pPr>
            <a:r>
              <a:rPr lang="en-US" altLang="zh-CN" dirty="0" smtClean="0">
                <a:solidFill>
                  <a:srgbClr val="FF0000"/>
                </a:solidFill>
              </a:rPr>
              <a:t>       </a:t>
            </a:r>
            <a:r>
              <a:rPr lang="zh-CN" altLang="en-US" dirty="0" smtClean="0">
                <a:solidFill>
                  <a:srgbClr val="FF0000"/>
                </a:solidFill>
              </a:rPr>
              <a:t>基本句式：</a:t>
            </a:r>
            <a:r>
              <a:rPr lang="en-US" altLang="zh-CN" dirty="0" smtClean="0">
                <a:solidFill>
                  <a:srgbClr val="FF0000"/>
                </a:solidFill>
              </a:rPr>
              <a:t>A+</a:t>
            </a:r>
            <a:r>
              <a:rPr lang="zh-CN" altLang="en-US" dirty="0" smtClean="0">
                <a:solidFill>
                  <a:srgbClr val="FF0000"/>
                </a:solidFill>
              </a:rPr>
              <a:t>动词</a:t>
            </a:r>
            <a:r>
              <a:rPr lang="en-US" altLang="zh-CN" dirty="0" smtClean="0">
                <a:solidFill>
                  <a:srgbClr val="FF0000"/>
                </a:solidFill>
              </a:rPr>
              <a:t>+</a:t>
            </a:r>
            <a:r>
              <a:rPr lang="zh-CN" altLang="en-US" dirty="0" smtClean="0">
                <a:solidFill>
                  <a:srgbClr val="FF0000"/>
                </a:solidFill>
              </a:rPr>
              <a:t>比较级</a:t>
            </a:r>
            <a:r>
              <a:rPr lang="en-US" altLang="zh-CN" dirty="0" smtClean="0">
                <a:solidFill>
                  <a:srgbClr val="FF0000"/>
                </a:solidFill>
              </a:rPr>
              <a:t>+</a:t>
            </a:r>
            <a:r>
              <a:rPr lang="en-US" altLang="zh-CN" dirty="0" err="1" smtClean="0">
                <a:solidFill>
                  <a:srgbClr val="FF0000"/>
                </a:solidFill>
              </a:rPr>
              <a:t>than+B</a:t>
            </a:r>
            <a:endParaRPr lang="en-US" altLang="zh-CN" dirty="0" smtClean="0">
              <a:solidFill>
                <a:srgbClr val="FF0000"/>
              </a:solidFill>
            </a:endParaRPr>
          </a:p>
          <a:p>
            <a:pPr eaLnBrk="1" hangingPunct="1">
              <a:buFont typeface="Webdings" panose="05030102010509060703" pitchFamily="18" charset="2"/>
              <a:buNone/>
              <a:defRPr/>
            </a:pPr>
            <a:r>
              <a:rPr lang="en-US" altLang="zh-CN" dirty="0" smtClean="0">
                <a:solidFill>
                  <a:schemeClr val="accent4">
                    <a:lumMod val="50000"/>
                  </a:schemeClr>
                </a:solidFill>
              </a:rPr>
              <a:t>   </a:t>
            </a:r>
            <a:r>
              <a:rPr lang="zh-CN" altLang="en-US" dirty="0" smtClean="0">
                <a:solidFill>
                  <a:schemeClr val="accent4">
                    <a:lumMod val="50000"/>
                  </a:schemeClr>
                </a:solidFill>
              </a:rPr>
              <a:t>如：</a:t>
            </a:r>
            <a:r>
              <a:rPr lang="en-US" altLang="zh-CN" dirty="0" smtClean="0">
                <a:solidFill>
                  <a:schemeClr val="accent4">
                    <a:lumMod val="50000"/>
                  </a:schemeClr>
                </a:solidFill>
              </a:rPr>
              <a:t>His handwriting is more beautiful than yours.</a:t>
            </a:r>
            <a:endParaRPr lang="en-US" altLang="zh-CN" dirty="0" smtClean="0">
              <a:solidFill>
                <a:schemeClr val="accent4">
                  <a:lumMod val="50000"/>
                </a:schemeClr>
              </a:solidFill>
            </a:endParaRPr>
          </a:p>
          <a:p>
            <a:pPr eaLnBrk="1" hangingPunct="1">
              <a:buFont typeface="Wingdings" panose="05000000000000000000" pitchFamily="2" charset="2"/>
              <a:buChar char="Ø"/>
              <a:defRPr/>
            </a:pPr>
            <a:r>
              <a:rPr lang="zh-CN" altLang="en-US" dirty="0" smtClean="0">
                <a:solidFill>
                  <a:schemeClr val="accent4">
                    <a:lumMod val="50000"/>
                  </a:schemeClr>
                </a:solidFill>
              </a:rPr>
              <a:t>最高级用法：三者或以上进行比较时，用最高级，前加 </a:t>
            </a:r>
            <a:r>
              <a:rPr lang="en-US" altLang="zh-CN" dirty="0" smtClean="0">
                <a:solidFill>
                  <a:schemeClr val="accent4">
                    <a:lumMod val="50000"/>
                  </a:schemeClr>
                </a:solidFill>
              </a:rPr>
              <a:t>the</a:t>
            </a:r>
            <a:r>
              <a:rPr lang="zh-CN" altLang="en-US" dirty="0" smtClean="0">
                <a:solidFill>
                  <a:schemeClr val="accent4">
                    <a:lumMod val="50000"/>
                  </a:schemeClr>
                </a:solidFill>
              </a:rPr>
              <a:t>。</a:t>
            </a:r>
            <a:endParaRPr lang="en-US" altLang="zh-CN" dirty="0" smtClean="0">
              <a:solidFill>
                <a:schemeClr val="accent4">
                  <a:lumMod val="50000"/>
                </a:schemeClr>
              </a:solidFill>
            </a:endParaRPr>
          </a:p>
          <a:p>
            <a:pPr eaLnBrk="1" hangingPunct="1">
              <a:buFont typeface="Webdings" panose="05030102010509060703" pitchFamily="18" charset="2"/>
              <a:buNone/>
              <a:defRPr/>
            </a:pPr>
            <a:r>
              <a:rPr lang="en-US" altLang="zh-CN" dirty="0" smtClean="0">
                <a:solidFill>
                  <a:srgbClr val="FF0000"/>
                </a:solidFill>
              </a:rPr>
              <a:t>     </a:t>
            </a:r>
            <a:r>
              <a:rPr lang="zh-CN" altLang="en-US" dirty="0" smtClean="0">
                <a:solidFill>
                  <a:srgbClr val="FF0000"/>
                </a:solidFill>
              </a:rPr>
              <a:t>基本形式：</a:t>
            </a:r>
            <a:r>
              <a:rPr lang="en-US" altLang="zh-CN" dirty="0" smtClean="0">
                <a:solidFill>
                  <a:srgbClr val="FF0000"/>
                </a:solidFill>
              </a:rPr>
              <a:t>A+</a:t>
            </a:r>
            <a:r>
              <a:rPr lang="zh-CN" altLang="en-US" dirty="0" smtClean="0">
                <a:solidFill>
                  <a:srgbClr val="FF0000"/>
                </a:solidFill>
              </a:rPr>
              <a:t>动词</a:t>
            </a:r>
            <a:r>
              <a:rPr lang="en-US" altLang="zh-CN" dirty="0" smtClean="0">
                <a:solidFill>
                  <a:srgbClr val="FF0000"/>
                </a:solidFill>
              </a:rPr>
              <a:t>+the+</a:t>
            </a:r>
            <a:r>
              <a:rPr lang="zh-CN" altLang="en-US" dirty="0" smtClean="0">
                <a:solidFill>
                  <a:srgbClr val="FF0000"/>
                </a:solidFill>
              </a:rPr>
              <a:t>最高级</a:t>
            </a:r>
            <a:r>
              <a:rPr lang="en-US" altLang="zh-CN" dirty="0" smtClean="0">
                <a:solidFill>
                  <a:srgbClr val="FF0000"/>
                </a:solidFill>
              </a:rPr>
              <a:t>+</a:t>
            </a:r>
            <a:r>
              <a:rPr lang="zh-CN" altLang="en-US" dirty="0" smtClean="0">
                <a:solidFill>
                  <a:srgbClr val="FF0000"/>
                </a:solidFill>
              </a:rPr>
              <a:t>（名词）</a:t>
            </a:r>
            <a:r>
              <a:rPr lang="en-US" altLang="zh-CN" dirty="0" smtClean="0">
                <a:solidFill>
                  <a:srgbClr val="FF0000"/>
                </a:solidFill>
              </a:rPr>
              <a:t>+</a:t>
            </a:r>
            <a:r>
              <a:rPr lang="zh-CN" altLang="en-US" dirty="0" smtClean="0">
                <a:solidFill>
                  <a:srgbClr val="FF0000"/>
                </a:solidFill>
              </a:rPr>
              <a:t>比较范围</a:t>
            </a:r>
            <a:endParaRPr lang="en-US" altLang="zh-CN" dirty="0" smtClean="0">
              <a:solidFill>
                <a:srgbClr val="FF0000"/>
              </a:solidFill>
            </a:endParaRPr>
          </a:p>
          <a:p>
            <a:pPr eaLnBrk="1" hangingPunct="1">
              <a:buFont typeface="Webdings" panose="05030102010509060703" pitchFamily="18" charset="2"/>
              <a:buNone/>
              <a:defRPr/>
            </a:pPr>
            <a:r>
              <a:rPr lang="en-US" altLang="zh-CN" dirty="0" smtClean="0">
                <a:solidFill>
                  <a:schemeClr val="accent4">
                    <a:lumMod val="50000"/>
                  </a:schemeClr>
                </a:solidFill>
              </a:rPr>
              <a:t>  </a:t>
            </a:r>
            <a:r>
              <a:rPr lang="zh-CN" altLang="en-US" dirty="0" smtClean="0">
                <a:solidFill>
                  <a:schemeClr val="accent4">
                    <a:lumMod val="50000"/>
                  </a:schemeClr>
                </a:solidFill>
              </a:rPr>
              <a:t>如：</a:t>
            </a:r>
            <a:r>
              <a:rPr lang="en-US" altLang="zh-CN" dirty="0" smtClean="0">
                <a:solidFill>
                  <a:schemeClr val="accent4">
                    <a:lumMod val="50000"/>
                  </a:schemeClr>
                </a:solidFill>
              </a:rPr>
              <a:t>Tom is the tallest(student) among the children.</a:t>
            </a:r>
            <a:endParaRPr lang="en-US" altLang="zh-CN" dirty="0" smtClean="0">
              <a:solidFill>
                <a:schemeClr val="accent4">
                  <a:lumMod val="50000"/>
                </a:schemeClr>
              </a:solidFill>
            </a:endParaRPr>
          </a:p>
          <a:p>
            <a:pPr eaLnBrk="1" hangingPunct="1">
              <a:buFont typeface="Webdings" panose="05030102010509060703" pitchFamily="18" charset="2"/>
              <a:buNone/>
              <a:defRPr/>
            </a:pPr>
            <a:r>
              <a:rPr lang="en-US" altLang="zh-CN" dirty="0" smtClean="0">
                <a:solidFill>
                  <a:schemeClr val="accent4">
                    <a:lumMod val="50000"/>
                  </a:schemeClr>
                </a:solidFill>
              </a:rPr>
              <a:t>          Shanghai is the biggest city in China.</a:t>
            </a:r>
            <a:endParaRPr lang="en-US" altLang="zh-CN" dirty="0" smtClean="0">
              <a:solidFill>
                <a:schemeClr val="accent4">
                  <a:lumMod val="50000"/>
                </a:schemeClr>
              </a:solidFill>
            </a:endParaRPr>
          </a:p>
          <a:p>
            <a:pPr eaLnBrk="1" hangingPunct="1">
              <a:buFont typeface="Webdings" panose="05030102010509060703" pitchFamily="18" charset="2"/>
              <a:buNone/>
              <a:defRPr/>
            </a:pPr>
            <a:endParaRPr lang="en-US" altLang="zh-CN" dirty="0" smtClean="0">
              <a:solidFill>
                <a:schemeClr val="accent4">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699">
                                            <p:txEl>
                                              <p:pRg st="3" end="3"/>
                                            </p:txEl>
                                          </p:spTgt>
                                        </p:tgtEl>
                                        <p:attrNameLst>
                                          <p:attrName>style.visibility</p:attrName>
                                        </p:attrNameLst>
                                      </p:cBhvr>
                                      <p:to>
                                        <p:strVal val="visible"/>
                                      </p:to>
                                    </p:set>
                                    <p:anim calcmode="lin" valueType="num">
                                      <p:cBhvr additive="base">
                                        <p:cTn id="25" dur="5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6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699">
                                            <p:txEl>
                                              <p:pRg st="4" end="4"/>
                                            </p:txEl>
                                          </p:spTgt>
                                        </p:tgtEl>
                                        <p:attrNameLst>
                                          <p:attrName>style.visibility</p:attrName>
                                        </p:attrNameLst>
                                      </p:cBhvr>
                                      <p:to>
                                        <p:strVal val="visible"/>
                                      </p:to>
                                    </p:set>
                                    <p:anim calcmode="lin" valueType="num">
                                      <p:cBhvr additive="base">
                                        <p:cTn id="31" dur="500" fill="hold"/>
                                        <p:tgtEl>
                                          <p:spTgt spid="296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96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9699">
                                            <p:txEl>
                                              <p:pRg st="5" end="5"/>
                                            </p:txEl>
                                          </p:spTgt>
                                        </p:tgtEl>
                                        <p:attrNameLst>
                                          <p:attrName>style.visibility</p:attrName>
                                        </p:attrNameLst>
                                      </p:cBhvr>
                                      <p:to>
                                        <p:strVal val="visible"/>
                                      </p:to>
                                    </p:set>
                                    <p:anim calcmode="lin" valueType="num">
                                      <p:cBhvr additive="base">
                                        <p:cTn id="37" dur="500" fill="hold"/>
                                        <p:tgtEl>
                                          <p:spTgt spid="2969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96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699">
                                            <p:txEl>
                                              <p:pRg st="6" end="6"/>
                                            </p:txEl>
                                          </p:spTgt>
                                        </p:tgtEl>
                                        <p:attrNameLst>
                                          <p:attrName>style.visibility</p:attrName>
                                        </p:attrNameLst>
                                      </p:cBhvr>
                                      <p:to>
                                        <p:strVal val="visible"/>
                                      </p:to>
                                    </p:set>
                                    <p:anim calcmode="lin" valueType="num">
                                      <p:cBhvr additive="base">
                                        <p:cTn id="43" dur="500" fill="hold"/>
                                        <p:tgtEl>
                                          <p:spTgt spid="2969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969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pPr eaLnBrk="1" hangingPunct="1"/>
            <a:r>
              <a:rPr lang="zh-CN" altLang="en-US" sz="3600" smtClean="0"/>
              <a:t>词汇与结构</a:t>
            </a:r>
            <a:r>
              <a:rPr lang="en-US" altLang="zh-CN" sz="3600" smtClean="0"/>
              <a:t>——</a:t>
            </a:r>
            <a:r>
              <a:rPr lang="zh-CN" altLang="en-US" sz="3600" smtClean="0"/>
              <a:t>形容词和副词的比较级和最高级</a:t>
            </a:r>
            <a:endParaRPr lang="zh-CN" altLang="en-US" sz="3600" smtClean="0"/>
          </a:p>
        </p:txBody>
      </p:sp>
      <p:sp>
        <p:nvSpPr>
          <p:cNvPr id="37891" name="内容占位符 2"/>
          <p:cNvSpPr>
            <a:spLocks noGrp="1"/>
          </p:cNvSpPr>
          <p:nvPr>
            <p:ph idx="1"/>
          </p:nvPr>
        </p:nvSpPr>
        <p:spPr>
          <a:xfrm>
            <a:off x="838200" y="1335405"/>
            <a:ext cx="10515600" cy="4351338"/>
          </a:xfrm>
        </p:spPr>
        <p:txBody>
          <a:bodyPr>
            <a:noAutofit/>
          </a:bodyPr>
          <a:lstStyle/>
          <a:p>
            <a:pPr eaLnBrk="1" hangingPunct="1">
              <a:lnSpc>
                <a:spcPct val="100000"/>
              </a:lnSpc>
              <a:buFont typeface="Wingdings" panose="05000000000000000000" pitchFamily="2" charset="2"/>
              <a:buChar char="Ø"/>
            </a:pPr>
            <a:r>
              <a:rPr lang="zh-CN" altLang="en-US" sz="2400" smtClean="0">
                <a:solidFill>
                  <a:srgbClr val="002060"/>
                </a:solidFill>
              </a:rPr>
              <a:t>比较级的特殊用法：</a:t>
            </a:r>
            <a:endParaRPr lang="en-US" altLang="zh-CN" sz="2400" smtClean="0">
              <a:solidFill>
                <a:srgbClr val="002060"/>
              </a:solidFill>
            </a:endParaRPr>
          </a:p>
          <a:p>
            <a:pPr marL="0" indent="0" eaLnBrk="1" hangingPunct="1">
              <a:lnSpc>
                <a:spcPct val="100000"/>
              </a:lnSpc>
              <a:buFont typeface="Wingdings" panose="05000000000000000000" pitchFamily="2" charset="2"/>
              <a:buNone/>
            </a:pPr>
            <a:r>
              <a:rPr lang="en-US" altLang="zh-CN" sz="2400" smtClean="0">
                <a:solidFill>
                  <a:srgbClr val="FF0000"/>
                </a:solidFill>
              </a:rPr>
              <a:t>1. much, far, still, even</a:t>
            </a:r>
            <a:r>
              <a:rPr lang="en-US" altLang="zh-CN" sz="2400" smtClean="0">
                <a:solidFill>
                  <a:srgbClr val="002060"/>
                </a:solidFill>
              </a:rPr>
              <a:t>+</a:t>
            </a:r>
            <a:r>
              <a:rPr lang="zh-CN" altLang="en-US" sz="2400" smtClean="0">
                <a:solidFill>
                  <a:srgbClr val="002060"/>
                </a:solidFill>
              </a:rPr>
              <a:t>比较级表一方超过另一方程度，“</a:t>
            </a:r>
            <a:r>
              <a:rPr lang="en-US" altLang="zh-CN" sz="2400" smtClean="0">
                <a:solidFill>
                  <a:srgbClr val="002060"/>
                </a:solidFill>
              </a:rPr>
              <a:t>…</a:t>
            </a:r>
            <a:r>
              <a:rPr lang="zh-CN" altLang="en-US" sz="2400" smtClean="0">
                <a:solidFill>
                  <a:srgbClr val="002060"/>
                </a:solidFill>
              </a:rPr>
              <a:t>得多”</a:t>
            </a:r>
            <a:endParaRPr lang="en-US" altLang="zh-CN" sz="2400" smtClean="0">
              <a:solidFill>
                <a:srgbClr val="002060"/>
              </a:solidFill>
            </a:endParaRPr>
          </a:p>
          <a:p>
            <a:pPr eaLnBrk="1" hangingPunct="1">
              <a:lnSpc>
                <a:spcPct val="100000"/>
              </a:lnSpc>
              <a:buFont typeface="Webdings" panose="05030102010509060703" pitchFamily="18" charset="2"/>
              <a:buNone/>
            </a:pPr>
            <a:r>
              <a:rPr lang="en-US" altLang="zh-CN" sz="2400" smtClean="0">
                <a:solidFill>
                  <a:srgbClr val="002060"/>
                </a:solidFill>
              </a:rPr>
              <a:t>      </a:t>
            </a:r>
            <a:r>
              <a:rPr lang="zh-CN" altLang="en-US" sz="2400" smtClean="0">
                <a:solidFill>
                  <a:srgbClr val="002060"/>
                </a:solidFill>
              </a:rPr>
              <a:t>如：</a:t>
            </a:r>
            <a:r>
              <a:rPr lang="en-US" altLang="zh-CN" sz="2400" smtClean="0">
                <a:solidFill>
                  <a:srgbClr val="002060"/>
                </a:solidFill>
              </a:rPr>
              <a:t>Her handwriting is much better than mine.</a:t>
            </a:r>
            <a:endParaRPr lang="en-US" altLang="zh-CN" sz="2400" smtClean="0">
              <a:solidFill>
                <a:srgbClr val="002060"/>
              </a:solidFill>
            </a:endParaRPr>
          </a:p>
          <a:p>
            <a:pPr marL="0" indent="0" eaLnBrk="1" hangingPunct="1">
              <a:lnSpc>
                <a:spcPct val="100000"/>
              </a:lnSpc>
              <a:buFont typeface="Wingdings" panose="05000000000000000000" pitchFamily="2" charset="2"/>
              <a:buNone/>
            </a:pPr>
            <a:r>
              <a:rPr lang="en-US" altLang="zh-CN" sz="2400" smtClean="0">
                <a:solidFill>
                  <a:srgbClr val="FF0000"/>
                </a:solidFill>
              </a:rPr>
              <a:t>2. </a:t>
            </a:r>
            <a:r>
              <a:rPr lang="zh-CN" altLang="en-US" sz="2400" smtClean="0">
                <a:solidFill>
                  <a:srgbClr val="FF0000"/>
                </a:solidFill>
              </a:rPr>
              <a:t>比较级</a:t>
            </a:r>
            <a:r>
              <a:rPr lang="en-US" altLang="zh-CN" sz="2400" smtClean="0">
                <a:solidFill>
                  <a:srgbClr val="FF0000"/>
                </a:solidFill>
              </a:rPr>
              <a:t>+and+</a:t>
            </a:r>
            <a:r>
              <a:rPr lang="zh-CN" altLang="en-US" sz="2400" smtClean="0">
                <a:solidFill>
                  <a:srgbClr val="FF0000"/>
                </a:solidFill>
              </a:rPr>
              <a:t>比较级</a:t>
            </a:r>
            <a:r>
              <a:rPr lang="zh-CN" altLang="en-US" sz="2400" smtClean="0">
                <a:solidFill>
                  <a:srgbClr val="002060"/>
                </a:solidFill>
              </a:rPr>
              <a:t>，“越来越</a:t>
            </a:r>
            <a:r>
              <a:rPr lang="en-US" altLang="zh-CN" sz="2400" smtClean="0">
                <a:solidFill>
                  <a:srgbClr val="002060"/>
                </a:solidFill>
              </a:rPr>
              <a:t>…</a:t>
            </a:r>
            <a:r>
              <a:rPr lang="zh-CN" altLang="en-US" sz="2400" smtClean="0">
                <a:solidFill>
                  <a:srgbClr val="002060"/>
                </a:solidFill>
              </a:rPr>
              <a:t>”</a:t>
            </a:r>
            <a:endParaRPr lang="zh-CN" altLang="en-US" sz="2400" smtClean="0">
              <a:solidFill>
                <a:srgbClr val="002060"/>
              </a:solidFill>
            </a:endParaRPr>
          </a:p>
          <a:p>
            <a:pPr marL="0" indent="0" eaLnBrk="1" hangingPunct="1">
              <a:lnSpc>
                <a:spcPct val="100000"/>
              </a:lnSpc>
              <a:buFont typeface="Wingdings" panose="05000000000000000000" pitchFamily="2" charset="2"/>
              <a:buNone/>
            </a:pPr>
            <a:r>
              <a:rPr lang="en-US" altLang="zh-CN" sz="2400" smtClean="0">
                <a:solidFill>
                  <a:srgbClr val="002060"/>
                </a:solidFill>
              </a:rPr>
              <a:t>      多音节形容词表示越来越…要用</a:t>
            </a:r>
            <a:r>
              <a:rPr lang="en-US" altLang="zh-CN" sz="2400" smtClean="0">
                <a:solidFill>
                  <a:srgbClr val="FF0000"/>
                </a:solidFill>
              </a:rPr>
              <a:t>more and more +形容词</a:t>
            </a:r>
            <a:endParaRPr lang="en-US" altLang="zh-CN" sz="2400" smtClean="0">
              <a:solidFill>
                <a:srgbClr val="FF0000"/>
              </a:solidFill>
            </a:endParaRPr>
          </a:p>
          <a:p>
            <a:pPr eaLnBrk="1" hangingPunct="1">
              <a:lnSpc>
                <a:spcPct val="100000"/>
              </a:lnSpc>
              <a:buFont typeface="Wingdings" panose="05000000000000000000" pitchFamily="2" charset="2"/>
              <a:buChar char="ü"/>
            </a:pPr>
            <a:r>
              <a:rPr lang="en-US" altLang="zh-CN" sz="2400" smtClean="0">
                <a:solidFill>
                  <a:srgbClr val="002060"/>
                </a:solidFill>
              </a:rPr>
              <a:t>      fatter and fatter                           thinner and thinner</a:t>
            </a:r>
            <a:endParaRPr lang="en-US" altLang="zh-CN" sz="2400" smtClean="0">
              <a:solidFill>
                <a:srgbClr val="002060"/>
              </a:solidFill>
            </a:endParaRPr>
          </a:p>
          <a:p>
            <a:pPr eaLnBrk="1" hangingPunct="1">
              <a:lnSpc>
                <a:spcPct val="100000"/>
              </a:lnSpc>
              <a:buFont typeface="Wingdings" panose="05000000000000000000" pitchFamily="2" charset="2"/>
              <a:buChar char="ü"/>
            </a:pPr>
            <a:r>
              <a:rPr lang="en-US" altLang="zh-CN" sz="2400" smtClean="0">
                <a:solidFill>
                  <a:srgbClr val="002060"/>
                </a:solidFill>
              </a:rPr>
              <a:t>      more and more popular              more and more interesting</a:t>
            </a:r>
            <a:endParaRPr lang="en-US" altLang="zh-CN" sz="2400" smtClean="0">
              <a:solidFill>
                <a:srgbClr val="002060"/>
              </a:solidFill>
            </a:endParaRPr>
          </a:p>
          <a:p>
            <a:pPr eaLnBrk="1" hangingPunct="1">
              <a:lnSpc>
                <a:spcPct val="100000"/>
              </a:lnSpc>
              <a:buFont typeface="Webdings" panose="05030102010509060703" pitchFamily="18" charset="2"/>
              <a:buNone/>
            </a:pPr>
            <a:r>
              <a:rPr lang="en-US" altLang="zh-CN" sz="2400" smtClean="0">
                <a:solidFill>
                  <a:srgbClr val="002060"/>
                </a:solidFill>
              </a:rPr>
              <a:t>      </a:t>
            </a:r>
            <a:r>
              <a:rPr lang="zh-CN" altLang="en-US" sz="2400" smtClean="0">
                <a:solidFill>
                  <a:srgbClr val="002060"/>
                </a:solidFill>
              </a:rPr>
              <a:t>如：</a:t>
            </a:r>
            <a:r>
              <a:rPr lang="en-US" altLang="zh-CN" sz="2400" smtClean="0">
                <a:solidFill>
                  <a:srgbClr val="002060"/>
                </a:solidFill>
              </a:rPr>
              <a:t>Winter is coming . It is getting colder and colder.</a:t>
            </a:r>
            <a:endParaRPr lang="en-US" altLang="zh-CN" sz="2400" smtClean="0">
              <a:solidFill>
                <a:srgbClr val="002060"/>
              </a:solidFill>
            </a:endParaRPr>
          </a:p>
          <a:p>
            <a:pPr marL="0" indent="0" eaLnBrk="1" hangingPunct="1">
              <a:lnSpc>
                <a:spcPct val="100000"/>
              </a:lnSpc>
              <a:buFont typeface="Wingdings" panose="05000000000000000000" pitchFamily="2" charset="2"/>
              <a:buNone/>
            </a:pPr>
            <a:r>
              <a:rPr lang="en-US" altLang="zh-CN" sz="2400" smtClean="0">
                <a:solidFill>
                  <a:srgbClr val="FF0000"/>
                </a:solidFill>
              </a:rPr>
              <a:t>3. the + </a:t>
            </a:r>
            <a:r>
              <a:rPr lang="zh-CN" altLang="en-US" sz="2400" smtClean="0">
                <a:solidFill>
                  <a:srgbClr val="FF0000"/>
                </a:solidFill>
              </a:rPr>
              <a:t>比较级</a:t>
            </a:r>
            <a:r>
              <a:rPr lang="en-US" altLang="zh-CN" sz="2400" smtClean="0">
                <a:solidFill>
                  <a:srgbClr val="FF0000"/>
                </a:solidFill>
              </a:rPr>
              <a:t>+</a:t>
            </a:r>
            <a:r>
              <a:rPr lang="zh-CN" altLang="en-US" sz="2400" smtClean="0">
                <a:solidFill>
                  <a:srgbClr val="FF0000"/>
                </a:solidFill>
              </a:rPr>
              <a:t>主语</a:t>
            </a:r>
            <a:r>
              <a:rPr lang="en-US" altLang="zh-CN" sz="2400" smtClean="0">
                <a:solidFill>
                  <a:srgbClr val="FF0000"/>
                </a:solidFill>
              </a:rPr>
              <a:t>+</a:t>
            </a:r>
            <a:r>
              <a:rPr lang="zh-CN" altLang="en-US" sz="2400" smtClean="0">
                <a:solidFill>
                  <a:srgbClr val="FF0000"/>
                </a:solidFill>
              </a:rPr>
              <a:t>谓语</a:t>
            </a:r>
            <a:r>
              <a:rPr lang="en-US" altLang="zh-CN" sz="2400" smtClean="0">
                <a:solidFill>
                  <a:srgbClr val="FF0000"/>
                </a:solidFill>
              </a:rPr>
              <a:t>…, the+</a:t>
            </a:r>
            <a:r>
              <a:rPr lang="zh-CN" altLang="en-US" sz="2400" smtClean="0">
                <a:solidFill>
                  <a:srgbClr val="FF0000"/>
                </a:solidFill>
              </a:rPr>
              <a:t>比较级</a:t>
            </a:r>
            <a:r>
              <a:rPr lang="en-US" altLang="zh-CN" sz="2400" smtClean="0">
                <a:solidFill>
                  <a:srgbClr val="FF0000"/>
                </a:solidFill>
              </a:rPr>
              <a:t>+</a:t>
            </a:r>
            <a:r>
              <a:rPr lang="zh-CN" altLang="en-US" sz="2400" smtClean="0">
                <a:solidFill>
                  <a:srgbClr val="FF0000"/>
                </a:solidFill>
              </a:rPr>
              <a:t>主语</a:t>
            </a:r>
            <a:r>
              <a:rPr lang="en-US" altLang="zh-CN" sz="2400" smtClean="0">
                <a:solidFill>
                  <a:srgbClr val="FF0000"/>
                </a:solidFill>
              </a:rPr>
              <a:t>+</a:t>
            </a:r>
            <a:r>
              <a:rPr lang="zh-CN" altLang="en-US" sz="2400" smtClean="0">
                <a:solidFill>
                  <a:srgbClr val="FF0000"/>
                </a:solidFill>
              </a:rPr>
              <a:t>谓语</a:t>
            </a:r>
            <a:r>
              <a:rPr lang="en-US" altLang="zh-CN" sz="2400" smtClean="0">
                <a:solidFill>
                  <a:srgbClr val="FF0000"/>
                </a:solidFill>
              </a:rPr>
              <a:t>…,</a:t>
            </a:r>
            <a:r>
              <a:rPr lang="zh-CN" altLang="en-US" sz="2400" smtClean="0">
                <a:solidFill>
                  <a:srgbClr val="002060"/>
                </a:solidFill>
              </a:rPr>
              <a:t>“越</a:t>
            </a:r>
            <a:r>
              <a:rPr lang="en-US" altLang="zh-CN" sz="2400" smtClean="0">
                <a:solidFill>
                  <a:srgbClr val="002060"/>
                </a:solidFill>
              </a:rPr>
              <a:t>…</a:t>
            </a:r>
            <a:r>
              <a:rPr lang="zh-CN" altLang="en-US" sz="2400" smtClean="0">
                <a:solidFill>
                  <a:srgbClr val="002060"/>
                </a:solidFill>
              </a:rPr>
              <a:t>就越</a:t>
            </a:r>
            <a:r>
              <a:rPr lang="en-US" altLang="zh-CN" sz="2400" smtClean="0">
                <a:solidFill>
                  <a:srgbClr val="002060"/>
                </a:solidFill>
              </a:rPr>
              <a:t>…</a:t>
            </a:r>
            <a:r>
              <a:rPr lang="zh-CN" altLang="en-US" sz="2400" smtClean="0">
                <a:solidFill>
                  <a:srgbClr val="002060"/>
                </a:solidFill>
              </a:rPr>
              <a:t>”</a:t>
            </a:r>
            <a:endParaRPr lang="en-US" altLang="zh-CN" sz="2400" smtClean="0">
              <a:solidFill>
                <a:srgbClr val="002060"/>
              </a:solidFill>
            </a:endParaRPr>
          </a:p>
          <a:p>
            <a:pPr eaLnBrk="1" hangingPunct="1">
              <a:lnSpc>
                <a:spcPct val="100000"/>
              </a:lnSpc>
              <a:buFont typeface="Webdings" panose="05030102010509060703" pitchFamily="18" charset="2"/>
              <a:buNone/>
            </a:pPr>
            <a:r>
              <a:rPr lang="en-US" altLang="zh-CN" sz="2400" smtClean="0">
                <a:solidFill>
                  <a:srgbClr val="002060"/>
                </a:solidFill>
              </a:rPr>
              <a:t>      </a:t>
            </a:r>
            <a:r>
              <a:rPr lang="zh-CN" altLang="en-US" sz="2400" smtClean="0">
                <a:solidFill>
                  <a:srgbClr val="002060"/>
                </a:solidFill>
              </a:rPr>
              <a:t>如：</a:t>
            </a:r>
            <a:r>
              <a:rPr lang="en-US" altLang="zh-CN" sz="2400" smtClean="0">
                <a:solidFill>
                  <a:srgbClr val="002060"/>
                </a:solidFill>
              </a:rPr>
              <a:t>The more you work for the people, the happier you will get. </a:t>
            </a:r>
            <a:endParaRPr lang="en-US" altLang="zh-CN" sz="240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3" end="3"/>
                                            </p:txEl>
                                          </p:spTgt>
                                        </p:tgtEl>
                                        <p:attrNameLst>
                                          <p:attrName>style.visibility</p:attrName>
                                        </p:attrNameLst>
                                      </p:cBhvr>
                                      <p:to>
                                        <p:strVal val="visible"/>
                                      </p:to>
                                    </p:set>
                                    <p:anim calcmode="lin" valueType="num">
                                      <p:cBhvr additive="base">
                                        <p:cTn id="7"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7891">
                                            <p:txEl>
                                              <p:pRg st="4" end="4"/>
                                            </p:txEl>
                                          </p:spTgt>
                                        </p:tgtEl>
                                        <p:attrNameLst>
                                          <p:attrName>style.visibility</p:attrName>
                                        </p:attrNameLst>
                                      </p:cBhvr>
                                      <p:to>
                                        <p:strVal val="visible"/>
                                      </p:to>
                                    </p:set>
                                    <p:anim calcmode="lin" valueType="num">
                                      <p:cBhvr additive="base">
                                        <p:cTn id="11"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78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7891">
                                            <p:txEl>
                                              <p:pRg st="5" end="5"/>
                                            </p:txEl>
                                          </p:spTgt>
                                        </p:tgtEl>
                                        <p:attrNameLst>
                                          <p:attrName>style.visibility</p:attrName>
                                        </p:attrNameLst>
                                      </p:cBhvr>
                                      <p:to>
                                        <p:strVal val="visible"/>
                                      </p:to>
                                    </p:set>
                                    <p:anim calcmode="lin" valueType="num">
                                      <p:cBhvr additive="base">
                                        <p:cTn id="17" dur="500" fill="hold"/>
                                        <p:tgtEl>
                                          <p:spTgt spid="37891">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7891">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7891">
                                            <p:txEl>
                                              <p:pRg st="6" end="6"/>
                                            </p:txEl>
                                          </p:spTgt>
                                        </p:tgtEl>
                                        <p:attrNameLst>
                                          <p:attrName>style.visibility</p:attrName>
                                        </p:attrNameLst>
                                      </p:cBhvr>
                                      <p:to>
                                        <p:strVal val="visible"/>
                                      </p:to>
                                    </p:set>
                                    <p:anim calcmode="lin" valueType="num">
                                      <p:cBhvr additive="base">
                                        <p:cTn id="21" dur="5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7891">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7891">
                                            <p:txEl>
                                              <p:pRg st="7" end="7"/>
                                            </p:txEl>
                                          </p:spTgt>
                                        </p:tgtEl>
                                        <p:attrNameLst>
                                          <p:attrName>style.visibility</p:attrName>
                                        </p:attrNameLst>
                                      </p:cBhvr>
                                      <p:to>
                                        <p:strVal val="visible"/>
                                      </p:to>
                                    </p:set>
                                    <p:anim calcmode="lin" valueType="num">
                                      <p:cBhvr additive="base">
                                        <p:cTn id="25" dur="500" fill="hold"/>
                                        <p:tgtEl>
                                          <p:spTgt spid="37891">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7891">
                                            <p:txEl>
                                              <p:pRg st="8" end="8"/>
                                            </p:txEl>
                                          </p:spTgt>
                                        </p:tgtEl>
                                        <p:attrNameLst>
                                          <p:attrName>style.visibility</p:attrName>
                                        </p:attrNameLst>
                                      </p:cBhvr>
                                      <p:to>
                                        <p:strVal val="visible"/>
                                      </p:to>
                                    </p:set>
                                    <p:anim calcmode="lin" valueType="num">
                                      <p:cBhvr additive="base">
                                        <p:cTn id="31" dur="500" fill="hold"/>
                                        <p:tgtEl>
                                          <p:spTgt spid="37891">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1">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7891">
                                            <p:txEl>
                                              <p:pRg st="9" end="9"/>
                                            </p:txEl>
                                          </p:spTgt>
                                        </p:tgtEl>
                                        <p:attrNameLst>
                                          <p:attrName>style.visibility</p:attrName>
                                        </p:attrNameLst>
                                      </p:cBhvr>
                                      <p:to>
                                        <p:strVal val="visible"/>
                                      </p:to>
                                    </p:set>
                                    <p:anim calcmode="lin" valueType="num">
                                      <p:cBhvr additive="base">
                                        <p:cTn id="35" dur="500" fill="hold"/>
                                        <p:tgtEl>
                                          <p:spTgt spid="37891">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789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465580"/>
            <a:ext cx="10515600" cy="4711700"/>
          </a:xfrm>
        </p:spPr>
        <p:txBody>
          <a:bodyPr/>
          <a:p>
            <a:pPr marL="0" indent="0">
              <a:buNone/>
            </a:pPr>
            <a:r>
              <a:rPr lang="en-US" altLang="zh-CN">
                <a:solidFill>
                  <a:srgbClr val="FF0000"/>
                </a:solidFill>
              </a:rPr>
              <a:t>4. </a:t>
            </a:r>
            <a:r>
              <a:rPr lang="zh-CN" altLang="en-US">
                <a:solidFill>
                  <a:srgbClr val="FF0000"/>
                </a:solidFill>
              </a:rPr>
              <a:t>the+ 比较级+of the two+名词复数，</a:t>
            </a:r>
            <a:r>
              <a:rPr lang="zh-CN" altLang="en-US"/>
              <a:t>意思为：两者中较…的一个。</a:t>
            </a:r>
            <a:endParaRPr lang="zh-CN" altLang="en-US"/>
          </a:p>
          <a:p>
            <a:pPr marL="0" indent="0">
              <a:buNone/>
            </a:pPr>
            <a:r>
              <a:rPr lang="zh-CN" altLang="en-US"/>
              <a:t>This one is the bigger of the two houses.</a:t>
            </a:r>
            <a:endParaRPr lang="zh-CN" altLang="en-US"/>
          </a:p>
          <a:p>
            <a:pPr marL="0" indent="0">
              <a:buNone/>
            </a:pPr>
            <a:r>
              <a:rPr lang="en-US" altLang="zh-CN">
                <a:solidFill>
                  <a:srgbClr val="FF0000"/>
                </a:solidFill>
              </a:rPr>
              <a:t>5. </a:t>
            </a:r>
            <a:r>
              <a:rPr lang="zh-CN" altLang="en-US">
                <a:solidFill>
                  <a:srgbClr val="FF0000"/>
                </a:solidFill>
              </a:rPr>
              <a:t>much more +不可数名词+than，意思为：比…多　</a:t>
            </a:r>
            <a:endParaRPr lang="zh-CN" altLang="en-US">
              <a:solidFill>
                <a:srgbClr val="FF0000"/>
              </a:solidFill>
            </a:endParaRPr>
          </a:p>
          <a:p>
            <a:pPr marL="0" indent="0">
              <a:buNone/>
            </a:pPr>
            <a:r>
              <a:rPr lang="zh-CN" altLang="en-US">
                <a:solidFill>
                  <a:srgbClr val="FF0000"/>
                </a:solidFill>
              </a:rPr>
              <a:t>many more +可数名词复数+than，意思为：比…多</a:t>
            </a:r>
            <a:endParaRPr lang="zh-CN" altLang="en-US">
              <a:solidFill>
                <a:srgbClr val="FF0000"/>
              </a:solidFill>
            </a:endParaRPr>
          </a:p>
          <a:p>
            <a:pPr marL="0" indent="0">
              <a:buNone/>
            </a:pPr>
            <a:r>
              <a:rPr lang="zh-CN" altLang="en-US"/>
              <a:t>I need many more books than you.</a:t>
            </a:r>
            <a:endParaRPr lang="zh-CN" altLang="en-US"/>
          </a:p>
          <a:p>
            <a:pPr marL="0" indent="0">
              <a:buNone/>
            </a:pPr>
            <a:r>
              <a:rPr lang="zh-CN" altLang="en-US"/>
              <a:t>She is very rich. She spend much more money in a day than I can make in a month.</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691005"/>
            <a:ext cx="10515600" cy="4351338"/>
          </a:xfrm>
        </p:spPr>
        <p:txBody>
          <a:bodyPr>
            <a:normAutofit lnSpcReduction="10000"/>
          </a:bodyPr>
          <a:p>
            <a:pPr marL="0" indent="0">
              <a:buNone/>
            </a:pPr>
            <a:r>
              <a:rPr lang="zh-CN" altLang="en-US"/>
              <a:t>.</a:t>
            </a:r>
            <a:r>
              <a:rPr lang="en-US" altLang="zh-CN"/>
              <a:t>6. </a:t>
            </a:r>
            <a:r>
              <a:rPr lang="zh-CN" altLang="en-US"/>
              <a:t>倍数的表达</a:t>
            </a:r>
            <a:endParaRPr lang="zh-CN" altLang="en-US"/>
          </a:p>
          <a:p>
            <a:pPr marL="0" indent="0">
              <a:buNone/>
            </a:pPr>
            <a:r>
              <a:rPr lang="zh-CN" altLang="en-US"/>
              <a:t>A is +倍数+as +形容词原级（big, high, long, wide, etc）+as+B</a:t>
            </a:r>
            <a:endParaRPr lang="zh-CN" altLang="en-US"/>
          </a:p>
          <a:p>
            <a:pPr marL="0" indent="0">
              <a:buNone/>
            </a:pPr>
            <a:r>
              <a:rPr lang="zh-CN" altLang="en-US"/>
              <a:t>A is +倍数+形容词比较级（bigger, higher, longer, wider, etc）+than B.</a:t>
            </a:r>
            <a:endParaRPr lang="zh-CN" altLang="en-US"/>
          </a:p>
          <a:p>
            <a:pPr marL="0" indent="0">
              <a:buNone/>
            </a:pPr>
            <a:r>
              <a:rPr lang="zh-CN" altLang="en-US"/>
              <a:t>A is +倍数+the +名词（size, height, length, width, etc）+of B.</a:t>
            </a:r>
            <a:endParaRPr lang="zh-CN" altLang="en-US"/>
          </a:p>
          <a:p>
            <a:pPr marL="0" indent="0">
              <a:buNone/>
            </a:pPr>
            <a:r>
              <a:rPr lang="zh-CN" altLang="en-US"/>
              <a:t>倍数：一倍once、两倍twice、三倍及以上：基数词+times </a:t>
            </a:r>
            <a:endParaRPr lang="zh-CN" altLang="en-US"/>
          </a:p>
          <a:p>
            <a:pPr marL="0" indent="0">
              <a:buNone/>
            </a:pPr>
            <a:r>
              <a:rPr lang="zh-CN" altLang="en-US"/>
              <a:t>The book is twice thicker than that one.</a:t>
            </a:r>
            <a:endParaRPr lang="zh-CN" altLang="en-US"/>
          </a:p>
          <a:p>
            <a:pPr marL="0" indent="0">
              <a:buNone/>
            </a:pPr>
            <a:r>
              <a:rPr lang="zh-CN" altLang="en-US"/>
              <a:t>The book is three times as thick as that one.</a:t>
            </a:r>
            <a:endParaRPr lang="zh-CN" altLang="en-US"/>
          </a:p>
          <a:p>
            <a:pPr marL="0" indent="0">
              <a:buNone/>
            </a:pPr>
            <a:r>
              <a:rPr lang="zh-CN" altLang="en-US"/>
              <a:t>The book is twice the thickness of that one.</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296670"/>
            <a:ext cx="10515600" cy="5561330"/>
          </a:xfrm>
        </p:spPr>
        <p:txBody>
          <a:bodyPr>
            <a:normAutofit lnSpcReduction="20000"/>
          </a:bodyPr>
          <a:p>
            <a:pPr marL="0" indent="0">
              <a:buNone/>
            </a:pPr>
            <a:r>
              <a:rPr lang="zh-CN" altLang="en-US">
                <a:solidFill>
                  <a:srgbClr val="FF0000"/>
                </a:solidFill>
              </a:rPr>
              <a:t>as+形容词或副词原级+as 意思为：与…一样</a:t>
            </a:r>
            <a:endParaRPr lang="zh-CN" altLang="en-US">
              <a:solidFill>
                <a:srgbClr val="FF0000"/>
              </a:solidFill>
            </a:endParaRPr>
          </a:p>
          <a:p>
            <a:pPr marL="0" indent="0">
              <a:buNone/>
            </a:pPr>
            <a:r>
              <a:rPr lang="zh-CN" altLang="en-US"/>
              <a:t>Xiao Wang is as tall as Xiao Liu.</a:t>
            </a:r>
            <a:endParaRPr lang="zh-CN" altLang="en-US"/>
          </a:p>
          <a:p>
            <a:pPr marL="0" indent="0">
              <a:buNone/>
            </a:pPr>
            <a:r>
              <a:rPr lang="zh-CN" altLang="en-US"/>
              <a:t>否定句中用not so/as…as 意思为：不如…那样…</a:t>
            </a:r>
            <a:endParaRPr lang="zh-CN" altLang="en-US"/>
          </a:p>
          <a:p>
            <a:pPr marL="0" indent="0">
              <a:buNone/>
            </a:pPr>
            <a:r>
              <a:rPr lang="zh-CN" altLang="en-US"/>
              <a:t></a:t>
            </a:r>
            <a:r>
              <a:rPr lang="zh-CN" altLang="en-US">
                <a:solidFill>
                  <a:srgbClr val="FF0000"/>
                </a:solidFill>
              </a:rPr>
              <a:t>as结构的特殊用法：</a:t>
            </a:r>
            <a:endParaRPr lang="zh-CN" altLang="en-US"/>
          </a:p>
          <a:p>
            <a:pPr marL="0" indent="0">
              <a:buNone/>
            </a:pPr>
            <a:r>
              <a:rPr lang="zh-CN" altLang="en-US"/>
              <a:t>1.</a:t>
            </a:r>
            <a:r>
              <a:rPr lang="zh-CN" altLang="en-US">
                <a:solidFill>
                  <a:srgbClr val="FF0000"/>
                </a:solidFill>
              </a:rPr>
              <a:t>as+原级形容词+a/an+可数名词+as</a:t>
            </a:r>
            <a:r>
              <a:rPr lang="zh-CN" altLang="en-US"/>
              <a:t> 意思为：与…一样…</a:t>
            </a:r>
            <a:endParaRPr lang="zh-CN" altLang="en-US"/>
          </a:p>
          <a:p>
            <a:pPr marL="0" indent="0">
              <a:buNone/>
            </a:pPr>
            <a:r>
              <a:rPr lang="zh-CN" altLang="en-US"/>
              <a:t>He is as diligent a student as you.</a:t>
            </a:r>
            <a:endParaRPr lang="zh-CN" altLang="en-US"/>
          </a:p>
          <a:p>
            <a:pPr marL="0" indent="0">
              <a:buNone/>
            </a:pPr>
            <a:r>
              <a:rPr lang="zh-CN" altLang="en-US"/>
              <a:t>2.</a:t>
            </a:r>
            <a:r>
              <a:rPr lang="zh-CN" altLang="en-US">
                <a:solidFill>
                  <a:srgbClr val="FF0000"/>
                </a:solidFill>
              </a:rPr>
              <a:t>as +many+名词复数+as，意思为：与…一样多</a:t>
            </a:r>
            <a:endParaRPr lang="zh-CN" altLang="en-US">
              <a:solidFill>
                <a:srgbClr val="FF0000"/>
              </a:solidFill>
            </a:endParaRPr>
          </a:p>
          <a:p>
            <a:pPr marL="0" indent="0">
              <a:buNone/>
            </a:pPr>
            <a:r>
              <a:rPr lang="zh-CN" altLang="en-US">
                <a:solidFill>
                  <a:srgbClr val="FF0000"/>
                </a:solidFill>
              </a:rPr>
              <a:t>as +much+不可数名词+as，意思为：与…一样多</a:t>
            </a:r>
            <a:endParaRPr lang="zh-CN" altLang="en-US">
              <a:solidFill>
                <a:srgbClr val="FF0000"/>
              </a:solidFill>
            </a:endParaRPr>
          </a:p>
          <a:p>
            <a:pPr marL="0" indent="0">
              <a:buNone/>
            </a:pPr>
            <a:r>
              <a:rPr lang="zh-CN" altLang="en-US"/>
              <a:t>They have produced as many cars this year as they did last year.</a:t>
            </a:r>
            <a:endParaRPr lang="zh-CN" altLang="en-US"/>
          </a:p>
          <a:p>
            <a:pPr marL="0" indent="0">
              <a:buNone/>
            </a:pPr>
            <a:r>
              <a:rPr lang="zh-CN" altLang="en-US"/>
              <a:t>There is as much water in this bottle as in that bottle.</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additive="base">
                                        <p:cTn id="2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noAutofit/>
          </a:bodyPr>
          <a:lstStyle/>
          <a:p>
            <a:pPr eaLnBrk="1" hangingPunct="1"/>
            <a:r>
              <a:rPr lang="zh-CN" altLang="en-US" sz="3600" smtClean="0"/>
              <a:t>词汇与结构</a:t>
            </a:r>
            <a:r>
              <a:rPr lang="en-US" altLang="zh-CN" sz="3600" smtClean="0"/>
              <a:t>——</a:t>
            </a:r>
            <a:r>
              <a:rPr lang="zh-CN" altLang="en-US" sz="3600" smtClean="0"/>
              <a:t>形容词和副词的比较级和最高级</a:t>
            </a:r>
            <a:endParaRPr lang="zh-CN" altLang="en-US" sz="3600" smtClean="0"/>
          </a:p>
        </p:txBody>
      </p:sp>
      <p:sp>
        <p:nvSpPr>
          <p:cNvPr id="38915" name="内容占位符 2"/>
          <p:cNvSpPr>
            <a:spLocks noGrp="1"/>
          </p:cNvSpPr>
          <p:nvPr>
            <p:ph idx="1"/>
          </p:nvPr>
        </p:nvSpPr>
        <p:spPr/>
        <p:txBody>
          <a:bodyPr/>
          <a:lstStyle/>
          <a:p>
            <a:pPr marL="0" indent="0" eaLnBrk="1" hangingPunct="1">
              <a:buFont typeface="Wingdings" panose="05000000000000000000" pitchFamily="2" charset="2"/>
              <a:buNone/>
            </a:pPr>
            <a:r>
              <a:rPr lang="en-US" altLang="zh-CN" dirty="0" smtClean="0">
                <a:solidFill>
                  <a:srgbClr val="002060"/>
                </a:solidFill>
              </a:rPr>
              <a:t>3. </a:t>
            </a:r>
            <a:r>
              <a:rPr lang="zh-CN" altLang="en-US" dirty="0" smtClean="0">
                <a:solidFill>
                  <a:srgbClr val="002060"/>
                </a:solidFill>
              </a:rPr>
              <a:t>常见习惯用语：</a:t>
            </a:r>
            <a:endParaRPr lang="en-US" altLang="zh-CN" dirty="0" smtClean="0">
              <a:solidFill>
                <a:srgbClr val="002060"/>
              </a:solidFill>
            </a:endParaRPr>
          </a:p>
          <a:p>
            <a:pPr eaLnBrk="1" hangingPunct="1">
              <a:buFont typeface="Wingdings" panose="05000000000000000000" pitchFamily="2" charset="2"/>
              <a:buChar char="ü"/>
            </a:pPr>
            <a:r>
              <a:rPr lang="en-US" altLang="zh-CN" dirty="0" smtClean="0">
                <a:solidFill>
                  <a:srgbClr val="FF0000"/>
                </a:solidFill>
              </a:rPr>
              <a:t>as early as </a:t>
            </a:r>
            <a:r>
              <a:rPr lang="en-US" altLang="zh-CN" dirty="0" smtClean="0">
                <a:solidFill>
                  <a:srgbClr val="002060"/>
                </a:solidFill>
              </a:rPr>
              <a:t>,</a:t>
            </a:r>
            <a:r>
              <a:rPr lang="zh-CN" altLang="en-US" dirty="0" smtClean="0">
                <a:solidFill>
                  <a:srgbClr val="002060"/>
                </a:solidFill>
              </a:rPr>
              <a:t>早在，</a:t>
            </a:r>
            <a:r>
              <a:rPr lang="en-US" altLang="zh-CN" dirty="0" smtClean="0">
                <a:solidFill>
                  <a:srgbClr val="002060"/>
                </a:solidFill>
              </a:rPr>
              <a:t>as early as the twelfth century.</a:t>
            </a:r>
            <a:endParaRPr lang="en-US" altLang="zh-CN" dirty="0" smtClean="0">
              <a:solidFill>
                <a:srgbClr val="002060"/>
              </a:solidFill>
            </a:endParaRPr>
          </a:p>
          <a:p>
            <a:pPr eaLnBrk="1" hangingPunct="1">
              <a:buFont typeface="Wingdings" panose="05000000000000000000" pitchFamily="2" charset="2"/>
              <a:buChar char="ü"/>
            </a:pPr>
            <a:r>
              <a:rPr lang="en-US" altLang="zh-CN" dirty="0" smtClean="0">
                <a:solidFill>
                  <a:srgbClr val="FF0000"/>
                </a:solidFill>
              </a:rPr>
              <a:t>as far as</a:t>
            </a:r>
            <a:endParaRPr lang="en-US" altLang="zh-CN" dirty="0" smtClean="0">
              <a:solidFill>
                <a:srgbClr val="FF0000"/>
              </a:solidFill>
            </a:endParaRPr>
          </a:p>
          <a:p>
            <a:pPr eaLnBrk="1" hangingPunct="1">
              <a:buFont typeface="Webdings" panose="05030102010509060703" pitchFamily="18" charset="2"/>
              <a:buNone/>
            </a:pPr>
            <a:r>
              <a:rPr lang="en-US" altLang="zh-CN" dirty="0" smtClean="0">
                <a:solidFill>
                  <a:srgbClr val="002060"/>
                </a:solidFill>
              </a:rPr>
              <a:t>     1)</a:t>
            </a:r>
            <a:r>
              <a:rPr lang="zh-CN" altLang="en-US" dirty="0" smtClean="0">
                <a:solidFill>
                  <a:srgbClr val="002060"/>
                </a:solidFill>
              </a:rPr>
              <a:t>远到，</a:t>
            </a:r>
            <a:r>
              <a:rPr lang="en-US" altLang="zh-CN" dirty="0" smtClean="0">
                <a:solidFill>
                  <a:srgbClr val="002060"/>
                </a:solidFill>
              </a:rPr>
              <a:t>go as far as the church.  2) as far as I know </a:t>
            </a:r>
            <a:r>
              <a:rPr lang="zh-CN" altLang="en-US" dirty="0" smtClean="0">
                <a:solidFill>
                  <a:srgbClr val="002060"/>
                </a:solidFill>
              </a:rPr>
              <a:t>就我所知</a:t>
            </a:r>
            <a:r>
              <a:rPr lang="en-US" altLang="zh-CN" dirty="0" smtClean="0">
                <a:solidFill>
                  <a:srgbClr val="002060"/>
                </a:solidFill>
              </a:rPr>
              <a:t> </a:t>
            </a:r>
            <a:endParaRPr lang="en-US" altLang="zh-CN" dirty="0" smtClean="0">
              <a:solidFill>
                <a:srgbClr val="002060"/>
              </a:solidFill>
            </a:endParaRPr>
          </a:p>
          <a:p>
            <a:pPr eaLnBrk="1" hangingPunct="1">
              <a:buFont typeface="Wingdings" panose="05000000000000000000" pitchFamily="2" charset="2"/>
              <a:buChar char="ü"/>
            </a:pPr>
            <a:r>
              <a:rPr lang="en-US" altLang="zh-CN" dirty="0" smtClean="0">
                <a:solidFill>
                  <a:srgbClr val="FF0000"/>
                </a:solidFill>
              </a:rPr>
              <a:t>as… </a:t>
            </a:r>
            <a:r>
              <a:rPr lang="en-US" altLang="zh-CN" dirty="0" err="1" smtClean="0">
                <a:solidFill>
                  <a:srgbClr val="FF0000"/>
                </a:solidFill>
              </a:rPr>
              <a:t>as</a:t>
            </a:r>
            <a:r>
              <a:rPr lang="en-US" altLang="zh-CN" dirty="0" smtClean="0">
                <a:solidFill>
                  <a:srgbClr val="FF0000"/>
                </a:solidFill>
              </a:rPr>
              <a:t> possible</a:t>
            </a:r>
            <a:r>
              <a:rPr lang="en-US" altLang="zh-CN" dirty="0" smtClean="0">
                <a:solidFill>
                  <a:srgbClr val="002060"/>
                </a:solidFill>
              </a:rPr>
              <a:t>, </a:t>
            </a:r>
            <a:r>
              <a:rPr lang="zh-CN" altLang="en-US" dirty="0" smtClean="0">
                <a:solidFill>
                  <a:srgbClr val="002060"/>
                </a:solidFill>
              </a:rPr>
              <a:t>尽可能， </a:t>
            </a:r>
            <a:r>
              <a:rPr lang="en-US" altLang="zh-CN" dirty="0" smtClean="0">
                <a:solidFill>
                  <a:srgbClr val="002060"/>
                </a:solidFill>
              </a:rPr>
              <a:t>as soon as possible</a:t>
            </a:r>
            <a:endParaRPr lang="en-US" altLang="zh-CN" dirty="0" smtClean="0">
              <a:solidFill>
                <a:srgbClr val="002060"/>
              </a:solidFill>
            </a:endParaRPr>
          </a:p>
          <a:p>
            <a:pPr eaLnBrk="1" hangingPunct="1">
              <a:buFont typeface="Wingdings" panose="05000000000000000000" pitchFamily="2" charset="2"/>
              <a:buChar char="ü"/>
            </a:pPr>
            <a:endParaRPr lang="en-US" altLang="zh-CN"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5">
                                            <p:txEl>
                                              <p:pRg st="2" end="2"/>
                                            </p:txEl>
                                          </p:spTgt>
                                        </p:tgtEl>
                                        <p:attrNameLst>
                                          <p:attrName>style.visibility</p:attrName>
                                        </p:attrNameLst>
                                      </p:cBhvr>
                                      <p:to>
                                        <p:strVal val="visible"/>
                                      </p:to>
                                    </p:set>
                                    <p:anim calcmode="lin" valueType="num">
                                      <p:cBhvr additive="base">
                                        <p:cTn id="19" dur="500" fill="hold"/>
                                        <p:tgtEl>
                                          <p:spTgt spid="389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15">
                                            <p:txEl>
                                              <p:pRg st="3" end="3"/>
                                            </p:txEl>
                                          </p:spTgt>
                                        </p:tgtEl>
                                        <p:attrNameLst>
                                          <p:attrName>style.visibility</p:attrName>
                                        </p:attrNameLst>
                                      </p:cBhvr>
                                      <p:to>
                                        <p:strVal val="visible"/>
                                      </p:to>
                                    </p:set>
                                    <p:anim calcmode="lin" valueType="num">
                                      <p:cBhvr additive="base">
                                        <p:cTn id="25" dur="500" fill="hold"/>
                                        <p:tgtEl>
                                          <p:spTgt spid="389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8915">
                                            <p:txEl>
                                              <p:pRg st="4" end="4"/>
                                            </p:txEl>
                                          </p:spTgt>
                                        </p:tgtEl>
                                        <p:attrNameLst>
                                          <p:attrName>style.visibility</p:attrName>
                                        </p:attrNameLst>
                                      </p:cBhvr>
                                      <p:to>
                                        <p:strVal val="visible"/>
                                      </p:to>
                                    </p:set>
                                    <p:anim calcmode="lin" valueType="num">
                                      <p:cBhvr additive="base">
                                        <p:cTn id="31" dur="500" fill="hold"/>
                                        <p:tgtEl>
                                          <p:spTgt spid="389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9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xfrm>
            <a:off x="838200" y="198755"/>
            <a:ext cx="10515600" cy="1325563"/>
          </a:xfrm>
        </p:spPr>
        <p:txBody>
          <a:bodyPr/>
          <a:lstStyle/>
          <a:p>
            <a:pPr eaLnBrk="1" hangingPunct="1"/>
            <a:r>
              <a:rPr lang="zh-CN" altLang="en-US" sz="4000" smtClean="0"/>
              <a:t>词汇与结构</a:t>
            </a:r>
            <a:r>
              <a:rPr lang="en-US" altLang="zh-CN" sz="4000" smtClean="0"/>
              <a:t>——</a:t>
            </a:r>
            <a:r>
              <a:rPr lang="zh-CN" altLang="en-US" sz="4000" smtClean="0"/>
              <a:t>代词</a:t>
            </a:r>
            <a:endParaRPr lang="zh-CN" altLang="en-US" sz="4000" smtClean="0"/>
          </a:p>
        </p:txBody>
      </p:sp>
      <p:sp>
        <p:nvSpPr>
          <p:cNvPr id="24579" name="内容占位符 2"/>
          <p:cNvSpPr>
            <a:spLocks noGrp="1"/>
          </p:cNvSpPr>
          <p:nvPr>
            <p:ph idx="1"/>
          </p:nvPr>
        </p:nvSpPr>
        <p:spPr>
          <a:xfrm>
            <a:off x="521970" y="1148080"/>
            <a:ext cx="11148484" cy="5192713"/>
          </a:xfrm>
        </p:spPr>
        <p:txBody>
          <a:bodyPr/>
          <a:lstStyle/>
          <a:p>
            <a:pPr eaLnBrk="1" hangingPunct="1">
              <a:lnSpc>
                <a:spcPct val="100000"/>
              </a:lnSpc>
              <a:buFont typeface="Wingdings" panose="05000000000000000000" pitchFamily="2" charset="2"/>
              <a:buChar char="Ø"/>
              <a:defRPr/>
            </a:pPr>
            <a:r>
              <a:rPr lang="zh-CN" altLang="en-US" sz="2400" dirty="0" smtClean="0">
                <a:solidFill>
                  <a:schemeClr val="tx1"/>
                </a:solidFill>
              </a:rPr>
              <a:t>用来代替名词、名词性短语或者句子的词。</a:t>
            </a:r>
            <a:endParaRPr lang="en-US" altLang="zh-CN" sz="2400" dirty="0" smtClean="0">
              <a:solidFill>
                <a:schemeClr val="tx1"/>
              </a:solidFill>
            </a:endParaRPr>
          </a:p>
          <a:p>
            <a:pPr eaLnBrk="1" hangingPunct="1">
              <a:lnSpc>
                <a:spcPct val="100000"/>
              </a:lnSpc>
              <a:buFont typeface="Wingdings" panose="05000000000000000000" pitchFamily="2" charset="2"/>
              <a:buChar char="Ø"/>
              <a:defRPr/>
            </a:pPr>
            <a:r>
              <a:rPr lang="zh-CN" altLang="en-US" sz="2400" dirty="0" smtClean="0">
                <a:solidFill>
                  <a:schemeClr val="tx1"/>
                </a:solidFill>
              </a:rPr>
              <a:t>不定代词 </a:t>
            </a:r>
            <a:r>
              <a:rPr lang="en-US" altLang="zh-CN" sz="2400" dirty="0" smtClean="0">
                <a:solidFill>
                  <a:schemeClr val="tx1"/>
                </a:solidFill>
              </a:rPr>
              <a:t>some, any, both, none, either, neither,  many, much, etc.</a:t>
            </a:r>
            <a:endParaRPr lang="en-US" altLang="zh-CN" sz="2400" dirty="0" smtClean="0">
              <a:solidFill>
                <a:schemeClr val="tx1"/>
              </a:solidFill>
            </a:endParaRPr>
          </a:p>
          <a:p>
            <a:pPr eaLnBrk="1" hangingPunct="1">
              <a:lnSpc>
                <a:spcPct val="100000"/>
              </a:lnSpc>
              <a:buFont typeface="Wingdings" panose="05000000000000000000" pitchFamily="2" charset="2"/>
              <a:buChar char="ü"/>
              <a:defRPr/>
            </a:pPr>
            <a:r>
              <a:rPr lang="en-US" altLang="zh-CN" sz="2400" dirty="0" smtClean="0">
                <a:solidFill>
                  <a:srgbClr val="FF0000"/>
                </a:solidFill>
              </a:rPr>
              <a:t>    some and any </a:t>
            </a:r>
            <a:r>
              <a:rPr lang="zh-CN" altLang="en-US" sz="2400" dirty="0" smtClean="0">
                <a:solidFill>
                  <a:srgbClr val="FF0000"/>
                </a:solidFill>
              </a:rPr>
              <a:t>的用法：</a:t>
            </a:r>
            <a:endParaRPr lang="en-US" altLang="zh-CN" sz="2400" dirty="0" smtClean="0">
              <a:solidFill>
                <a:srgbClr val="FF0000"/>
              </a:solidFill>
            </a:endParaRPr>
          </a:p>
          <a:p>
            <a:pPr eaLnBrk="1" hangingPunct="1">
              <a:lnSpc>
                <a:spcPct val="100000"/>
              </a:lnSpc>
              <a:buFont typeface="Webdings" panose="05030102010509060703" pitchFamily="18" charset="2"/>
              <a:buNone/>
              <a:defRPr/>
            </a:pPr>
            <a:r>
              <a:rPr lang="en-US" altLang="zh-CN" sz="2400" dirty="0" smtClean="0">
                <a:solidFill>
                  <a:schemeClr val="tx1"/>
                </a:solidFill>
              </a:rPr>
              <a:t>        </a:t>
            </a:r>
            <a:r>
              <a:rPr lang="zh-CN" altLang="en-US" sz="2400" dirty="0" smtClean="0">
                <a:solidFill>
                  <a:schemeClr val="tx1"/>
                </a:solidFill>
              </a:rPr>
              <a:t>一般情况下</a:t>
            </a:r>
            <a:r>
              <a:rPr lang="en-US" altLang="zh-CN" sz="2400" dirty="0" smtClean="0">
                <a:solidFill>
                  <a:schemeClr val="tx1"/>
                </a:solidFill>
              </a:rPr>
              <a:t> some</a:t>
            </a:r>
            <a:r>
              <a:rPr lang="zh-CN" altLang="en-US" sz="2400" dirty="0" smtClean="0">
                <a:solidFill>
                  <a:schemeClr val="tx1"/>
                </a:solidFill>
              </a:rPr>
              <a:t>用于肯定句；</a:t>
            </a:r>
            <a:r>
              <a:rPr lang="en-US" altLang="zh-CN" sz="2400" dirty="0" smtClean="0">
                <a:solidFill>
                  <a:schemeClr val="tx1"/>
                </a:solidFill>
              </a:rPr>
              <a:t>any</a:t>
            </a:r>
            <a:r>
              <a:rPr lang="zh-CN" altLang="en-US" sz="2400" dirty="0" smtClean="0">
                <a:solidFill>
                  <a:schemeClr val="tx1"/>
                </a:solidFill>
              </a:rPr>
              <a:t>用于疑问句、否定句或条件句。</a:t>
            </a:r>
            <a:endParaRPr lang="en-US" altLang="zh-CN" sz="2400" dirty="0" smtClean="0">
              <a:solidFill>
                <a:schemeClr val="tx1"/>
              </a:solidFill>
            </a:endParaRPr>
          </a:p>
          <a:p>
            <a:pPr eaLnBrk="1" hangingPunct="1">
              <a:lnSpc>
                <a:spcPct val="100000"/>
              </a:lnSpc>
              <a:buFont typeface="Webdings" panose="05030102010509060703" pitchFamily="18" charset="2"/>
              <a:buNone/>
              <a:defRPr/>
            </a:pPr>
            <a:r>
              <a:rPr lang="zh-CN" altLang="en-US" sz="2400" dirty="0" smtClean="0">
                <a:solidFill>
                  <a:schemeClr val="tx1"/>
                </a:solidFill>
              </a:rPr>
              <a:t>如： </a:t>
            </a:r>
            <a:r>
              <a:rPr lang="en-US" altLang="zh-CN" sz="2400" dirty="0" smtClean="0">
                <a:solidFill>
                  <a:schemeClr val="tx1"/>
                </a:solidFill>
              </a:rPr>
              <a:t>I am looking for some matches.</a:t>
            </a:r>
            <a:endParaRPr lang="en-US" altLang="zh-CN" sz="2400" dirty="0" smtClean="0">
              <a:solidFill>
                <a:schemeClr val="tx1"/>
              </a:solidFill>
            </a:endParaRPr>
          </a:p>
          <a:p>
            <a:pPr eaLnBrk="1" hangingPunct="1">
              <a:lnSpc>
                <a:spcPct val="100000"/>
              </a:lnSpc>
              <a:buFont typeface="Webdings" panose="05030102010509060703" pitchFamily="18" charset="2"/>
              <a:buNone/>
              <a:defRPr/>
            </a:pPr>
            <a:r>
              <a:rPr lang="en-US" altLang="zh-CN" sz="2400" dirty="0" smtClean="0">
                <a:solidFill>
                  <a:schemeClr val="tx1"/>
                </a:solidFill>
              </a:rPr>
              <a:t>        Do you have any matches? No, I don’t have any matches.</a:t>
            </a:r>
            <a:endParaRPr lang="en-US" altLang="zh-CN" sz="2400" dirty="0" smtClean="0">
              <a:solidFill>
                <a:schemeClr val="tx1"/>
              </a:solidFill>
            </a:endParaRPr>
          </a:p>
          <a:p>
            <a:pPr eaLnBrk="1" hangingPunct="1">
              <a:lnSpc>
                <a:spcPct val="100000"/>
              </a:lnSpc>
              <a:buFont typeface="Arial" panose="020B0604020202020204" pitchFamily="34" charset="0"/>
              <a:buChar char="•"/>
              <a:defRPr/>
            </a:pPr>
            <a:r>
              <a:rPr lang="zh-CN" altLang="en-US" sz="2400" dirty="0" smtClean="0">
                <a:solidFill>
                  <a:srgbClr val="FF0000"/>
                </a:solidFill>
              </a:rPr>
              <a:t>特殊用法：</a:t>
            </a:r>
            <a:endParaRPr lang="en-US" altLang="zh-CN" sz="2400" dirty="0" smtClean="0">
              <a:solidFill>
                <a:srgbClr val="FF0000"/>
              </a:solidFill>
            </a:endParaRPr>
          </a:p>
          <a:p>
            <a:pPr eaLnBrk="1" hangingPunct="1">
              <a:lnSpc>
                <a:spcPct val="100000"/>
              </a:lnSpc>
              <a:buFont typeface="Webdings" panose="05030102010509060703" pitchFamily="18" charset="2"/>
              <a:buNone/>
              <a:defRPr/>
            </a:pPr>
            <a:r>
              <a:rPr lang="en-US" altLang="zh-CN" sz="2400" dirty="0" smtClean="0">
                <a:solidFill>
                  <a:schemeClr val="tx1"/>
                </a:solidFill>
              </a:rPr>
              <a:t>1</a:t>
            </a:r>
            <a:r>
              <a:rPr lang="zh-CN" altLang="en-US" sz="2400" dirty="0" smtClean="0">
                <a:solidFill>
                  <a:schemeClr val="tx1"/>
                </a:solidFill>
              </a:rPr>
              <a:t>） 表示委婉或客气的请求，或期望对方给与肯定回答的用</a:t>
            </a:r>
            <a:r>
              <a:rPr lang="en-US" altLang="zh-CN" sz="2400" dirty="0" smtClean="0">
                <a:solidFill>
                  <a:schemeClr val="tx1"/>
                </a:solidFill>
              </a:rPr>
              <a:t>some</a:t>
            </a:r>
            <a:r>
              <a:rPr lang="zh-CN" altLang="en-US" sz="2400" dirty="0" smtClean="0">
                <a:solidFill>
                  <a:schemeClr val="tx1"/>
                </a:solidFill>
              </a:rPr>
              <a:t>，</a:t>
            </a:r>
            <a:endParaRPr lang="zh-CN" altLang="en-US" sz="2400" dirty="0" smtClean="0">
              <a:solidFill>
                <a:schemeClr val="tx1"/>
              </a:solidFill>
            </a:endParaRPr>
          </a:p>
          <a:p>
            <a:pPr eaLnBrk="1" hangingPunct="1">
              <a:lnSpc>
                <a:spcPct val="100000"/>
              </a:lnSpc>
              <a:buFont typeface="Webdings" panose="05030102010509060703" pitchFamily="18" charset="2"/>
              <a:buNone/>
              <a:defRPr/>
            </a:pPr>
            <a:r>
              <a:rPr lang="zh-CN" altLang="en-US" sz="2400" dirty="0" smtClean="0">
                <a:solidFill>
                  <a:schemeClr val="tx1"/>
                </a:solidFill>
              </a:rPr>
              <a:t>如：</a:t>
            </a:r>
            <a:r>
              <a:rPr lang="en-US" altLang="zh-CN" sz="2400" dirty="0" smtClean="0">
                <a:solidFill>
                  <a:schemeClr val="tx1"/>
                </a:solidFill>
              </a:rPr>
              <a:t>Will you lend me some money</a:t>
            </a:r>
            <a:r>
              <a:rPr lang="zh-CN" altLang="en-US" sz="2400" dirty="0" smtClean="0">
                <a:solidFill>
                  <a:schemeClr val="tx1"/>
                </a:solidFill>
              </a:rPr>
              <a:t>？</a:t>
            </a:r>
            <a:endParaRPr lang="en-US" altLang="zh-CN" sz="2400" dirty="0" smtClean="0">
              <a:solidFill>
                <a:schemeClr val="tx1"/>
              </a:solidFill>
            </a:endParaRPr>
          </a:p>
          <a:p>
            <a:pPr eaLnBrk="1" hangingPunct="1">
              <a:lnSpc>
                <a:spcPct val="100000"/>
              </a:lnSpc>
              <a:buFont typeface="Webdings" panose="05030102010509060703" pitchFamily="18" charset="2"/>
              <a:buNone/>
              <a:defRPr/>
            </a:pPr>
            <a:r>
              <a:rPr lang="en-US" altLang="zh-CN" sz="2400" dirty="0" smtClean="0">
                <a:solidFill>
                  <a:schemeClr val="tx1"/>
                </a:solidFill>
              </a:rPr>
              <a:t> 2</a:t>
            </a:r>
            <a:r>
              <a:rPr lang="zh-CN" altLang="en-US" sz="2400" dirty="0" smtClean="0">
                <a:solidFill>
                  <a:schemeClr val="tx1"/>
                </a:solidFill>
              </a:rPr>
              <a:t>）表示任何的意思时，</a:t>
            </a:r>
            <a:r>
              <a:rPr lang="en-US" altLang="zh-CN" sz="2400" dirty="0" smtClean="0">
                <a:solidFill>
                  <a:schemeClr val="tx1"/>
                </a:solidFill>
              </a:rPr>
              <a:t>any</a:t>
            </a:r>
            <a:r>
              <a:rPr lang="zh-CN" altLang="en-US" sz="2400" dirty="0" smtClean="0">
                <a:solidFill>
                  <a:schemeClr val="tx1"/>
                </a:solidFill>
              </a:rPr>
              <a:t>可用于肯定句，</a:t>
            </a:r>
            <a:r>
              <a:rPr lang="en-US" altLang="zh-CN" sz="2400" dirty="0" smtClean="0">
                <a:solidFill>
                  <a:schemeClr val="tx1"/>
                </a:solidFill>
              </a:rPr>
              <a:t> </a:t>
            </a:r>
            <a:r>
              <a:rPr lang="zh-CN" altLang="en-US" sz="2400" dirty="0" smtClean="0">
                <a:solidFill>
                  <a:schemeClr val="tx1"/>
                </a:solidFill>
              </a:rPr>
              <a:t>如：</a:t>
            </a:r>
            <a:r>
              <a:rPr lang="en-US" altLang="zh-CN" sz="2400" dirty="0" smtClean="0">
                <a:solidFill>
                  <a:schemeClr val="tx1"/>
                </a:solidFill>
              </a:rPr>
              <a:t>Come any day you like.</a:t>
            </a:r>
            <a:endParaRPr lang="en-US" altLang="zh-CN" sz="2400" dirty="0" smtClean="0">
              <a:solidFill>
                <a:schemeClr val="tx1"/>
              </a:solidFill>
            </a:endParaRPr>
          </a:p>
          <a:p>
            <a:pPr eaLnBrk="1" hangingPunct="1">
              <a:lnSpc>
                <a:spcPct val="100000"/>
              </a:lnSpc>
              <a:buFont typeface="Webdings" panose="05030102010509060703" pitchFamily="18" charset="2"/>
              <a:buNone/>
              <a:defRPr/>
            </a:pPr>
            <a:r>
              <a:rPr lang="en-US" altLang="zh-CN" sz="2400" dirty="0" smtClean="0">
                <a:solidFill>
                  <a:schemeClr val="accent4"/>
                </a:solidFill>
              </a:rPr>
              <a:t>        </a:t>
            </a:r>
            <a:endParaRPr lang="en-US" altLang="zh-CN" sz="2400" dirty="0" smtClean="0">
              <a:solidFill>
                <a:schemeClr val="accent4"/>
              </a:solidFill>
            </a:endParaRPr>
          </a:p>
          <a:p>
            <a:pPr eaLnBrk="1" hangingPunct="1">
              <a:buFont typeface="Webdings" panose="05030102010509060703" pitchFamily="18" charset="2"/>
              <a:buNone/>
              <a:defRPr/>
            </a:pPr>
            <a:endParaRPr lang="en-US" altLang="zh-CN" sz="2400" dirty="0" smtClean="0">
              <a:solidFill>
                <a:schemeClr val="accent4"/>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579">
                                            <p:txEl>
                                              <p:pRg st="1" end="1"/>
                                            </p:txEl>
                                          </p:spTgt>
                                        </p:tgtEl>
                                        <p:attrNameLst>
                                          <p:attrName>style.visibility</p:attrName>
                                        </p:attrNameLst>
                                      </p:cBhvr>
                                      <p:to>
                                        <p:strVal val="visible"/>
                                      </p:to>
                                    </p:set>
                                    <p:anim calcmode="lin" valueType="num">
                                      <p:cBhvr additive="base">
                                        <p:cTn id="11"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457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579">
                                            <p:txEl>
                                              <p:pRg st="2" end="2"/>
                                            </p:txEl>
                                          </p:spTgt>
                                        </p:tgtEl>
                                        <p:attrNameLst>
                                          <p:attrName>style.visibility</p:attrName>
                                        </p:attrNameLst>
                                      </p:cBhvr>
                                      <p:to>
                                        <p:strVal val="visible"/>
                                      </p:to>
                                    </p:set>
                                    <p:anim calcmode="lin" valueType="num">
                                      <p:cBhvr additive="base">
                                        <p:cTn id="15"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457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4579">
                                            <p:txEl>
                                              <p:pRg st="3" end="3"/>
                                            </p:txEl>
                                          </p:spTgt>
                                        </p:tgtEl>
                                        <p:attrNameLst>
                                          <p:attrName>style.visibility</p:attrName>
                                        </p:attrNameLst>
                                      </p:cBhvr>
                                      <p:to>
                                        <p:strVal val="visible"/>
                                      </p:to>
                                    </p:set>
                                    <p:anim calcmode="lin" valueType="num">
                                      <p:cBhvr additive="base">
                                        <p:cTn id="19"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579">
                                            <p:txEl>
                                              <p:pRg st="4" end="4"/>
                                            </p:txEl>
                                          </p:spTgt>
                                        </p:tgtEl>
                                        <p:attrNameLst>
                                          <p:attrName>style.visibility</p:attrName>
                                        </p:attrNameLst>
                                      </p:cBhvr>
                                      <p:to>
                                        <p:strVal val="visible"/>
                                      </p:to>
                                    </p:set>
                                    <p:anim calcmode="lin" valueType="num">
                                      <p:cBhvr additive="base">
                                        <p:cTn id="23"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4579">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4579">
                                            <p:txEl>
                                              <p:pRg st="5" end="5"/>
                                            </p:txEl>
                                          </p:spTgt>
                                        </p:tgtEl>
                                        <p:attrNameLst>
                                          <p:attrName>style.visibility</p:attrName>
                                        </p:attrNameLst>
                                      </p:cBhvr>
                                      <p:to>
                                        <p:strVal val="visible"/>
                                      </p:to>
                                    </p:set>
                                    <p:anim calcmode="lin" valueType="num">
                                      <p:cBhvr additive="base">
                                        <p:cTn id="27" dur="5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4579">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4579">
                                            <p:txEl>
                                              <p:pRg st="6" end="6"/>
                                            </p:txEl>
                                          </p:spTgt>
                                        </p:tgtEl>
                                        <p:attrNameLst>
                                          <p:attrName>style.visibility</p:attrName>
                                        </p:attrNameLst>
                                      </p:cBhvr>
                                      <p:to>
                                        <p:strVal val="visible"/>
                                      </p:to>
                                    </p:set>
                                    <p:anim calcmode="lin" valueType="num">
                                      <p:cBhvr additive="base">
                                        <p:cTn id="31" dur="5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579">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4579">
                                            <p:txEl>
                                              <p:pRg st="7" end="7"/>
                                            </p:txEl>
                                          </p:spTgt>
                                        </p:tgtEl>
                                        <p:attrNameLst>
                                          <p:attrName>style.visibility</p:attrName>
                                        </p:attrNameLst>
                                      </p:cBhvr>
                                      <p:to>
                                        <p:strVal val="visible"/>
                                      </p:to>
                                    </p:set>
                                    <p:anim calcmode="lin" valueType="num">
                                      <p:cBhvr additive="base">
                                        <p:cTn id="35" dur="500" fill="hold"/>
                                        <p:tgtEl>
                                          <p:spTgt spid="24579">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4579">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4579">
                                            <p:txEl>
                                              <p:pRg st="8" end="8"/>
                                            </p:txEl>
                                          </p:spTgt>
                                        </p:tgtEl>
                                        <p:attrNameLst>
                                          <p:attrName>style.visibility</p:attrName>
                                        </p:attrNameLst>
                                      </p:cBhvr>
                                      <p:to>
                                        <p:strVal val="visible"/>
                                      </p:to>
                                    </p:set>
                                    <p:anim calcmode="lin" valueType="num">
                                      <p:cBhvr additive="base">
                                        <p:cTn id="39" dur="5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4579">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579">
                                            <p:txEl>
                                              <p:pRg st="9" end="9"/>
                                            </p:txEl>
                                          </p:spTgt>
                                        </p:tgtEl>
                                        <p:attrNameLst>
                                          <p:attrName>style.visibility</p:attrName>
                                        </p:attrNameLst>
                                      </p:cBhvr>
                                      <p:to>
                                        <p:strVal val="visible"/>
                                      </p:to>
                                    </p:set>
                                    <p:anim calcmode="lin" valueType="num">
                                      <p:cBhvr additive="base">
                                        <p:cTn id="43" dur="500" fill="hold"/>
                                        <p:tgtEl>
                                          <p:spTgt spid="24579">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579">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4579">
                                            <p:txEl>
                                              <p:pRg st="10" end="10"/>
                                            </p:txEl>
                                          </p:spTgt>
                                        </p:tgtEl>
                                        <p:attrNameLst>
                                          <p:attrName>style.visibility</p:attrName>
                                        </p:attrNameLst>
                                      </p:cBhvr>
                                      <p:to>
                                        <p:strVal val="visible"/>
                                      </p:to>
                                    </p:set>
                                    <p:anim calcmode="lin" valueType="num">
                                      <p:cBhvr additive="base">
                                        <p:cTn id="47" dur="500" fill="hold"/>
                                        <p:tgtEl>
                                          <p:spTgt spid="24579">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457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1054080" cy="1325880"/>
          </a:xfrm>
        </p:spPr>
        <p:txBody>
          <a:bodyPr/>
          <a:p>
            <a:r>
              <a:rPr lang="zh-CN" altLang="en-US" sz="3600" smtClean="0">
                <a:sym typeface="+mn-ea"/>
              </a:rPr>
              <a:t>词汇与结构</a:t>
            </a:r>
            <a:r>
              <a:rPr lang="en-US" altLang="zh-CN" sz="3600" smtClean="0">
                <a:sym typeface="+mn-ea"/>
              </a:rPr>
              <a:t>——</a:t>
            </a:r>
            <a:r>
              <a:rPr lang="zh-CN" altLang="en-US" sz="3600" smtClean="0">
                <a:sym typeface="+mn-ea"/>
              </a:rPr>
              <a:t>形容词和副词的最高级</a:t>
            </a:r>
            <a:br>
              <a:rPr lang="zh-CN" altLang="en-US" sz="3600" smtClean="0"/>
            </a:br>
            <a:endParaRPr lang="zh-CN" altLang="en-US" sz="3600" smtClean="0"/>
          </a:p>
        </p:txBody>
      </p:sp>
      <p:sp>
        <p:nvSpPr>
          <p:cNvPr id="3" name="内容占位符 2"/>
          <p:cNvSpPr>
            <a:spLocks noGrp="1"/>
          </p:cNvSpPr>
          <p:nvPr>
            <p:ph idx="1"/>
          </p:nvPr>
        </p:nvSpPr>
        <p:spPr>
          <a:xfrm>
            <a:off x="838200" y="1264285"/>
            <a:ext cx="10515600" cy="4977765"/>
          </a:xfrm>
        </p:spPr>
        <p:txBody>
          <a:bodyPr>
            <a:normAutofit fontScale="90000"/>
          </a:bodyPr>
          <a:p>
            <a:pPr marL="0" indent="0" fontAlgn="auto">
              <a:lnSpc>
                <a:spcPct val="100000"/>
              </a:lnSpc>
              <a:buNone/>
            </a:pPr>
            <a:r>
              <a:rPr lang="zh-CN" altLang="en-US"/>
              <a:t>the + 最高级 + 比较范围 </a:t>
            </a:r>
            <a:endParaRPr lang="zh-CN" altLang="en-US"/>
          </a:p>
          <a:p>
            <a:pPr marL="0" indent="0" fontAlgn="auto">
              <a:lnSpc>
                <a:spcPct val="100000"/>
              </a:lnSpc>
              <a:buNone/>
            </a:pPr>
            <a:r>
              <a:rPr lang="zh-CN" altLang="en-US"/>
              <a:t>The Sahara is the biggest desert in the world.</a:t>
            </a:r>
            <a:endParaRPr lang="zh-CN" altLang="en-US"/>
          </a:p>
          <a:p>
            <a:pPr marL="0" indent="0" fontAlgn="auto">
              <a:lnSpc>
                <a:spcPct val="100000"/>
              </a:lnSpc>
              <a:buNone/>
            </a:pPr>
            <a:r>
              <a:rPr lang="zh-CN" altLang="en-US"/>
              <a:t>He runs (the) fastest in his class.</a:t>
            </a:r>
            <a:endParaRPr lang="zh-CN" altLang="en-US"/>
          </a:p>
          <a:p>
            <a:pPr marL="0" indent="0" fontAlgn="auto">
              <a:lnSpc>
                <a:spcPct val="100000"/>
              </a:lnSpc>
              <a:buNone/>
            </a:pPr>
            <a:r>
              <a:rPr lang="zh-CN" altLang="en-US"/>
              <a:t>1.形容词最高级前通常必须用定冠词the， 副词最高级前可不用。形容词most前面没有the，不表示最高级的含义，只表示"非常"。</a:t>
            </a:r>
            <a:endParaRPr lang="zh-CN" altLang="en-US"/>
          </a:p>
          <a:p>
            <a:pPr marL="0" indent="0" fontAlgn="auto">
              <a:lnSpc>
                <a:spcPct val="100000"/>
              </a:lnSpc>
              <a:buNone/>
            </a:pPr>
            <a:r>
              <a:rPr lang="zh-CN" altLang="en-US"/>
              <a:t>It is a most important problem.=It is a very important problem.</a:t>
            </a:r>
            <a:endParaRPr lang="zh-CN" altLang="en-US"/>
          </a:p>
          <a:p>
            <a:pPr marL="0" indent="0" fontAlgn="auto">
              <a:lnSpc>
                <a:spcPct val="100000"/>
              </a:lnSpc>
              <a:buNone/>
            </a:pPr>
            <a:r>
              <a:rPr lang="zh-CN" altLang="en-US"/>
              <a:t>2.下列词可修饰最高级，by far, much, mostly, almost</a:t>
            </a:r>
            <a:endParaRPr lang="zh-CN" altLang="en-US"/>
          </a:p>
          <a:p>
            <a:pPr marL="0" indent="0" fontAlgn="auto">
              <a:lnSpc>
                <a:spcPct val="100000"/>
              </a:lnSpc>
              <a:buNone/>
            </a:pPr>
            <a:r>
              <a:rPr lang="zh-CN" altLang="en-US"/>
              <a:t>    This hat is nearly / almost the biggest.</a:t>
            </a:r>
            <a:endParaRPr lang="zh-CN" altLang="en-US"/>
          </a:p>
          <a:p>
            <a:pPr marL="0" indent="0" fontAlgn="auto">
              <a:lnSpc>
                <a:spcPct val="100000"/>
              </a:lnSpc>
              <a:buNone/>
            </a:pPr>
            <a:r>
              <a:rPr lang="en-US" altLang="zh-CN"/>
              <a:t>3. </a:t>
            </a:r>
            <a:r>
              <a:rPr lang="zh-CN" altLang="en-US"/>
              <a:t>序数词通常只修饰最高级。</a:t>
            </a:r>
            <a:endParaRPr lang="zh-CN" altLang="en-US"/>
          </a:p>
          <a:p>
            <a:pPr marL="0" indent="0" fontAlgn="auto">
              <a:lnSpc>
                <a:spcPct val="100000"/>
              </a:lnSpc>
              <a:buNone/>
            </a:pPr>
            <a:r>
              <a:rPr lang="zh-CN" altLang="en-US"/>
              <a:t>Africa is the second largest continent.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a:xfrm>
            <a:off x="838200" y="198755"/>
            <a:ext cx="10515600" cy="1325563"/>
          </a:xfrm>
        </p:spPr>
        <p:txBody>
          <a:bodyPr/>
          <a:lstStyle/>
          <a:p>
            <a:r>
              <a:rPr lang="zh-CN" altLang="en-US" sz="4000" smtClean="0"/>
              <a:t>练习题</a:t>
            </a:r>
            <a:endParaRPr lang="zh-CN" altLang="en-US" sz="4000" smtClean="0"/>
          </a:p>
        </p:txBody>
      </p:sp>
      <p:sp>
        <p:nvSpPr>
          <p:cNvPr id="3" name="内容占位符 2"/>
          <p:cNvSpPr>
            <a:spLocks noGrp="1"/>
          </p:cNvSpPr>
          <p:nvPr>
            <p:ph idx="1"/>
          </p:nvPr>
        </p:nvSpPr>
        <p:spPr>
          <a:xfrm>
            <a:off x="981710" y="1007110"/>
            <a:ext cx="10532110" cy="5438775"/>
          </a:xfrm>
        </p:spPr>
        <p:txBody>
          <a:bodyPr>
            <a:noAutofit/>
          </a:bodyPr>
          <a:lstStyle/>
          <a:p>
            <a:pPr marL="457200" indent="-457200">
              <a:lnSpc>
                <a:spcPct val="100000"/>
              </a:lnSpc>
              <a:buFont typeface="Webdings" panose="05030102010509060703" pitchFamily="18" charset="2"/>
              <a:buAutoNum type="arabicPeriod"/>
              <a:defRPr/>
            </a:pPr>
            <a:r>
              <a:rPr lang="en-US" altLang="zh-CN" dirty="0" smtClean="0">
                <a:solidFill>
                  <a:schemeClr val="tx1"/>
                </a:solidFill>
              </a:rPr>
              <a:t>I feel even ____ now.</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A. bad          B. well          C. worse           D. worst</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2. She played the piano ______than we had thought.</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A. more successfully     B. successfully   </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 C. more successful      D. successful</a:t>
            </a:r>
            <a:endParaRPr lang="en-US" altLang="zh-CN" dirty="0" smtClean="0">
              <a:solidFill>
                <a:schemeClr val="tx1"/>
              </a:solidFill>
            </a:endParaRPr>
          </a:p>
          <a:p>
            <a:pPr marL="457200" indent="-457200">
              <a:lnSpc>
                <a:spcPct val="100000"/>
              </a:lnSpc>
              <a:buNone/>
              <a:defRPr/>
            </a:pPr>
            <a:r>
              <a:rPr lang="en-US" altLang="zh-CN" dirty="0" smtClean="0">
                <a:solidFill>
                  <a:schemeClr val="tx1"/>
                </a:solidFill>
              </a:rPr>
              <a:t>3. John is _____ of the two boys.</a:t>
            </a:r>
            <a:endParaRPr lang="en-US" altLang="zh-CN" dirty="0" smtClean="0">
              <a:solidFill>
                <a:schemeClr val="tx1"/>
              </a:solidFill>
            </a:endParaRPr>
          </a:p>
          <a:p>
            <a:pPr marL="457200" indent="-457200">
              <a:lnSpc>
                <a:spcPct val="100000"/>
              </a:lnSpc>
              <a:buFont typeface="Webdings" panose="05030102010509060703" pitchFamily="18" charset="2"/>
              <a:buAutoNum type="alphaUcPeriod"/>
              <a:defRPr/>
            </a:pPr>
            <a:r>
              <a:rPr lang="en-US" altLang="zh-CN" dirty="0" smtClean="0">
                <a:solidFill>
                  <a:schemeClr val="tx1"/>
                </a:solidFill>
              </a:rPr>
              <a:t>the taller        B. taller         C. the tallest       D. tallest</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4. ______ children there are in a family, _______their life will be.</a:t>
            </a:r>
            <a:endParaRPr lang="en-US" altLang="zh-CN" dirty="0" smtClean="0">
              <a:solidFill>
                <a:schemeClr val="tx1"/>
              </a:solidFill>
            </a:endParaRPr>
          </a:p>
          <a:p>
            <a:pPr marL="457200" indent="-457200">
              <a:lnSpc>
                <a:spcPct val="100000"/>
              </a:lnSpc>
              <a:buFont typeface="Webdings" panose="05030102010509060703" pitchFamily="18" charset="2"/>
              <a:buAutoNum type="alphaUcPeriod"/>
              <a:defRPr/>
            </a:pPr>
            <a:r>
              <a:rPr lang="en-US" altLang="zh-CN" dirty="0" smtClean="0">
                <a:solidFill>
                  <a:schemeClr val="tx1"/>
                </a:solidFill>
              </a:rPr>
              <a:t>The less; the better          B. The fewer; the better</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C.  Fewer; richer                    D. More, poorer</a:t>
            </a:r>
            <a:endParaRPr lang="en-US" altLang="zh-CN" dirty="0" smtClean="0">
              <a:solidFill>
                <a:schemeClr val="tx1"/>
              </a:solidFill>
            </a:endParaRPr>
          </a:p>
        </p:txBody>
      </p:sp>
      <p:sp>
        <p:nvSpPr>
          <p:cNvPr id="4" name="TextBox 3"/>
          <p:cNvSpPr txBox="1"/>
          <p:nvPr/>
        </p:nvSpPr>
        <p:spPr>
          <a:xfrm>
            <a:off x="3173645" y="1125855"/>
            <a:ext cx="866899" cy="398780"/>
          </a:xfrm>
          <a:prstGeom prst="rect">
            <a:avLst/>
          </a:prstGeom>
          <a:noFill/>
        </p:spPr>
        <p:txBody>
          <a:bodyPr wrap="square" rtlCol="0">
            <a:spAutoFit/>
          </a:bodyPr>
          <a:lstStyle/>
          <a:p>
            <a:r>
              <a:rPr lang="en-US" altLang="zh-CN" sz="2000" b="1" dirty="0" smtClean="0">
                <a:solidFill>
                  <a:srgbClr val="FF0000"/>
                </a:solidFill>
              </a:rPr>
              <a:t>C</a:t>
            </a:r>
            <a:endParaRPr lang="zh-CN" altLang="en-US" sz="2000" b="1" dirty="0">
              <a:solidFill>
                <a:srgbClr val="FF0000"/>
              </a:solidFill>
            </a:endParaRPr>
          </a:p>
        </p:txBody>
      </p:sp>
      <p:sp>
        <p:nvSpPr>
          <p:cNvPr id="5" name="TextBox 4"/>
          <p:cNvSpPr txBox="1"/>
          <p:nvPr/>
        </p:nvSpPr>
        <p:spPr>
          <a:xfrm>
            <a:off x="4703888" y="2214015"/>
            <a:ext cx="866899" cy="398780"/>
          </a:xfrm>
          <a:prstGeom prst="rect">
            <a:avLst/>
          </a:prstGeom>
          <a:noFill/>
        </p:spPr>
        <p:txBody>
          <a:bodyPr wrap="square" rtlCol="0">
            <a:spAutoFit/>
          </a:bodyPr>
          <a:lstStyle/>
          <a:p>
            <a:r>
              <a:rPr lang="en-US" altLang="zh-CN" sz="2000" b="1" dirty="0" smtClean="0">
                <a:solidFill>
                  <a:srgbClr val="FF0000"/>
                </a:solidFill>
              </a:rPr>
              <a:t>A</a:t>
            </a:r>
            <a:endParaRPr lang="zh-CN" altLang="en-US" sz="2000" b="1" dirty="0">
              <a:solidFill>
                <a:srgbClr val="FF0000"/>
              </a:solidFill>
            </a:endParaRPr>
          </a:p>
        </p:txBody>
      </p:sp>
      <p:sp>
        <p:nvSpPr>
          <p:cNvPr id="6" name="TextBox 5"/>
          <p:cNvSpPr txBox="1"/>
          <p:nvPr/>
        </p:nvSpPr>
        <p:spPr>
          <a:xfrm>
            <a:off x="2641770" y="3907120"/>
            <a:ext cx="866899" cy="398780"/>
          </a:xfrm>
          <a:prstGeom prst="rect">
            <a:avLst/>
          </a:prstGeom>
          <a:noFill/>
        </p:spPr>
        <p:txBody>
          <a:bodyPr wrap="square" rtlCol="0">
            <a:spAutoFit/>
          </a:bodyPr>
          <a:lstStyle/>
          <a:p>
            <a:r>
              <a:rPr lang="en-US" altLang="zh-CN" sz="2000" b="1" dirty="0" smtClean="0">
                <a:solidFill>
                  <a:srgbClr val="FF0000"/>
                </a:solidFill>
              </a:rPr>
              <a:t>A</a:t>
            </a:r>
            <a:endParaRPr lang="zh-CN" altLang="en-US" sz="2000" b="1" dirty="0">
              <a:solidFill>
                <a:srgbClr val="FF0000"/>
              </a:solidFill>
            </a:endParaRPr>
          </a:p>
        </p:txBody>
      </p:sp>
      <p:sp>
        <p:nvSpPr>
          <p:cNvPr id="7" name="TextBox 6"/>
          <p:cNvSpPr txBox="1"/>
          <p:nvPr/>
        </p:nvSpPr>
        <p:spPr>
          <a:xfrm>
            <a:off x="7096057" y="4962886"/>
            <a:ext cx="866899" cy="398780"/>
          </a:xfrm>
          <a:prstGeom prst="rect">
            <a:avLst/>
          </a:prstGeom>
          <a:noFill/>
        </p:spPr>
        <p:txBody>
          <a:bodyPr wrap="square" rtlCol="0">
            <a:spAutoFit/>
          </a:bodyPr>
          <a:lstStyle/>
          <a:p>
            <a:r>
              <a:rPr lang="en-US" altLang="zh-CN" sz="2000" b="1" dirty="0" smtClean="0">
                <a:solidFill>
                  <a:srgbClr val="FF0000"/>
                </a:solidFill>
              </a:rPr>
              <a:t>B</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ox(i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ox(in)">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ppt_x"/>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ppt_x"/>
                                          </p:val>
                                        </p:tav>
                                        <p:tav tm="100000">
                                          <p:val>
                                            <p:strVal val="#ppt_x"/>
                                          </p:val>
                                        </p:tav>
                                      </p:tavLst>
                                    </p:anim>
                                    <p:anim calcmode="lin" valueType="num">
                                      <p:cBhvr additive="base">
                                        <p:cTn id="6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fill="hold"/>
                                        <p:tgtEl>
                                          <p:spTgt spid="7"/>
                                        </p:tgtEl>
                                        <p:attrNameLst>
                                          <p:attrName>ppt_x</p:attrName>
                                        </p:attrNameLst>
                                      </p:cBhvr>
                                      <p:tavLst>
                                        <p:tav tm="0">
                                          <p:val>
                                            <p:strVal val="#ppt_x"/>
                                          </p:val>
                                        </p:tav>
                                        <p:tav tm="100000">
                                          <p:val>
                                            <p:strVal val="#ppt_x"/>
                                          </p:val>
                                        </p:tav>
                                      </p:tavLst>
                                    </p:anim>
                                    <p:anim calcmode="lin" valueType="num">
                                      <p:cBhvr additive="base">
                                        <p:cTn id="7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zh-CN" altLang="en-US" smtClean="0"/>
              <a:t>练习题</a:t>
            </a:r>
            <a:endParaRPr lang="zh-CN" altLang="en-US" smtClean="0"/>
          </a:p>
        </p:txBody>
      </p:sp>
      <p:sp>
        <p:nvSpPr>
          <p:cNvPr id="3" name="内容占位符 2"/>
          <p:cNvSpPr>
            <a:spLocks noGrp="1"/>
          </p:cNvSpPr>
          <p:nvPr>
            <p:ph idx="1"/>
          </p:nvPr>
        </p:nvSpPr>
        <p:spPr>
          <a:xfrm>
            <a:off x="838200" y="1447800"/>
            <a:ext cx="10941685" cy="5153660"/>
          </a:xfrm>
        </p:spPr>
        <p:txBody>
          <a:bodyPr/>
          <a:lstStyle/>
          <a:p>
            <a:pPr marL="457200" indent="-457200">
              <a:buNone/>
              <a:defRPr/>
            </a:pPr>
            <a:r>
              <a:rPr lang="en-US" altLang="zh-CN" dirty="0" smtClean="0">
                <a:solidFill>
                  <a:schemeClr val="accent4">
                    <a:lumMod val="50000"/>
                  </a:schemeClr>
                </a:solidFill>
              </a:rPr>
              <a:t>5. This box is ______that one.</a:t>
            </a:r>
            <a:endParaRPr lang="en-US" altLang="zh-CN" dirty="0" smtClean="0">
              <a:solidFill>
                <a:schemeClr val="accent4">
                  <a:lumMod val="50000"/>
                </a:schemeClr>
              </a:solidFill>
            </a:endParaRPr>
          </a:p>
          <a:p>
            <a:pPr marL="457200" indent="-457200">
              <a:buAutoNum type="alphaUcPeriod"/>
              <a:defRPr/>
            </a:pPr>
            <a:r>
              <a:rPr lang="en-US" altLang="zh-CN" dirty="0" smtClean="0">
                <a:solidFill>
                  <a:schemeClr val="accent4">
                    <a:lumMod val="50000"/>
                  </a:schemeClr>
                </a:solidFill>
              </a:rPr>
              <a:t>heavy than   B. so heavy than   C. heavier as    D. as heavy as </a:t>
            </a:r>
            <a:endParaRPr lang="en-US" altLang="zh-CN" dirty="0" smtClean="0">
              <a:solidFill>
                <a:schemeClr val="accent4">
                  <a:lumMod val="50000"/>
                </a:schemeClr>
              </a:solidFill>
            </a:endParaRPr>
          </a:p>
          <a:p>
            <a:pPr marL="457200" indent="-457200">
              <a:buFont typeface="Webdings" panose="05030102010509060703" pitchFamily="18" charset="2"/>
              <a:buAutoNum type="arabicPeriod" startAt="6"/>
              <a:defRPr/>
            </a:pPr>
            <a:r>
              <a:rPr lang="en-US" altLang="zh-CN" dirty="0" smtClean="0">
                <a:solidFill>
                  <a:schemeClr val="accent4">
                    <a:lumMod val="50000"/>
                  </a:schemeClr>
                </a:solidFill>
              </a:rPr>
              <a:t>This pencil is______ than that one.</a:t>
            </a:r>
            <a:endParaRPr lang="en-US" altLang="zh-CN" dirty="0" smtClean="0">
              <a:solidFill>
                <a:schemeClr val="accent4">
                  <a:lumMod val="50000"/>
                </a:schemeClr>
              </a:solidFill>
            </a:endParaRPr>
          </a:p>
          <a:p>
            <a:pPr marL="457200" indent="-457200">
              <a:buAutoNum type="alphaUcPeriod"/>
              <a:defRPr/>
            </a:pPr>
            <a:r>
              <a:rPr lang="en-US" altLang="zh-CN" dirty="0" smtClean="0">
                <a:solidFill>
                  <a:schemeClr val="accent4">
                    <a:lumMod val="50000"/>
                  </a:schemeClr>
                </a:solidFill>
              </a:rPr>
              <a:t>long               B. longest             C. longer           D. as long </a:t>
            </a:r>
            <a:endParaRPr lang="en-US" altLang="zh-CN" dirty="0" smtClean="0">
              <a:solidFill>
                <a:schemeClr val="accent4">
                  <a:lumMod val="50000"/>
                </a:schemeClr>
              </a:solidFill>
            </a:endParaRPr>
          </a:p>
          <a:p>
            <a:pPr marL="457200" indent="-457200">
              <a:buNone/>
              <a:defRPr/>
            </a:pPr>
            <a:r>
              <a:rPr lang="en-US" altLang="zh-CN" dirty="0" smtClean="0">
                <a:solidFill>
                  <a:schemeClr val="accent4">
                    <a:lumMod val="50000"/>
                  </a:schemeClr>
                </a:solidFill>
              </a:rPr>
              <a:t>7. Summer is______season of the year.</a:t>
            </a:r>
            <a:endParaRPr lang="en-US" altLang="zh-CN" dirty="0" smtClean="0">
              <a:solidFill>
                <a:schemeClr val="accent4">
                  <a:lumMod val="50000"/>
                </a:schemeClr>
              </a:solidFill>
            </a:endParaRPr>
          </a:p>
          <a:p>
            <a:pPr marL="457200" indent="-457200">
              <a:buAutoNum type="alphaUcPeriod"/>
              <a:defRPr/>
            </a:pPr>
            <a:r>
              <a:rPr lang="en-US" altLang="zh-CN" dirty="0" smtClean="0">
                <a:solidFill>
                  <a:schemeClr val="accent4">
                    <a:lumMod val="50000"/>
                  </a:schemeClr>
                </a:solidFill>
              </a:rPr>
              <a:t>hot            B. hottest                C. the hottest            D. hotter </a:t>
            </a:r>
            <a:endParaRPr lang="en-US" altLang="zh-CN" dirty="0" smtClean="0">
              <a:solidFill>
                <a:schemeClr val="accent4">
                  <a:lumMod val="50000"/>
                </a:schemeClr>
              </a:solidFill>
            </a:endParaRPr>
          </a:p>
          <a:p>
            <a:pPr marL="457200" indent="-457200">
              <a:buNone/>
              <a:defRPr/>
            </a:pPr>
            <a:r>
              <a:rPr lang="en-US" altLang="zh-CN" dirty="0" smtClean="0">
                <a:solidFill>
                  <a:schemeClr val="accent4">
                    <a:lumMod val="50000"/>
                  </a:schemeClr>
                </a:solidFill>
              </a:rPr>
              <a:t>8. My </a:t>
            </a:r>
            <a:r>
              <a:rPr lang="en-US" altLang="zh-CN" dirty="0" err="1" smtClean="0">
                <a:solidFill>
                  <a:schemeClr val="accent4">
                    <a:lumMod val="50000"/>
                  </a:schemeClr>
                </a:solidFill>
              </a:rPr>
              <a:t>mooncake</a:t>
            </a:r>
            <a:r>
              <a:rPr lang="en-US" altLang="zh-CN" dirty="0" smtClean="0">
                <a:solidFill>
                  <a:schemeClr val="accent4">
                    <a:lumMod val="50000"/>
                  </a:schemeClr>
                </a:solidFill>
              </a:rPr>
              <a:t> is nicer______his.</a:t>
            </a:r>
            <a:endParaRPr lang="en-US" altLang="zh-CN" dirty="0" smtClean="0">
              <a:solidFill>
                <a:schemeClr val="accent4">
                  <a:lumMod val="50000"/>
                </a:schemeClr>
              </a:solidFill>
            </a:endParaRPr>
          </a:p>
          <a:p>
            <a:pPr marL="457200" indent="-457200">
              <a:buNone/>
              <a:defRPr/>
            </a:pPr>
            <a:r>
              <a:rPr lang="en-US" altLang="zh-CN" dirty="0" smtClean="0">
                <a:solidFill>
                  <a:schemeClr val="accent4">
                    <a:lumMod val="50000"/>
                  </a:schemeClr>
                </a:solidFill>
              </a:rPr>
              <a:t>A. like                  B. with            C. for             D. than </a:t>
            </a:r>
            <a:endParaRPr lang="en-US" altLang="zh-CN" dirty="0" smtClean="0">
              <a:solidFill>
                <a:schemeClr val="accent4">
                  <a:lumMod val="50000"/>
                </a:schemeClr>
              </a:solidFill>
            </a:endParaRPr>
          </a:p>
        </p:txBody>
      </p:sp>
      <p:sp>
        <p:nvSpPr>
          <p:cNvPr id="8" name="TextBox 7"/>
          <p:cNvSpPr txBox="1"/>
          <p:nvPr/>
        </p:nvSpPr>
        <p:spPr>
          <a:xfrm>
            <a:off x="3211091" y="1447999"/>
            <a:ext cx="347980" cy="368300"/>
          </a:xfrm>
          <a:prstGeom prst="rect">
            <a:avLst/>
          </a:prstGeom>
          <a:noFill/>
        </p:spPr>
        <p:txBody>
          <a:bodyPr wrap="none" rtlCol="0">
            <a:spAutoFit/>
          </a:bodyPr>
          <a:lstStyle/>
          <a:p>
            <a:r>
              <a:rPr lang="en-US" altLang="zh-CN" b="1" dirty="0" smtClean="0">
                <a:solidFill>
                  <a:srgbClr val="FF0000"/>
                </a:solidFill>
              </a:rPr>
              <a:t>D</a:t>
            </a:r>
            <a:endParaRPr lang="zh-CN" altLang="en-US" b="1" dirty="0">
              <a:solidFill>
                <a:srgbClr val="FF0000"/>
              </a:solidFill>
            </a:endParaRPr>
          </a:p>
        </p:txBody>
      </p:sp>
      <p:sp>
        <p:nvSpPr>
          <p:cNvPr id="12" name="TextBox 11"/>
          <p:cNvSpPr txBox="1"/>
          <p:nvPr/>
        </p:nvSpPr>
        <p:spPr>
          <a:xfrm>
            <a:off x="3558865" y="2459089"/>
            <a:ext cx="351378" cy="368300"/>
          </a:xfrm>
          <a:prstGeom prst="rect">
            <a:avLst/>
          </a:prstGeom>
          <a:noFill/>
        </p:spPr>
        <p:txBody>
          <a:bodyPr wrap="square" rtlCol="0">
            <a:spAutoFit/>
          </a:bodyPr>
          <a:lstStyle/>
          <a:p>
            <a:r>
              <a:rPr lang="en-US" altLang="zh-CN" b="1" dirty="0" smtClean="0">
                <a:solidFill>
                  <a:srgbClr val="FF0000"/>
                </a:solidFill>
              </a:rPr>
              <a:t>C</a:t>
            </a:r>
            <a:endParaRPr lang="zh-CN" altLang="en-US" b="1" dirty="0">
              <a:solidFill>
                <a:srgbClr val="FF0000"/>
              </a:solidFill>
            </a:endParaRPr>
          </a:p>
        </p:txBody>
      </p:sp>
      <p:sp>
        <p:nvSpPr>
          <p:cNvPr id="14" name="TextBox 13"/>
          <p:cNvSpPr txBox="1"/>
          <p:nvPr/>
        </p:nvSpPr>
        <p:spPr>
          <a:xfrm>
            <a:off x="2910942" y="3520563"/>
            <a:ext cx="351378" cy="368300"/>
          </a:xfrm>
          <a:prstGeom prst="rect">
            <a:avLst/>
          </a:prstGeom>
          <a:noFill/>
        </p:spPr>
        <p:txBody>
          <a:bodyPr wrap="square" rtlCol="0">
            <a:spAutoFit/>
          </a:bodyPr>
          <a:lstStyle/>
          <a:p>
            <a:r>
              <a:rPr lang="en-US" altLang="zh-CN" b="1" dirty="0" smtClean="0">
                <a:solidFill>
                  <a:srgbClr val="FF0000"/>
                </a:solidFill>
              </a:rPr>
              <a:t>C</a:t>
            </a:r>
            <a:endParaRPr lang="zh-CN" altLang="en-US" b="1" dirty="0">
              <a:solidFill>
                <a:srgbClr val="FF0000"/>
              </a:solidFill>
            </a:endParaRPr>
          </a:p>
        </p:txBody>
      </p:sp>
      <p:sp>
        <p:nvSpPr>
          <p:cNvPr id="15" name="TextBox 14"/>
          <p:cNvSpPr txBox="1"/>
          <p:nvPr/>
        </p:nvSpPr>
        <p:spPr>
          <a:xfrm>
            <a:off x="4701110" y="4583535"/>
            <a:ext cx="737418" cy="368300"/>
          </a:xfrm>
          <a:prstGeom prst="rect">
            <a:avLst/>
          </a:prstGeom>
          <a:noFill/>
        </p:spPr>
        <p:txBody>
          <a:bodyPr wrap="square" rtlCol="0">
            <a:spAutoFit/>
          </a:bodyPr>
          <a:lstStyle/>
          <a:p>
            <a:r>
              <a:rPr lang="en-US" altLang="zh-CN" b="1" dirty="0" smtClean="0">
                <a:solidFill>
                  <a:srgbClr val="FF0000"/>
                </a:solidFill>
              </a:rPr>
              <a:t>D</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xEl>
                                              <p:pRg st="0" end="0"/>
                                            </p:txEl>
                                          </p:spTgt>
                                        </p:tgtEl>
                                        <p:attrNameLst>
                                          <p:attrName>style.visibility</p:attrName>
                                        </p:attrNameLst>
                                      </p:cBhvr>
                                      <p:to>
                                        <p:strVal val="visible"/>
                                      </p:to>
                                    </p:set>
                                    <p:anim calcmode="lin" valueType="num">
                                      <p:cBhvr additive="base">
                                        <p:cTn id="2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62635" y="614680"/>
            <a:ext cx="10515600" cy="4351338"/>
          </a:xfrm>
        </p:spPr>
        <p:txBody>
          <a:bodyPr>
            <a:noAutofit/>
          </a:bodyPr>
          <a:p>
            <a:pPr marL="0" indent="0">
              <a:buNone/>
            </a:pPr>
            <a:r>
              <a:rPr lang="en-US" altLang="zh-CN" sz="2400"/>
              <a:t>9</a:t>
            </a:r>
            <a:r>
              <a:rPr lang="zh-CN" altLang="en-US" sz="2400"/>
              <a:t>. After the new technique was introduced，the factory produced</a:t>
            </a:r>
            <a:r>
              <a:rPr lang="en-US" altLang="zh-CN" sz="2400"/>
              <a:t> </a:t>
            </a:r>
            <a:r>
              <a:rPr lang="zh-CN" altLang="en-US" sz="2400"/>
              <a:t>______tractors in 1988 as the </a:t>
            </a:r>
            <a:r>
              <a:rPr lang="en-US" altLang="zh-CN" sz="2400"/>
              <a:t> </a:t>
            </a:r>
            <a:r>
              <a:rPr lang="zh-CN" altLang="en-US" sz="2400"/>
              <a:t>year before. </a:t>
            </a:r>
            <a:endParaRPr lang="zh-CN" altLang="en-US" sz="2400"/>
          </a:p>
          <a:p>
            <a:pPr marL="0" indent="0">
              <a:buNone/>
            </a:pPr>
            <a:r>
              <a:rPr lang="zh-CN" altLang="en-US" sz="2400"/>
              <a:t>  A. as twice many      B. as many twice       </a:t>
            </a:r>
            <a:endParaRPr lang="zh-CN" altLang="en-US" sz="2400"/>
          </a:p>
          <a:p>
            <a:pPr marL="0" indent="0">
              <a:buNone/>
            </a:pPr>
            <a:r>
              <a:rPr lang="zh-CN" altLang="en-US" sz="2400"/>
              <a:t> </a:t>
            </a:r>
            <a:r>
              <a:rPr lang="en-US" altLang="zh-CN" sz="2400"/>
              <a:t> </a:t>
            </a:r>
            <a:r>
              <a:rPr lang="zh-CN" altLang="en-US" sz="2400"/>
              <a:t>C. twice as many      D. twice many as</a:t>
            </a:r>
            <a:endParaRPr lang="zh-CN" altLang="en-US" sz="2400"/>
          </a:p>
          <a:p>
            <a:pPr marL="0" indent="0">
              <a:buNone/>
            </a:pPr>
            <a:r>
              <a:rPr lang="zh-CN" altLang="en-US" sz="2400"/>
              <a:t>  </a:t>
            </a:r>
            <a:r>
              <a:rPr lang="en-US" altLang="zh-CN" sz="2400"/>
              <a:t>10</a:t>
            </a:r>
            <a:r>
              <a:rPr lang="zh-CN" altLang="en-US" sz="2400"/>
              <a:t>. This building is ________ that one over there.</a:t>
            </a:r>
            <a:endParaRPr lang="zh-CN" altLang="en-US" sz="2400"/>
          </a:p>
          <a:p>
            <a:pPr marL="0" indent="0">
              <a:buNone/>
            </a:pPr>
            <a:r>
              <a:rPr lang="zh-CN" altLang="en-US" sz="2400"/>
              <a:t>    A. as tall as twice      B as twice as tall       </a:t>
            </a:r>
            <a:endParaRPr lang="zh-CN" altLang="en-US" sz="2400"/>
          </a:p>
          <a:p>
            <a:pPr marL="0" indent="0">
              <a:buNone/>
            </a:pPr>
            <a:r>
              <a:rPr lang="zh-CN" altLang="en-US" sz="2400"/>
              <a:t> </a:t>
            </a:r>
            <a:r>
              <a:rPr lang="en-US" altLang="zh-CN" sz="2400"/>
              <a:t>   </a:t>
            </a:r>
            <a:r>
              <a:rPr lang="zh-CN" altLang="en-US" sz="2400"/>
              <a:t>C. so tall as twice     D. twice as tall as</a:t>
            </a:r>
            <a:endParaRPr lang="zh-CN" altLang="en-US" sz="2400"/>
          </a:p>
          <a:p>
            <a:pPr marL="0" indent="0">
              <a:buNone/>
            </a:pPr>
            <a:r>
              <a:rPr lang="en-US" altLang="zh-CN" sz="2400"/>
              <a:t>11</a:t>
            </a:r>
            <a:r>
              <a:rPr lang="zh-CN" altLang="en-US" sz="2400"/>
              <a:t>. If you keep playing sports every day you are getting ________.</a:t>
            </a:r>
            <a:endParaRPr lang="zh-CN" altLang="en-US" sz="2400"/>
          </a:p>
          <a:p>
            <a:pPr marL="0" indent="0">
              <a:buNone/>
            </a:pPr>
            <a:r>
              <a:rPr lang="zh-CN" altLang="en-US" sz="2400"/>
              <a:t>  A. good and good      B. better and better     </a:t>
            </a:r>
            <a:endParaRPr lang="zh-CN" altLang="en-US" sz="2400"/>
          </a:p>
          <a:p>
            <a:pPr marL="0" indent="0">
              <a:buNone/>
            </a:pPr>
            <a:r>
              <a:rPr lang="zh-CN" altLang="en-US" sz="2400"/>
              <a:t> </a:t>
            </a:r>
            <a:r>
              <a:rPr lang="en-US" altLang="zh-CN" sz="2400"/>
              <a:t>   </a:t>
            </a:r>
            <a:r>
              <a:rPr lang="zh-CN" altLang="en-US" sz="2400"/>
              <a:t>C. best and best       D. better and best</a:t>
            </a:r>
            <a:endParaRPr lang="zh-CN" altLang="en-US" sz="2400"/>
          </a:p>
          <a:p>
            <a:pPr marL="0" indent="0">
              <a:buNone/>
            </a:pPr>
            <a:r>
              <a:rPr lang="zh-CN" altLang="en-US" sz="2400"/>
              <a:t> </a:t>
            </a:r>
            <a:r>
              <a:rPr lang="en-US" altLang="zh-CN" sz="2400"/>
              <a:t>12</a:t>
            </a:r>
            <a:r>
              <a:rPr lang="zh-CN" altLang="en-US" sz="2400"/>
              <a:t>. ---Which is Tom?</a:t>
            </a:r>
            <a:r>
              <a:rPr lang="en-US" altLang="zh-CN" sz="2400"/>
              <a:t>    </a:t>
            </a:r>
            <a:r>
              <a:rPr lang="zh-CN" altLang="en-US" sz="2400"/>
              <a:t>--- He is ________ of the two boys.</a:t>
            </a:r>
            <a:endParaRPr lang="zh-CN" altLang="en-US" sz="2400"/>
          </a:p>
          <a:p>
            <a:pPr marL="0" indent="0">
              <a:buNone/>
            </a:pPr>
            <a:r>
              <a:rPr lang="zh-CN" altLang="en-US" sz="2400"/>
              <a:t>      A. tall     B. taller     C. the taller           D. the tallest</a:t>
            </a:r>
            <a:endParaRPr lang="zh-CN" altLang="en-US" sz="2400"/>
          </a:p>
        </p:txBody>
      </p:sp>
      <p:sp>
        <p:nvSpPr>
          <p:cNvPr id="8" name="TextBox 7"/>
          <p:cNvSpPr txBox="1"/>
          <p:nvPr/>
        </p:nvSpPr>
        <p:spPr>
          <a:xfrm>
            <a:off x="993036" y="1004769"/>
            <a:ext cx="347980" cy="368300"/>
          </a:xfrm>
          <a:prstGeom prst="rect">
            <a:avLst/>
          </a:prstGeom>
          <a:noFill/>
        </p:spPr>
        <p:txBody>
          <a:bodyPr wrap="square" rtlCol="0">
            <a:spAutoFit/>
          </a:bodyPr>
          <a:p>
            <a:r>
              <a:rPr lang="en-US" altLang="zh-CN" b="1" dirty="0" smtClean="0">
                <a:solidFill>
                  <a:srgbClr val="FF0000"/>
                </a:solidFill>
              </a:rPr>
              <a:t>C</a:t>
            </a:r>
            <a:endParaRPr lang="zh-CN" altLang="en-US" b="1" dirty="0">
              <a:solidFill>
                <a:srgbClr val="FF0000"/>
              </a:solidFill>
            </a:endParaRPr>
          </a:p>
        </p:txBody>
      </p:sp>
      <p:sp>
        <p:nvSpPr>
          <p:cNvPr id="4" name="TextBox 7"/>
          <p:cNvSpPr txBox="1"/>
          <p:nvPr/>
        </p:nvSpPr>
        <p:spPr>
          <a:xfrm>
            <a:off x="3747031" y="2243019"/>
            <a:ext cx="347980" cy="368300"/>
          </a:xfrm>
          <a:prstGeom prst="rect">
            <a:avLst/>
          </a:prstGeom>
          <a:noFill/>
        </p:spPr>
        <p:txBody>
          <a:bodyPr wrap="none" rtlCol="0">
            <a:spAutoFit/>
          </a:bodyPr>
          <a:lstStyle/>
          <a:p>
            <a:r>
              <a:rPr lang="en-US" altLang="zh-CN" b="1" dirty="0" smtClean="0">
                <a:solidFill>
                  <a:srgbClr val="FF0000"/>
                </a:solidFill>
              </a:rPr>
              <a:t>D</a:t>
            </a:r>
            <a:endParaRPr lang="zh-CN" altLang="en-US" b="1" dirty="0">
              <a:solidFill>
                <a:srgbClr val="FF0000"/>
              </a:solidFill>
            </a:endParaRPr>
          </a:p>
        </p:txBody>
      </p:sp>
      <p:sp>
        <p:nvSpPr>
          <p:cNvPr id="5" name="TextBox 7"/>
          <p:cNvSpPr txBox="1"/>
          <p:nvPr/>
        </p:nvSpPr>
        <p:spPr>
          <a:xfrm>
            <a:off x="8368561" y="3564454"/>
            <a:ext cx="320675" cy="368300"/>
          </a:xfrm>
          <a:prstGeom prst="rect">
            <a:avLst/>
          </a:prstGeom>
          <a:noFill/>
        </p:spPr>
        <p:txBody>
          <a:bodyPr wrap="none" rtlCol="0">
            <a:spAutoFit/>
          </a:bodyPr>
          <a:lstStyle/>
          <a:p>
            <a:r>
              <a:rPr lang="en-US" altLang="zh-CN" b="1" dirty="0" smtClean="0">
                <a:solidFill>
                  <a:srgbClr val="FF0000"/>
                </a:solidFill>
              </a:rPr>
              <a:t>B</a:t>
            </a:r>
            <a:endParaRPr lang="zh-CN" altLang="en-US" b="1" dirty="0">
              <a:solidFill>
                <a:srgbClr val="FF0000"/>
              </a:solidFill>
            </a:endParaRPr>
          </a:p>
        </p:txBody>
      </p:sp>
      <p:sp>
        <p:nvSpPr>
          <p:cNvPr id="6" name="TextBox 7"/>
          <p:cNvSpPr txBox="1"/>
          <p:nvPr/>
        </p:nvSpPr>
        <p:spPr>
          <a:xfrm>
            <a:off x="5586626" y="5024954"/>
            <a:ext cx="325120" cy="368300"/>
          </a:xfrm>
          <a:prstGeom prst="rect">
            <a:avLst/>
          </a:prstGeom>
          <a:noFill/>
        </p:spPr>
        <p:txBody>
          <a:bodyPr wrap="none" rtlCol="0">
            <a:spAutoFit/>
          </a:bodyPr>
          <a:lstStyle/>
          <a:p>
            <a:r>
              <a:rPr lang="en-US" altLang="zh-CN" b="1" dirty="0" smtClean="0">
                <a:solidFill>
                  <a:srgbClr val="FF0000"/>
                </a:solidFill>
              </a:rPr>
              <a:t>C</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667385"/>
            <a:ext cx="10515600" cy="1325563"/>
          </a:xfrm>
        </p:spPr>
        <p:txBody>
          <a:bodyPr/>
          <a:p>
            <a:pPr algn="ctr"/>
            <a:r>
              <a:rPr lang="zh-CN" altLang="en-US"/>
              <a:t>作文</a:t>
            </a:r>
            <a:endParaRPr lang="zh-CN" altLang="en-US"/>
          </a:p>
        </p:txBody>
      </p:sp>
      <p:sp>
        <p:nvSpPr>
          <p:cNvPr id="3" name="内容占位符 2"/>
          <p:cNvSpPr>
            <a:spLocks noGrp="1"/>
          </p:cNvSpPr>
          <p:nvPr>
            <p:ph idx="1"/>
          </p:nvPr>
        </p:nvSpPr>
        <p:spPr>
          <a:xfrm>
            <a:off x="730250" y="2506345"/>
            <a:ext cx="10515600" cy="4351338"/>
          </a:xfrm>
        </p:spPr>
        <p:txBody>
          <a:bodyPr/>
          <a:p>
            <a:pPr>
              <a:lnSpc>
                <a:spcPct val="150000"/>
              </a:lnSpc>
            </a:pPr>
            <a:r>
              <a:rPr lang="zh-CN" altLang="en-US" sz="3600">
                <a:sym typeface="+mn-ea"/>
              </a:rPr>
              <a:t>能够用英语撰写常见应用文，或能够按照所给提纲、情景或图表，说明或论述一般性的话题。所写短文要求主题明确，条理清楚，语言比较规范。</a:t>
            </a:r>
            <a:endParaRPr lang="zh-CN" altLang="en-US" sz="3600">
              <a:sym typeface="+mn-ea"/>
            </a:endParaRPr>
          </a:p>
          <a:p>
            <a:pPr>
              <a:lnSpc>
                <a:spcPct val="150000"/>
              </a:lnSpc>
            </a:pPr>
            <a:r>
              <a:rPr lang="zh-CN" altLang="en-US" sz="3600">
                <a:solidFill>
                  <a:srgbClr val="FF0000"/>
                </a:solidFill>
                <a:sym typeface="+mn-ea"/>
              </a:rPr>
              <a:t>提纲作文考得最多，平时应加强训练。</a:t>
            </a:r>
            <a:endParaRPr lang="zh-CN" altLang="en-US" sz="3600">
              <a:solidFill>
                <a:srgbClr val="FF0000"/>
              </a:solidFill>
            </a:endParaRPr>
          </a:p>
          <a:p>
            <a:pPr>
              <a:lnSpc>
                <a:spcPct val="150000"/>
              </a:lnSpc>
            </a:pPr>
            <a:endParaRPr lang="zh-CN" altLang="en-US" sz="3600"/>
          </a:p>
          <a:p>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529659"/>
            <a:ext cx="10515600" cy="1039308"/>
          </a:xfrm>
        </p:spPr>
        <p:txBody>
          <a:bodyPr>
            <a:scene3d>
              <a:camera prst="orthographicFront"/>
              <a:lightRig rig="threePt" dir="t"/>
            </a:scene3d>
          </a:bodyPr>
          <a:p>
            <a:pPr algn="l"/>
            <a:r>
              <a:rPr lang="zh-CN" altLang="en-US">
                <a:solidFill>
                  <a:schemeClr val="tx1"/>
                </a:solidFill>
                <a:effectLst>
                  <a:outerShdw blurRad="38100" dist="19050" dir="2700000" algn="tl" rotWithShape="0">
                    <a:schemeClr val="dk1">
                      <a:alpha val="40000"/>
                    </a:schemeClr>
                  </a:outerShdw>
                </a:effectLst>
              </a:rPr>
              <a:t>短文写作评分标准</a:t>
            </a:r>
            <a:endParaRPr lang="zh-CN" altLang="en-US">
              <a:solidFill>
                <a:schemeClr val="tx1"/>
              </a:solidFill>
              <a:effectLst>
                <a:outerShdw blurRad="38100" dist="19050" dir="2700000" algn="tl" rotWithShape="0">
                  <a:schemeClr val="dk1">
                    <a:alpha val="40000"/>
                  </a:schemeClr>
                </a:outerShdw>
              </a:effectLst>
            </a:endParaRPr>
          </a:p>
        </p:txBody>
      </p:sp>
      <p:graphicFrame>
        <p:nvGraphicFramePr>
          <p:cNvPr id="4" name="内容占位符 3"/>
          <p:cNvGraphicFramePr/>
          <p:nvPr>
            <p:ph sz="half" idx="1"/>
            <p:custDataLst>
              <p:tags r:id="rId1"/>
            </p:custDataLst>
          </p:nvPr>
        </p:nvGraphicFramePr>
        <p:xfrm>
          <a:off x="647700" y="1489075"/>
          <a:ext cx="10724515" cy="4356100"/>
        </p:xfrm>
        <a:graphic>
          <a:graphicData uri="http://schemas.openxmlformats.org/drawingml/2006/table">
            <a:tbl>
              <a:tblPr firstRow="1" bandRow="1">
                <a:tableStyleId>{8A53C94B-1209-4B4B-8461-7ADD0A5CCE5F}</a:tableStyleId>
              </a:tblPr>
              <a:tblGrid>
                <a:gridCol w="874395"/>
                <a:gridCol w="9850120"/>
              </a:tblGrid>
              <a:tr h="444500">
                <a:tc>
                  <a:txBody>
                    <a:bodyPr/>
                    <a:p>
                      <a:pPr algn="ctr">
                        <a:buNone/>
                      </a:pPr>
                      <a:r>
                        <a:rPr lang="zh-CN" altLang="en-US"/>
                        <a:t>分值</a:t>
                      </a:r>
                      <a:endParaRPr lang="zh-CN" altLang="en-US"/>
                    </a:p>
                  </a:txBody>
                  <a:tcPr anchor="ctr" anchorCtr="0"/>
                </a:tc>
                <a:tc>
                  <a:txBody>
                    <a:bodyPr/>
                    <a:p>
                      <a:pPr>
                        <a:buNone/>
                      </a:pPr>
                      <a:r>
                        <a:rPr lang="zh-CN" altLang="en-US"/>
                        <a:t>评判依据</a:t>
                      </a:r>
                      <a:endParaRPr lang="zh-CN" altLang="en-US"/>
                    </a:p>
                  </a:txBody>
                  <a:tcPr anchor="ctr" anchorCtr="0"/>
                </a:tc>
              </a:tr>
              <a:tr h="558800">
                <a:tc>
                  <a:txBody>
                    <a:bodyPr/>
                    <a:p>
                      <a:pPr algn="ctr">
                        <a:buNone/>
                      </a:pPr>
                      <a:r>
                        <a:rPr lang="en-US" altLang="zh-CN"/>
                        <a:t>0</a:t>
                      </a:r>
                      <a:r>
                        <a:rPr lang="zh-CN" altLang="en-US"/>
                        <a:t>分</a:t>
                      </a:r>
                      <a:endParaRPr lang="zh-CN" altLang="en-US"/>
                    </a:p>
                  </a:txBody>
                  <a:tcPr anchor="ctr" anchorCtr="0"/>
                </a:tc>
                <a:tc>
                  <a:txBody>
                    <a:bodyPr/>
                    <a:p>
                      <a:pPr>
                        <a:buNone/>
                      </a:pPr>
                      <a:r>
                        <a:rPr lang="zh-CN" altLang="en-US"/>
                        <a:t>白卷，与题目毫不相关，或只有几个孤立的词语而无法表达思想。</a:t>
                      </a:r>
                      <a:endParaRPr lang="zh-CN" altLang="en-US"/>
                    </a:p>
                  </a:txBody>
                  <a:tcPr anchor="ctr" anchorCtr="0"/>
                </a:tc>
              </a:tr>
              <a:tr h="558800">
                <a:tc>
                  <a:txBody>
                    <a:bodyPr/>
                    <a:p>
                      <a:pPr algn="ctr">
                        <a:buNone/>
                      </a:pPr>
                      <a:r>
                        <a:rPr lang="en-US" altLang="zh-CN"/>
                        <a:t>2</a:t>
                      </a:r>
                      <a:r>
                        <a:rPr lang="zh-CN" altLang="en-US"/>
                        <a:t>分</a:t>
                      </a:r>
                      <a:endParaRPr lang="zh-CN" altLang="en-US"/>
                    </a:p>
                  </a:txBody>
                  <a:tcPr anchor="ctr" anchorCtr="0"/>
                </a:tc>
                <a:tc>
                  <a:txBody>
                    <a:bodyPr/>
                    <a:p>
                      <a:pPr>
                        <a:buNone/>
                      </a:pPr>
                      <a:r>
                        <a:rPr lang="zh-CN" altLang="en-US"/>
                        <a:t>条理不清，思路紊乱。语言支离破碎或大部分句子均有错误，且多数为严重错误。</a:t>
                      </a:r>
                      <a:endParaRPr lang="zh-CN" altLang="en-US"/>
                    </a:p>
                  </a:txBody>
                  <a:tcPr anchor="ctr" anchorCtr="0"/>
                </a:tc>
              </a:tr>
              <a:tr h="558800">
                <a:tc>
                  <a:txBody>
                    <a:bodyPr/>
                    <a:p>
                      <a:pPr algn="ctr">
                        <a:buNone/>
                      </a:pPr>
                      <a:r>
                        <a:rPr lang="en-US" altLang="zh-CN"/>
                        <a:t>5</a:t>
                      </a:r>
                      <a:r>
                        <a:rPr lang="zh-CN" altLang="en-US"/>
                        <a:t>分</a:t>
                      </a:r>
                      <a:endParaRPr lang="zh-CN" altLang="en-US"/>
                    </a:p>
                  </a:txBody>
                  <a:tcPr anchor="ctr" anchorCtr="0"/>
                </a:tc>
                <a:tc>
                  <a:txBody>
                    <a:bodyPr/>
                    <a:p>
                      <a:pPr>
                        <a:buNone/>
                      </a:pPr>
                      <a:r>
                        <a:rPr lang="zh-CN" altLang="en-US"/>
                        <a:t>基本切题。表达思想不清楚，连贯性差，有较多严重语言错误。</a:t>
                      </a:r>
                      <a:endParaRPr lang="zh-CN" altLang="en-US"/>
                    </a:p>
                  </a:txBody>
                  <a:tcPr anchor="ctr" anchorCtr="0"/>
                </a:tc>
              </a:tr>
              <a:tr h="558800">
                <a:tc>
                  <a:txBody>
                    <a:bodyPr/>
                    <a:p>
                      <a:pPr algn="ctr">
                        <a:buNone/>
                      </a:pPr>
                      <a:r>
                        <a:rPr lang="en-US" altLang="zh-CN"/>
                        <a:t>8</a:t>
                      </a:r>
                      <a:r>
                        <a:rPr lang="zh-CN" altLang="en-US"/>
                        <a:t>分</a:t>
                      </a:r>
                      <a:endParaRPr lang="zh-CN" altLang="en-US"/>
                    </a:p>
                  </a:txBody>
                  <a:tcPr anchor="ctr" anchorCtr="0"/>
                </a:tc>
                <a:tc>
                  <a:txBody>
                    <a:bodyPr/>
                    <a:p>
                      <a:pPr>
                        <a:buNone/>
                      </a:pPr>
                      <a:r>
                        <a:rPr lang="zh-CN" altLang="en-US"/>
                        <a:t>基本切题。有些地方表达思想不够清楚，文字勉强连贯，语言错误较多，其中有一些是严重错误。</a:t>
                      </a:r>
                      <a:endParaRPr lang="zh-CN" altLang="en-US"/>
                    </a:p>
                  </a:txBody>
                  <a:tcPr anchor="ctr" anchorCtr="0"/>
                </a:tc>
              </a:tr>
              <a:tr h="558800">
                <a:tc>
                  <a:txBody>
                    <a:bodyPr/>
                    <a:p>
                      <a:pPr algn="ctr">
                        <a:buNone/>
                      </a:pPr>
                      <a:r>
                        <a:rPr lang="en-US" altLang="zh-CN"/>
                        <a:t>11</a:t>
                      </a:r>
                      <a:r>
                        <a:rPr lang="zh-CN" altLang="en-US"/>
                        <a:t>分</a:t>
                      </a:r>
                      <a:endParaRPr lang="zh-CN" altLang="en-US"/>
                    </a:p>
                  </a:txBody>
                  <a:tcPr anchor="ctr" anchorCtr="0"/>
                </a:tc>
                <a:tc>
                  <a:txBody>
                    <a:bodyPr/>
                    <a:p>
                      <a:pPr>
                        <a:buNone/>
                      </a:pPr>
                      <a:r>
                        <a:rPr lang="zh-CN" altLang="en-US"/>
                        <a:t>内容切题。表达思想清楚，文字连贯，有少量语言错误。</a:t>
                      </a:r>
                      <a:endParaRPr lang="zh-CN" altLang="en-US"/>
                    </a:p>
                  </a:txBody>
                  <a:tcPr anchor="ctr" anchorCtr="0"/>
                </a:tc>
              </a:tr>
              <a:tr h="558800">
                <a:tc>
                  <a:txBody>
                    <a:bodyPr/>
                    <a:p>
                      <a:pPr algn="ctr">
                        <a:buNone/>
                      </a:pPr>
                      <a:r>
                        <a:rPr lang="en-US" altLang="zh-CN"/>
                        <a:t>14</a:t>
                      </a:r>
                      <a:r>
                        <a:rPr lang="zh-CN" altLang="en-US"/>
                        <a:t>分</a:t>
                      </a:r>
                      <a:endParaRPr lang="zh-CN" altLang="en-US"/>
                    </a:p>
                  </a:txBody>
                  <a:tcPr anchor="ctr" anchorCtr="0"/>
                </a:tc>
                <a:tc>
                  <a:txBody>
                    <a:bodyPr/>
                    <a:p>
                      <a:pPr>
                        <a:buNone/>
                      </a:pPr>
                      <a:r>
                        <a:rPr lang="zh-CN" altLang="en-US"/>
                        <a:t>内容切题。表达思想清楚，文字通顺，连贯性较好，基本无语言错误，仅有个别小错误。</a:t>
                      </a:r>
                      <a:endParaRPr lang="zh-CN" altLang="en-US"/>
                    </a:p>
                  </a:txBody>
                  <a:tcPr anchor="ctr" anchorCtr="0"/>
                </a:tc>
              </a:tr>
              <a:tr h="558800">
                <a:tc gridSpan="2">
                  <a:txBody>
                    <a:bodyPr/>
                    <a:p>
                      <a:pPr algn="ctr">
                        <a:buNone/>
                      </a:pPr>
                      <a:r>
                        <a:rPr lang="zh-CN" altLang="en-US"/>
                        <a:t>字数不足酌情扣分</a:t>
                      </a:r>
                      <a:endParaRPr lang="zh-CN" altLang="en-US"/>
                    </a:p>
                  </a:txBody>
                  <a:tcPr anchor="ctr" anchorCtr="0"/>
                </a:tc>
                <a:tc hMerge="1">
                  <a:tcPr anchor="ctr" anchorCtr="0"/>
                </a:tc>
              </a:tr>
            </a:tbl>
          </a:graphicData>
        </a:graphic>
      </p:graphicFrame>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529659"/>
            <a:ext cx="10515600" cy="1039308"/>
          </a:xfrm>
        </p:spPr>
        <p:txBody>
          <a:bodyPr>
            <a:scene3d>
              <a:camera prst="orthographicFront"/>
              <a:lightRig rig="threePt" dir="t"/>
            </a:scene3d>
          </a:bodyPr>
          <a:p>
            <a:pPr algn="l"/>
            <a:r>
              <a:rPr lang="zh-CN" altLang="en-US">
                <a:solidFill>
                  <a:schemeClr val="tx1"/>
                </a:solidFill>
                <a:effectLst>
                  <a:outerShdw blurRad="38100" dist="19050" dir="2700000" algn="tl" rotWithShape="0">
                    <a:schemeClr val="dk1">
                      <a:alpha val="40000"/>
                    </a:schemeClr>
                  </a:outerShdw>
                </a:effectLst>
              </a:rPr>
              <a:t>短文写作解题思路</a:t>
            </a:r>
            <a:endParaRPr lang="zh-CN" altLang="en-US">
              <a:solidFill>
                <a:schemeClr val="tx1"/>
              </a:solidFill>
              <a:effectLst>
                <a:outerShdw blurRad="38100" dist="19050" dir="2700000" algn="tl" rotWithShape="0">
                  <a:schemeClr val="dk1">
                    <a:alpha val="40000"/>
                  </a:schemeClr>
                </a:outerShdw>
              </a:effectLst>
            </a:endParaRPr>
          </a:p>
        </p:txBody>
      </p:sp>
      <p:grpSp>
        <p:nvGrpSpPr>
          <p:cNvPr id="3" name="组合 2"/>
          <p:cNvGrpSpPr/>
          <p:nvPr/>
        </p:nvGrpSpPr>
        <p:grpSpPr>
          <a:xfrm>
            <a:off x="559435" y="1356995"/>
            <a:ext cx="2188210" cy="4518660"/>
            <a:chOff x="881" y="2137"/>
            <a:chExt cx="3446" cy="7116"/>
          </a:xfrm>
        </p:grpSpPr>
        <p:sp>
          <p:nvSpPr>
            <p:cNvPr id="5" name="任意多边形: 形状 4"/>
            <p:cNvSpPr/>
            <p:nvPr>
              <p:custDataLst>
                <p:tags r:id="rId1"/>
              </p:custDataLst>
            </p:nvPr>
          </p:nvSpPr>
          <p:spPr>
            <a:xfrm>
              <a:off x="1047" y="2137"/>
              <a:ext cx="3281" cy="1235"/>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1F74AD"/>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2"/>
              </p:custDataLst>
            </p:nvPr>
          </p:nvSpPr>
          <p:spPr>
            <a:xfrm>
              <a:off x="1058" y="2480"/>
              <a:ext cx="686" cy="551"/>
            </a:xfrm>
            <a:prstGeom prst="rect">
              <a:avLst/>
            </a:prstGeom>
            <a:noFill/>
          </p:spPr>
          <p:txBody>
            <a:bodyPr wrap="square" rtlCol="0">
              <a:normAutofit fontScale="90000"/>
            </a:bodyPr>
            <a:p>
              <a:r>
                <a:rPr lang="en-US" altLang="zh-CN" b="1">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zh-CN" altLang="en-US"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3"/>
              </p:custDataLst>
            </p:nvPr>
          </p:nvSpPr>
          <p:spPr>
            <a:xfrm>
              <a:off x="1701" y="2430"/>
              <a:ext cx="2318" cy="649"/>
            </a:xfrm>
            <a:prstGeom prst="rect">
              <a:avLst/>
            </a:prstGeom>
            <a:noFill/>
          </p:spPr>
          <p:txBody>
            <a:bodyPr wrap="square" rtlCol="0">
              <a:normAutofit lnSpcReduction="10000"/>
            </a:bodyPr>
            <a:p>
              <a:pPr algn="ctr">
                <a:lnSpc>
                  <a:spcPct val="120000"/>
                </a:lnSpc>
              </a:pPr>
              <a:r>
                <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rPr>
                <a:t>审题</a:t>
              </a:r>
              <a:endPar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4"/>
              </p:custDataLst>
            </p:nvPr>
          </p:nvSpPr>
          <p:spPr>
            <a:xfrm>
              <a:off x="881" y="3119"/>
              <a:ext cx="3282" cy="6134"/>
            </a:xfrm>
            <a:prstGeom prst="rect">
              <a:avLst/>
            </a:prstGeom>
            <a:noFill/>
          </p:spPr>
          <p:txBody>
            <a:bodyPr wrap="square" rtlCol="0">
              <a:normAutofit/>
            </a:bodyPr>
            <a:p>
              <a:pPr>
                <a:lnSpc>
                  <a:spcPct val="120000"/>
                </a:lnSpc>
              </a:pP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从题目要求中分析其包含的内容和信息，确定文章体裁。抓住题目的关键词和内在逻辑关系，考虑如何组织文章结构，合理布局，紧扣主题。</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p:txBody>
        </p:sp>
      </p:grpSp>
      <p:sp>
        <p:nvSpPr>
          <p:cNvPr id="6" name="任意多边形: 形状 5"/>
          <p:cNvSpPr/>
          <p:nvPr>
            <p:custDataLst>
              <p:tags r:id="rId5"/>
            </p:custDataLst>
          </p:nvPr>
        </p:nvSpPr>
        <p:spPr>
          <a:xfrm>
            <a:off x="3117448" y="1357209"/>
            <a:ext cx="2083312" cy="78452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3498D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3123866" y="1574526"/>
            <a:ext cx="435398" cy="349895"/>
          </a:xfrm>
          <a:prstGeom prst="rect">
            <a:avLst/>
          </a:prstGeom>
          <a:noFill/>
        </p:spPr>
        <p:txBody>
          <a:bodyPr wrap="square" rtlCol="0">
            <a:normAutofit fontScale="90000"/>
          </a:bodyPr>
          <a:p>
            <a:r>
              <a:rPr lang="en-US" altLang="zh-CN" b="1"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zh-CN" altLang="en-US"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3561121" y="1543346"/>
            <a:ext cx="1472211" cy="412254"/>
          </a:xfrm>
          <a:prstGeom prst="rect">
            <a:avLst/>
          </a:prstGeom>
          <a:noFill/>
        </p:spPr>
        <p:txBody>
          <a:bodyPr wrap="square" rtlCol="0">
            <a:normAutofit lnSpcReduction="10000"/>
          </a:bodyPr>
          <a:p>
            <a:pPr algn="ctr">
              <a:lnSpc>
                <a:spcPct val="120000"/>
              </a:lnSpc>
            </a:pPr>
            <a:r>
              <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rPr>
              <a:t>构思</a:t>
            </a:r>
            <a:endPar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8"/>
            </p:custDataLst>
          </p:nvPr>
        </p:nvSpPr>
        <p:spPr>
          <a:xfrm>
            <a:off x="2946400" y="1980565"/>
            <a:ext cx="2178050" cy="3895090"/>
          </a:xfrm>
          <a:prstGeom prst="rect">
            <a:avLst/>
          </a:prstGeom>
          <a:noFill/>
        </p:spPr>
        <p:txBody>
          <a:bodyPr wrap="square" rtlCol="0">
            <a:normAutofit/>
          </a:bodyPr>
          <a:p>
            <a:pPr>
              <a:lnSpc>
                <a:spcPct val="120000"/>
              </a:lnSpc>
            </a:pP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梳理写作思路，列出提纲，确定各段写作方法和素材。</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写提纲</a:t>
            </a:r>
            <a:r>
              <a:rPr lang="en-US" altLang="zh-CN" spc="150">
                <a:solidFill>
                  <a:srgbClr val="C00000"/>
                </a:solidFill>
                <a:latin typeface="Arial" panose="020B0604020202020204" pitchFamily="34" charset="0"/>
                <a:ea typeface="微软雅黑" panose="020B0503020204020204" charset="-122"/>
                <a:sym typeface="Arial" panose="020B0604020202020204" pitchFamily="34" charset="0"/>
              </a:rPr>
              <a:t>“</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三个注意</a:t>
            </a:r>
            <a:r>
              <a:rPr lang="en-US" altLang="zh-CN" spc="150">
                <a:solidFill>
                  <a:srgbClr val="C00000"/>
                </a:solidFill>
                <a:latin typeface="Arial" panose="020B0604020202020204" pitchFamily="34" charset="0"/>
                <a:ea typeface="微软雅黑" panose="020B0503020204020204" charset="-122"/>
                <a:sym typeface="Arial" panose="020B0604020202020204" pitchFamily="34" charset="0"/>
              </a:rPr>
              <a:t>”</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a:t>
            </a:r>
            <a:endParaRPr lang="zh-CN" altLang="en-US" spc="150">
              <a:solidFill>
                <a:srgbClr val="C00000"/>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rgbClr val="C00000"/>
                </a:solidFill>
                <a:latin typeface="Arial" panose="020B0604020202020204" pitchFamily="34" charset="0"/>
                <a:ea typeface="微软雅黑" panose="020B0503020204020204" charset="-122"/>
                <a:sym typeface="Arial" panose="020B0604020202020204" pitchFamily="34" charset="0"/>
              </a:rPr>
              <a:t>1.</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安排好层次段落。</a:t>
            </a:r>
            <a:endParaRPr lang="zh-CN" altLang="en-US" spc="150">
              <a:solidFill>
                <a:srgbClr val="C00000"/>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rgbClr val="C00000"/>
                </a:solidFill>
                <a:latin typeface="Arial" panose="020B0604020202020204" pitchFamily="34" charset="0"/>
                <a:ea typeface="微软雅黑" panose="020B0503020204020204" charset="-122"/>
                <a:sym typeface="Arial" panose="020B0604020202020204" pitchFamily="34" charset="0"/>
              </a:rPr>
              <a:t>2.</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铺设好过渡。</a:t>
            </a:r>
            <a:endParaRPr lang="zh-CN" altLang="en-US" spc="150">
              <a:solidFill>
                <a:srgbClr val="C00000"/>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rgbClr val="C00000"/>
                </a:solidFill>
                <a:latin typeface="Arial" panose="020B0604020202020204" pitchFamily="34" charset="0"/>
                <a:ea typeface="微软雅黑" panose="020B0503020204020204" charset="-122"/>
                <a:sym typeface="Arial" panose="020B0604020202020204" pitchFamily="34" charset="0"/>
              </a:rPr>
              <a:t>3.</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处理好开头和结尾。</a:t>
            </a:r>
            <a:endParaRPr lang="zh-CN" altLang="en-US" spc="150">
              <a:solidFill>
                <a:srgbClr val="C00000"/>
              </a:solidFill>
              <a:latin typeface="Arial" panose="020B0604020202020204" pitchFamily="34" charset="0"/>
              <a:ea typeface="微软雅黑" panose="020B0503020204020204" charset="-122"/>
              <a:sym typeface="Arial" panose="020B0604020202020204" pitchFamily="34" charset="0"/>
            </a:endParaRPr>
          </a:p>
        </p:txBody>
      </p:sp>
      <p:sp>
        <p:nvSpPr>
          <p:cNvPr id="7" name="任意多边形: 形状 6"/>
          <p:cNvSpPr/>
          <p:nvPr>
            <p:custDataLst>
              <p:tags r:id="rId9"/>
            </p:custDataLst>
          </p:nvPr>
        </p:nvSpPr>
        <p:spPr>
          <a:xfrm>
            <a:off x="5794772" y="1357209"/>
            <a:ext cx="2083310" cy="78452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1AA3AA"/>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0"/>
            </p:custDataLst>
          </p:nvPr>
        </p:nvSpPr>
        <p:spPr>
          <a:xfrm>
            <a:off x="5800968" y="1574526"/>
            <a:ext cx="435398" cy="349895"/>
          </a:xfrm>
          <a:prstGeom prst="rect">
            <a:avLst/>
          </a:prstGeom>
          <a:noFill/>
        </p:spPr>
        <p:txBody>
          <a:bodyPr wrap="square" rtlCol="0">
            <a:normAutofit fontScale="90000"/>
          </a:bodyPr>
          <a:p>
            <a:r>
              <a:rPr lang="en-US" altLang="zh-CN" b="1">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zh-CN" altLang="en-US"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1"/>
            </p:custDataLst>
          </p:nvPr>
        </p:nvSpPr>
        <p:spPr>
          <a:xfrm>
            <a:off x="6213533" y="1543346"/>
            <a:ext cx="1472210" cy="412254"/>
          </a:xfrm>
          <a:prstGeom prst="rect">
            <a:avLst/>
          </a:prstGeom>
          <a:noFill/>
        </p:spPr>
        <p:txBody>
          <a:bodyPr wrap="square" rtlCol="0">
            <a:normAutofit lnSpcReduction="10000"/>
          </a:bodyPr>
          <a:p>
            <a:pPr algn="ctr">
              <a:lnSpc>
                <a:spcPct val="120000"/>
              </a:lnSpc>
            </a:pPr>
            <a:r>
              <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rPr>
              <a:t>写作</a:t>
            </a:r>
            <a:endPar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2"/>
            </p:custDataLst>
          </p:nvPr>
        </p:nvSpPr>
        <p:spPr>
          <a:xfrm>
            <a:off x="5734050" y="1980565"/>
            <a:ext cx="2733040" cy="3895090"/>
          </a:xfrm>
          <a:prstGeom prst="rect">
            <a:avLst/>
          </a:prstGeom>
          <a:noFill/>
        </p:spPr>
        <p:txBody>
          <a:bodyPr wrap="square" rtlCol="0"/>
          <a:p>
            <a:pPr>
              <a:lnSpc>
                <a:spcPct val="120000"/>
              </a:lnSpc>
            </a:pP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顺着提纲思路动笔。一般分三段：</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chemeClr val="tx1"/>
                </a:solidFill>
                <a:latin typeface="Arial" panose="020B0604020202020204" pitchFamily="34" charset="0"/>
                <a:ea typeface="微软雅黑" panose="020B0503020204020204" charset="-122"/>
                <a:sym typeface="Arial" panose="020B0604020202020204" pitchFamily="34" charset="0"/>
              </a:rPr>
              <a:t>1.</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开篇</a:t>
            </a: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。点题，对文章要点、核心问题或对某种现象进行描述。</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chemeClr val="tx1"/>
                </a:solidFill>
                <a:latin typeface="Arial" panose="020B0604020202020204" pitchFamily="34" charset="0"/>
                <a:ea typeface="微软雅黑" panose="020B0503020204020204" charset="-122"/>
                <a:sym typeface="Arial" panose="020B0604020202020204" pitchFamily="34" charset="0"/>
              </a:rPr>
              <a:t>2.</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主体</a:t>
            </a: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。用一段或两段来写，围绕主题展开阐述或论证。可采用列举法、举例法、对比法等。</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chemeClr val="tx1"/>
                </a:solidFill>
                <a:latin typeface="Arial" panose="020B0604020202020204" pitchFamily="34" charset="0"/>
                <a:ea typeface="微软雅黑" panose="020B0503020204020204" charset="-122"/>
                <a:sym typeface="Arial" panose="020B0604020202020204" pitchFamily="34" charset="0"/>
              </a:rPr>
              <a:t>3.</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结尾</a:t>
            </a: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。归纳概括全文、重申中心思想或观点，深化主题，首尾呼应。</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7"/>
          <p:cNvSpPr/>
          <p:nvPr>
            <p:custDataLst>
              <p:tags r:id="rId13"/>
            </p:custDataLst>
          </p:nvPr>
        </p:nvSpPr>
        <p:spPr>
          <a:xfrm>
            <a:off x="8749818" y="1357209"/>
            <a:ext cx="2083312" cy="78452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69A35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4"/>
            </p:custDataLst>
          </p:nvPr>
        </p:nvSpPr>
        <p:spPr>
          <a:xfrm>
            <a:off x="8755047" y="1574526"/>
            <a:ext cx="435398" cy="349895"/>
          </a:xfrm>
          <a:prstGeom prst="rect">
            <a:avLst/>
          </a:prstGeom>
          <a:noFill/>
        </p:spPr>
        <p:txBody>
          <a:bodyPr wrap="square" rtlCol="0">
            <a:normAutofit fontScale="90000"/>
          </a:bodyPr>
          <a:p>
            <a:r>
              <a:rPr lang="en-US" altLang="zh-CN" b="1">
                <a:solidFill>
                  <a:sysClr val="window" lastClr="FFFFFF"/>
                </a:solidFill>
                <a:latin typeface="Arial" panose="020B0604020202020204" pitchFamily="34" charset="0"/>
                <a:ea typeface="微软雅黑" panose="020B0503020204020204" charset="-122"/>
                <a:sym typeface="Arial" panose="020B0604020202020204" pitchFamily="34" charset="0"/>
              </a:rPr>
              <a:t>04</a:t>
            </a:r>
            <a:endParaRPr lang="zh-CN" altLang="en-US"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5"/>
            </p:custDataLst>
          </p:nvPr>
        </p:nvSpPr>
        <p:spPr>
          <a:xfrm>
            <a:off x="9270272" y="1543346"/>
            <a:ext cx="1472211" cy="412254"/>
          </a:xfrm>
          <a:prstGeom prst="rect">
            <a:avLst/>
          </a:prstGeom>
          <a:noFill/>
        </p:spPr>
        <p:txBody>
          <a:bodyPr wrap="square" rtlCol="0">
            <a:normAutofit lnSpcReduction="10000"/>
          </a:bodyPr>
          <a:p>
            <a:pPr algn="ctr">
              <a:lnSpc>
                <a:spcPct val="120000"/>
              </a:lnSpc>
            </a:pPr>
            <a:r>
              <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rPr>
              <a:t>检查</a:t>
            </a:r>
            <a:endPar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6"/>
            </p:custDataLst>
          </p:nvPr>
        </p:nvSpPr>
        <p:spPr>
          <a:xfrm>
            <a:off x="8733790" y="1980565"/>
            <a:ext cx="2764155" cy="3895090"/>
          </a:xfrm>
          <a:prstGeom prst="rect">
            <a:avLst/>
          </a:prstGeom>
          <a:noFill/>
        </p:spPr>
        <p:txBody>
          <a:bodyPr wrap="square" rtlCol="0">
            <a:noAutofit/>
          </a:bodyPr>
          <a:p>
            <a:pPr>
              <a:lnSpc>
                <a:spcPct val="120000"/>
              </a:lnSpc>
            </a:pP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检查：</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chemeClr val="tx1"/>
                </a:solidFill>
                <a:latin typeface="Arial" panose="020B0604020202020204" pitchFamily="34" charset="0"/>
                <a:ea typeface="微软雅黑" panose="020B0503020204020204" charset="-122"/>
                <a:sym typeface="Arial" panose="020B0604020202020204" pitchFamily="34" charset="0"/>
              </a:rPr>
              <a:t>1.</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语篇</a:t>
            </a: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。文章内容是否切题，主题是否明确。</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chemeClr val="tx1"/>
                </a:solidFill>
                <a:latin typeface="Arial" panose="020B0604020202020204" pitchFamily="34" charset="0"/>
                <a:ea typeface="微软雅黑" panose="020B0503020204020204" charset="-122"/>
                <a:sym typeface="Arial" panose="020B0604020202020204" pitchFamily="34" charset="0"/>
              </a:rPr>
              <a:t>2.</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段落</a:t>
            </a: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。结构是否完整，上下文是否连贯，段落之间衔接是否自然。</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en-US" altLang="zh-CN" spc="150">
                <a:solidFill>
                  <a:schemeClr val="tx1"/>
                </a:solidFill>
                <a:latin typeface="Arial" panose="020B0604020202020204" pitchFamily="34" charset="0"/>
                <a:ea typeface="微软雅黑" panose="020B0503020204020204" charset="-122"/>
                <a:sym typeface="Arial" panose="020B0604020202020204" pitchFamily="34" charset="0"/>
              </a:rPr>
              <a:t>3.</a:t>
            </a:r>
            <a:r>
              <a:rPr lang="zh-CN" altLang="en-US" spc="150">
                <a:solidFill>
                  <a:srgbClr val="C00000"/>
                </a:solidFill>
                <a:latin typeface="Arial" panose="020B0604020202020204" pitchFamily="34" charset="0"/>
                <a:ea typeface="微软雅黑" panose="020B0503020204020204" charset="-122"/>
                <a:sym typeface="Arial" panose="020B0604020202020204" pitchFamily="34" charset="0"/>
              </a:rPr>
              <a:t>语句</a:t>
            </a:r>
            <a:r>
              <a:rPr lang="zh-CN" altLang="en-US" spc="150">
                <a:solidFill>
                  <a:schemeClr val="tx1"/>
                </a:solidFill>
                <a:latin typeface="Arial" panose="020B0604020202020204" pitchFamily="34" charset="0"/>
                <a:ea typeface="微软雅黑" panose="020B0503020204020204" charset="-122"/>
                <a:sym typeface="Arial" panose="020B0604020202020204" pitchFamily="34" charset="0"/>
              </a:rPr>
              <a:t>。是否有单词拼写或语法等错误。主谓是否一致，动词时态语态使用是否正确，词组搭配是否合乎习惯。</a:t>
            </a:r>
            <a:endParaRPr lang="zh-CN" altLang="en-US" spc="150">
              <a:solidFill>
                <a:schemeClr val="tx1"/>
              </a:solidFill>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p:nvPr>
            <p:custDataLst>
              <p:tags r:id="rId17"/>
            </p:custDataLst>
          </p:nvPr>
        </p:nvCxnSpPr>
        <p:spPr>
          <a:xfrm>
            <a:off x="3021935" y="2570490"/>
            <a:ext cx="0" cy="2387376"/>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cxnSp>
        <p:nvCxnSpPr>
          <p:cNvPr id="30" name="直接连接符 29"/>
          <p:cNvCxnSpPr/>
          <p:nvPr>
            <p:custDataLst>
              <p:tags r:id="rId18"/>
            </p:custDataLst>
          </p:nvPr>
        </p:nvCxnSpPr>
        <p:spPr>
          <a:xfrm>
            <a:off x="5734189" y="2570490"/>
            <a:ext cx="0" cy="2387376"/>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9"/>
            </p:custDataLst>
          </p:nvPr>
        </p:nvCxnSpPr>
        <p:spPr>
          <a:xfrm>
            <a:off x="8466296" y="2570490"/>
            <a:ext cx="0" cy="2387376"/>
          </a:xfrm>
          <a:prstGeom prst="line">
            <a:avLst/>
          </a:prstGeom>
          <a:ln w="3175">
            <a:solidFill>
              <a:sysClr val="window" lastClr="FFFFFF">
                <a:lumMod val="75000"/>
              </a:sysClr>
            </a:solidFill>
            <a:prstDash val="sysDash"/>
          </a:ln>
        </p:spPr>
        <p:style>
          <a:lnRef idx="1">
            <a:srgbClr val="1F74AD"/>
          </a:lnRef>
          <a:fillRef idx="0">
            <a:srgbClr val="1F74AD"/>
          </a:fillRef>
          <a:effectRef idx="0">
            <a:srgbClr val="1F74AD"/>
          </a:effectRef>
          <a:fontRef idx="minor">
            <a:srgbClr val="000000"/>
          </a:fontRef>
        </p:style>
      </p:cxnSp>
    </p:spTree>
    <p:custDataLst>
      <p:tags r:id="rId2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500" fill="hold">
                                          <p:stCondLst>
                                            <p:cond delay="0"/>
                                          </p:stCondLst>
                                        </p:cTn>
                                        <p:tgtEl>
                                          <p:spTgt spid="3"/>
                                        </p:tgtEl>
                                      </p:cBhvr>
                                      <p:from x="0" y="0"/>
                                      <p:to x="100000" y="100000"/>
                                    </p:animScale>
                                    <p:anim to="" calcmode="lin" valueType="num">
                                      <p:cBhvr>
                                        <p:cTn id="8" dur="500" fill="hold">
                                          <p:stCondLst>
                                            <p:cond delay="0"/>
                                          </p:stCondLst>
                                        </p:cTn>
                                        <p:tgtEl>
                                          <p:spTgt spid="3"/>
                                        </p:tgtEl>
                                        <p:attrNameLst>
                                          <p:attrName>ppt_y</p:attrName>
                                        </p:attrNameLst>
                                      </p:cBhvr>
                                      <p:tavLst>
                                        <p:tav tm="0">
                                          <p:val>
                                            <p:strVal val="#ppt_y-0.5"/>
                                          </p:val>
                                        </p:tav>
                                        <p:tav tm="100000">
                                          <p:val>
                                            <p:fltVal val="0.52733"/>
                                          </p:val>
                                        </p:tav>
                                      </p:tavLst>
                                    </p:anim>
                                    <p:animEffect filter="fade">
                                      <p:cBhvr>
                                        <p:cTn id="9" dur="500">
                                          <p:stCondLst>
                                            <p:cond delay="0"/>
                                          </p:stCondLst>
                                        </p:cTn>
                                        <p:tgtEl>
                                          <p:spTgt spid="3"/>
                                        </p:tgtEl>
                                      </p:cBhvr>
                                    </p:animEffect>
                                    <p:anim to="" calcmode="lin" valueType="num">
                                      <p:cBhvr>
                                        <p:cTn id="10" dur="500" fill="hold">
                                          <p:stCondLst>
                                            <p:cond delay="0"/>
                                          </p:stCondLst>
                                        </p:cTn>
                                        <p:tgtEl>
                                          <p:spTgt spid="3"/>
                                        </p:tgtEl>
                                        <p:attrNameLst>
                                          <p:attrName>ppt_x</p:attrName>
                                        </p:attrNameLst>
                                      </p:cBhvr>
                                      <p:tavLst>
                                        <p:tav tm="0">
                                          <p:val>
                                            <p:fltVal val="0.578"/>
                                          </p:val>
                                        </p:tav>
                                        <p:tav tm="100000">
                                          <p:val>
                                            <p:fltVal val="0.13566"/>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ppt_x"/>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6" grpId="0" bldLvl="0" animBg="1"/>
      <p:bldP spid="25" grpId="0"/>
      <p:bldP spid="16" grpId="0"/>
      <p:bldP spid="12" grpId="0"/>
      <p:bldP spid="7" grpId="0" bldLvl="0" animBg="1"/>
      <p:bldP spid="26" grpId="0"/>
      <p:bldP spid="17" grpId="0"/>
      <p:bldP spid="13" grpId="0"/>
      <p:bldP spid="27" grpId="0"/>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529659"/>
            <a:ext cx="10515600" cy="1039308"/>
          </a:xfrm>
        </p:spPr>
        <p:txBody>
          <a:bodyPr>
            <a:scene3d>
              <a:camera prst="orthographicFront"/>
              <a:lightRig rig="threePt" dir="t"/>
            </a:scene3d>
          </a:bodyPr>
          <a:p>
            <a:pPr algn="l"/>
            <a:r>
              <a:rPr lang="zh-CN" altLang="en-US">
                <a:solidFill>
                  <a:schemeClr val="tx1"/>
                </a:solidFill>
                <a:effectLst>
                  <a:outerShdw blurRad="38100" dist="19050" dir="2700000" algn="tl" rotWithShape="0">
                    <a:schemeClr val="dk1">
                      <a:alpha val="40000"/>
                    </a:schemeClr>
                  </a:outerShdw>
                </a:effectLst>
              </a:rPr>
              <a:t>一、提纲式作文</a:t>
            </a: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sz="half" idx="1"/>
          </p:nvPr>
        </p:nvSpPr>
        <p:spPr>
          <a:xfrm>
            <a:off x="666750" y="1508125"/>
            <a:ext cx="10752455" cy="4495165"/>
          </a:xfrm>
        </p:spPr>
        <p:txBody>
          <a:bodyPr>
            <a:noAutofit/>
          </a:bodyPr>
          <a:p>
            <a:r>
              <a:rPr lang="zh-CN" altLang="en-US" sz="2800"/>
              <a:t>是</a:t>
            </a:r>
            <a:r>
              <a:rPr lang="zh-CN" altLang="en-US" sz="2800"/>
              <a:t>近年来常见的写作类型</a:t>
            </a:r>
            <a:endParaRPr lang="zh-CN" altLang="en-US" sz="2800"/>
          </a:p>
          <a:p>
            <a:r>
              <a:rPr lang="zh-CN" altLang="en-US" sz="2800"/>
              <a:t>提纲通常为</a:t>
            </a:r>
            <a:r>
              <a:rPr lang="en-US" altLang="zh-CN" sz="2800"/>
              <a:t>3</a:t>
            </a:r>
            <a:r>
              <a:rPr lang="zh-CN" altLang="en-US" sz="2800"/>
              <a:t>段，对应写三段式的议论文</a:t>
            </a:r>
            <a:endParaRPr lang="zh-CN" altLang="en-US" sz="2800"/>
          </a:p>
          <a:p>
            <a:r>
              <a:rPr lang="zh-CN" altLang="en-US" sz="2800"/>
              <a:t>紧扣提纲内容</a:t>
            </a:r>
            <a:r>
              <a:rPr lang="en-US" altLang="zh-CN" sz="2800"/>
              <a:t>+</a:t>
            </a:r>
            <a:r>
              <a:rPr lang="zh-CN" altLang="en-US" sz="2800">
                <a:solidFill>
                  <a:srgbClr val="FF0000"/>
                </a:solidFill>
              </a:rPr>
              <a:t>扩展</a:t>
            </a:r>
            <a:r>
              <a:rPr lang="zh-CN" altLang="en-US" sz="2800"/>
              <a:t>发挥（</a:t>
            </a:r>
            <a:r>
              <a:rPr lang="zh-CN" altLang="en-US" sz="2800">
                <a:solidFill>
                  <a:srgbClr val="FF0000"/>
                </a:solidFill>
              </a:rPr>
              <a:t>不能简单直接对提纲进行翻译</a:t>
            </a:r>
            <a:r>
              <a:rPr lang="zh-CN" altLang="en-US" sz="2800"/>
              <a:t>）</a:t>
            </a:r>
            <a:endParaRPr lang="zh-CN" altLang="en-US" sz="2800"/>
          </a:p>
          <a:p>
            <a:r>
              <a:rPr lang="zh-CN" altLang="en-US" sz="2800"/>
              <a:t>注意段落的连贯性、层次性、逻辑性</a:t>
            </a:r>
            <a:endParaRPr lang="zh-CN" altLang="en-US" sz="2800"/>
          </a:p>
          <a:p>
            <a:r>
              <a:rPr lang="zh-CN" altLang="en-US" sz="2800"/>
              <a:t>内容包括但不限于：人口、交通、社会热点、环境污染和保护、科学技术、妇女、教育发展、就业、青春、友谊、价值观、人的意志、健康、学习读书、节假日纪念日等等</a:t>
            </a:r>
            <a:endParaRPr lang="zh-CN" altLang="en-US" sz="2800"/>
          </a:p>
          <a:p>
            <a:r>
              <a:rPr lang="zh-CN" altLang="en-US" sz="2800"/>
              <a:t>关注社会各方面话题，注意平时的了解和积累，广泛涉猎</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60089"/>
            <a:ext cx="10515600" cy="1039308"/>
          </a:xfrm>
        </p:spPr>
        <p:txBody>
          <a:bodyPr>
            <a:scene3d>
              <a:camera prst="orthographicFront"/>
              <a:lightRig rig="threePt" dir="t"/>
            </a:scene3d>
          </a:bodyPr>
          <a:p>
            <a:pPr algn="ctr"/>
            <a:r>
              <a:rPr lang="zh-CN" altLang="en-US" sz="4000">
                <a:solidFill>
                  <a:schemeClr val="tx1"/>
                </a:solidFill>
                <a:effectLst>
                  <a:outerShdw blurRad="38100" dist="19050" dir="2700000" algn="tl" rotWithShape="0">
                    <a:schemeClr val="dk1">
                      <a:alpha val="40000"/>
                    </a:schemeClr>
                  </a:outerShdw>
                </a:effectLst>
              </a:rPr>
              <a:t>（一）现象解释型</a:t>
            </a:r>
            <a:endParaRPr lang="zh-CN" altLang="en-US" sz="4000">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sz="half" idx="1"/>
          </p:nvPr>
        </p:nvSpPr>
        <p:spPr>
          <a:xfrm>
            <a:off x="666750" y="1108075"/>
            <a:ext cx="10752455" cy="4495165"/>
          </a:xfrm>
        </p:spPr>
        <p:txBody>
          <a:bodyPr>
            <a:noAutofit/>
          </a:bodyPr>
          <a:p>
            <a:r>
              <a:rPr lang="zh-CN" altLang="en-US"/>
              <a:t>提纲：</a:t>
            </a:r>
            <a:endParaRPr lang="zh-CN" altLang="en-US"/>
          </a:p>
          <a:p>
            <a:pPr marL="0" indent="0">
              <a:buNone/>
            </a:pPr>
            <a:r>
              <a:rPr lang="en-US" altLang="zh-CN"/>
              <a:t>1.</a:t>
            </a:r>
            <a:r>
              <a:rPr lang="zh-CN" altLang="en-US"/>
              <a:t>描述现象，对现象进行简单说明。</a:t>
            </a:r>
            <a:endParaRPr lang="zh-CN" altLang="en-US"/>
          </a:p>
          <a:p>
            <a:pPr marL="0" indent="0">
              <a:buNone/>
            </a:pPr>
            <a:r>
              <a:rPr lang="en-US" altLang="zh-CN"/>
              <a:t>2.</a:t>
            </a:r>
            <a:r>
              <a:rPr lang="zh-CN" altLang="en-US"/>
              <a:t>分析产生上述现象的各种原因。</a:t>
            </a:r>
            <a:endParaRPr lang="zh-CN" altLang="en-US"/>
          </a:p>
          <a:p>
            <a:pPr marL="0" indent="0">
              <a:buNone/>
            </a:pPr>
            <a:r>
              <a:rPr lang="en-US" altLang="zh-CN"/>
              <a:t>3.</a:t>
            </a:r>
            <a:r>
              <a:rPr lang="zh-CN" altLang="en-US"/>
              <a:t>表明自己的观点或建议。</a:t>
            </a:r>
            <a:endParaRPr lang="zh-CN" altLang="en-US"/>
          </a:p>
          <a:p>
            <a:pPr marL="0" indent="609600" algn="just" latinLnBrk="0">
              <a:lnSpc>
                <a:spcPts val="3500"/>
              </a:lnSpc>
              <a:spcBef>
                <a:spcPts val="0"/>
              </a:spcBef>
              <a:spcAft>
                <a:spcPts val="0"/>
              </a:spcAft>
              <a:buNone/>
            </a:pPr>
            <a:r>
              <a:rPr lang="en-US" altLang="zh-CN"/>
              <a:t>Nowadays, we have witnessed__________</a:t>
            </a:r>
            <a:r>
              <a:rPr lang="zh-CN" altLang="en-US"/>
              <a:t>，</a:t>
            </a:r>
            <a:r>
              <a:rPr lang="en-US" altLang="zh-CN"/>
              <a:t>and ________has always aroused the greatest concern. What impresses us most  is _______.There are some reasons accouting for this phenomenon.</a:t>
            </a:r>
            <a:endParaRPr lang="en-US" altLang="zh-CN"/>
          </a:p>
          <a:p>
            <a:pPr marL="0" indent="609600" algn="just" latinLnBrk="0">
              <a:lnSpc>
                <a:spcPts val="3500"/>
              </a:lnSpc>
              <a:spcBef>
                <a:spcPts val="0"/>
              </a:spcBef>
              <a:spcAft>
                <a:spcPts val="0"/>
              </a:spcAft>
              <a:buNone/>
            </a:pPr>
            <a:r>
              <a:rPr lang="en-US" altLang="zh-CN"/>
              <a:t>Among the various reasons, _______ plays an important role. That is to say, _______.What's more,__________. For example,________.</a:t>
            </a:r>
            <a:endParaRPr lang="en-US" altLang="zh-CN"/>
          </a:p>
          <a:p>
            <a:pPr marL="0" indent="609600" algn="just" latinLnBrk="0">
              <a:lnSpc>
                <a:spcPts val="3500"/>
              </a:lnSpc>
              <a:spcBef>
                <a:spcPts val="0"/>
              </a:spcBef>
              <a:spcAft>
                <a:spcPts val="0"/>
              </a:spcAft>
              <a:buNone/>
            </a:pPr>
            <a:r>
              <a:rPr lang="en-US" altLang="zh-CN"/>
              <a:t>As to me, </a:t>
            </a:r>
            <a:r>
              <a:rPr lang="en-US" altLang="zh-CN">
                <a:sym typeface="+mn-ea"/>
              </a:rPr>
              <a:t>_______</a:t>
            </a:r>
            <a:r>
              <a:rPr lang="en-US" altLang="zh-CN"/>
              <a:t>. On one hand,________. On the other hand,_______. In brief,__________.</a:t>
            </a:r>
            <a:endParaRPr lang="en-US" altLang="zh-CN"/>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20370" y="107384"/>
            <a:ext cx="10515600" cy="1039308"/>
          </a:xfrm>
        </p:spPr>
        <p:txBody>
          <a:bodyPr>
            <a:scene3d>
              <a:camera prst="orthographicFront"/>
              <a:lightRig rig="threePt" dir="t"/>
            </a:scene3d>
          </a:bodyPr>
          <a:p>
            <a:pPr algn="ctr"/>
            <a:r>
              <a:rPr lang="zh-CN" altLang="en-US" sz="3200">
                <a:solidFill>
                  <a:schemeClr val="tx1"/>
                </a:solidFill>
                <a:effectLst>
                  <a:outerShdw blurRad="38100" dist="19050" dir="2700000" algn="tl" rotWithShape="0">
                    <a:schemeClr val="dk1">
                      <a:alpha val="40000"/>
                    </a:schemeClr>
                  </a:outerShdw>
                </a:effectLst>
              </a:rPr>
              <a:t>（二）问题解决型</a:t>
            </a:r>
            <a:endParaRPr lang="zh-CN" altLang="en-US" sz="3200">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sz="half" idx="1"/>
          </p:nvPr>
        </p:nvSpPr>
        <p:spPr>
          <a:xfrm>
            <a:off x="420370" y="742315"/>
            <a:ext cx="11385550" cy="5972810"/>
          </a:xfrm>
        </p:spPr>
        <p:txBody>
          <a:bodyPr>
            <a:noAutofit/>
          </a:bodyPr>
          <a:p>
            <a:r>
              <a:rPr lang="zh-CN" altLang="en-US" sz="2000"/>
              <a:t>提纲：</a:t>
            </a:r>
            <a:endParaRPr lang="zh-CN" altLang="en-US" sz="2000"/>
          </a:p>
          <a:p>
            <a:pPr marL="0" indent="0">
              <a:buNone/>
            </a:pPr>
            <a:r>
              <a:rPr lang="en-US" altLang="zh-CN" sz="2000"/>
              <a:t>1.</a:t>
            </a:r>
            <a:r>
              <a:rPr lang="zh-CN" altLang="en-US" sz="2000"/>
              <a:t>说明现阶段存在的问题。</a:t>
            </a:r>
            <a:endParaRPr lang="zh-CN" altLang="en-US" sz="2000"/>
          </a:p>
          <a:p>
            <a:pPr marL="0" indent="0">
              <a:buNone/>
            </a:pPr>
            <a:r>
              <a:rPr lang="en-US" altLang="zh-CN" sz="2000"/>
              <a:t>2.</a:t>
            </a:r>
            <a:r>
              <a:rPr lang="zh-CN" altLang="en-US" sz="2000"/>
              <a:t>分析问题产生的原因和可能导致的后果。</a:t>
            </a:r>
            <a:endParaRPr lang="zh-CN" altLang="en-US" sz="2000"/>
          </a:p>
          <a:p>
            <a:pPr marL="0" indent="0">
              <a:buNone/>
            </a:pPr>
            <a:r>
              <a:rPr lang="en-US" altLang="zh-CN" sz="2000"/>
              <a:t>3.</a:t>
            </a:r>
            <a:r>
              <a:rPr lang="zh-CN" altLang="en-US" sz="2000"/>
              <a:t>给出解决问题的方法或建议。</a:t>
            </a:r>
            <a:endParaRPr lang="zh-CN" altLang="en-US" sz="2000"/>
          </a:p>
          <a:p>
            <a:pPr marL="0" indent="609600" algn="just" latinLnBrk="0">
              <a:lnSpc>
                <a:spcPts val="3500"/>
              </a:lnSpc>
              <a:spcBef>
                <a:spcPts val="0"/>
              </a:spcBef>
              <a:spcAft>
                <a:spcPts val="0"/>
              </a:spcAft>
              <a:buNone/>
            </a:pPr>
            <a:r>
              <a:rPr lang="en-US" altLang="zh-CN" sz="2000"/>
              <a:t>Nowadays one of the serious problems China is faced with is _______(</a:t>
            </a:r>
            <a:r>
              <a:rPr lang="zh-CN" altLang="en-US" sz="2000"/>
              <a:t>存在的问题</a:t>
            </a:r>
            <a:r>
              <a:rPr lang="en-US" altLang="zh-CN" sz="2000"/>
              <a:t>). According to a survey, ___________(</a:t>
            </a:r>
            <a:r>
              <a:rPr lang="zh-CN" altLang="en-US" sz="2000"/>
              <a:t>调查结果</a:t>
            </a:r>
            <a:r>
              <a:rPr lang="en-US" altLang="zh-CN" sz="2000"/>
              <a:t>). Therefore, it is clear that _______(</a:t>
            </a:r>
            <a:r>
              <a:rPr lang="zh-CN" altLang="en-US" sz="2000"/>
              <a:t>存在的问题</a:t>
            </a:r>
            <a:r>
              <a:rPr lang="en-US" altLang="zh-CN" sz="2000"/>
              <a:t>) has been getting more and more serious.</a:t>
            </a:r>
            <a:endParaRPr lang="en-US" altLang="zh-CN" sz="2000"/>
          </a:p>
          <a:p>
            <a:pPr marL="0" indent="609600" algn="just" latinLnBrk="0">
              <a:lnSpc>
                <a:spcPts val="3500"/>
              </a:lnSpc>
              <a:spcBef>
                <a:spcPts val="0"/>
              </a:spcBef>
              <a:spcAft>
                <a:spcPts val="0"/>
              </a:spcAft>
              <a:buNone/>
            </a:pPr>
            <a:r>
              <a:rPr lang="en-US" altLang="zh-CN" sz="2000"/>
              <a:t>Take_____(</a:t>
            </a:r>
            <a:r>
              <a:rPr lang="zh-CN" altLang="en-US" sz="2000"/>
              <a:t>举例对象</a:t>
            </a:r>
            <a:r>
              <a:rPr lang="en-US" altLang="zh-CN" sz="2000"/>
              <a:t>) for example. To account for the phenomenon, people have come up with various causes as listed below. On one hand,_______(</a:t>
            </a:r>
            <a:r>
              <a:rPr lang="zh-CN" altLang="en-US" sz="2000"/>
              <a:t>原因一</a:t>
            </a:r>
            <a:r>
              <a:rPr lang="en-US" altLang="zh-CN" sz="2000"/>
              <a:t>). On the other hand, _______(</a:t>
            </a:r>
            <a:r>
              <a:rPr lang="zh-CN" altLang="en-US" sz="2000"/>
              <a:t>原因二</a:t>
            </a:r>
            <a:r>
              <a:rPr lang="en-US" altLang="zh-CN" sz="2000"/>
              <a:t>). There is no doubt that the issue has exerted hamful effects on ______(</a:t>
            </a:r>
            <a:r>
              <a:rPr lang="zh-CN" altLang="en-US" sz="2000"/>
              <a:t>问题的影响和后果</a:t>
            </a:r>
            <a:r>
              <a:rPr lang="en-US" altLang="zh-CN" sz="2000"/>
              <a:t>).</a:t>
            </a:r>
            <a:endParaRPr lang="en-US" altLang="zh-CN" sz="2000"/>
          </a:p>
          <a:p>
            <a:pPr marL="0" indent="609600" algn="just" latinLnBrk="0">
              <a:lnSpc>
                <a:spcPts val="3500"/>
              </a:lnSpc>
              <a:spcBef>
                <a:spcPts val="0"/>
              </a:spcBef>
              <a:spcAft>
                <a:spcPts val="0"/>
              </a:spcAft>
              <a:buNone/>
            </a:pPr>
            <a:r>
              <a:rPr lang="en-US" altLang="zh-CN" sz="2000"/>
              <a:t>Therefore, some measures should be taken to put an end to this problem. To begin with, _______(</a:t>
            </a:r>
            <a:r>
              <a:rPr lang="zh-CN" altLang="en-US" sz="2000"/>
              <a:t>措施一</a:t>
            </a:r>
            <a:r>
              <a:rPr lang="en-US" altLang="zh-CN" sz="2000"/>
              <a:t>). In addition, _______(</a:t>
            </a:r>
            <a:r>
              <a:rPr lang="zh-CN" altLang="en-US" sz="2000"/>
              <a:t>措施二</a:t>
            </a:r>
            <a:r>
              <a:rPr lang="en-US" altLang="zh-CN" sz="2000"/>
              <a:t>). Only through these measures can we hope to solve the problem.</a:t>
            </a:r>
            <a:endParaRPr lang="en-US" altLang="zh-CN" sz="2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521970" y="406082"/>
            <a:ext cx="8370888" cy="623888"/>
          </a:xfrm>
        </p:spPr>
        <p:txBody>
          <a:bodyPr>
            <a:noAutofit/>
          </a:bodyPr>
          <a:lstStyle/>
          <a:p>
            <a:pPr eaLnBrk="1" hangingPunct="1"/>
            <a:r>
              <a:rPr lang="zh-CN" altLang="en-US" sz="4000" smtClean="0"/>
              <a:t>词汇与结构</a:t>
            </a:r>
            <a:r>
              <a:rPr lang="en-US" altLang="zh-CN" sz="4000" smtClean="0"/>
              <a:t>——</a:t>
            </a:r>
            <a:r>
              <a:rPr lang="zh-CN" altLang="en-US" sz="4000" smtClean="0"/>
              <a:t>代词</a:t>
            </a:r>
            <a:endParaRPr lang="zh-CN" altLang="en-US" sz="4000" smtClean="0"/>
          </a:p>
        </p:txBody>
      </p:sp>
      <p:sp>
        <p:nvSpPr>
          <p:cNvPr id="25603" name="内容占位符 2"/>
          <p:cNvSpPr>
            <a:spLocks noGrp="1"/>
          </p:cNvSpPr>
          <p:nvPr>
            <p:ph idx="1"/>
          </p:nvPr>
        </p:nvSpPr>
        <p:spPr>
          <a:xfrm>
            <a:off x="521970" y="1491615"/>
            <a:ext cx="11148484" cy="5192713"/>
          </a:xfrm>
        </p:spPr>
        <p:txBody>
          <a:bodyPr/>
          <a:lstStyle/>
          <a:p>
            <a:pPr eaLnBrk="1" hangingPunct="1">
              <a:buFont typeface="Wingdings" panose="05000000000000000000" pitchFamily="2" charset="2"/>
              <a:buChar char="Ø"/>
              <a:defRPr/>
            </a:pPr>
            <a:r>
              <a:rPr lang="en-US" altLang="zh-CN" dirty="0" smtClean="0">
                <a:solidFill>
                  <a:schemeClr val="tx1"/>
                </a:solidFill>
              </a:rPr>
              <a:t>few, a few, little, a little</a:t>
            </a:r>
            <a:r>
              <a:rPr lang="zh-CN" altLang="en-US" dirty="0" smtClean="0">
                <a:solidFill>
                  <a:schemeClr val="tx1"/>
                </a:solidFill>
              </a:rPr>
              <a:t>的用法</a:t>
            </a:r>
            <a:r>
              <a:rPr lang="en-US" altLang="zh-CN" dirty="0" smtClean="0">
                <a:solidFill>
                  <a:schemeClr val="tx1"/>
                </a:solidFill>
              </a:rPr>
              <a:t>:</a:t>
            </a:r>
            <a:endParaRPr lang="en-US" altLang="zh-CN" dirty="0" smtClean="0">
              <a:solidFill>
                <a:schemeClr val="tx1"/>
              </a:solidFill>
            </a:endParaRPr>
          </a:p>
          <a:p>
            <a:pPr eaLnBrk="1" hangingPunct="1">
              <a:buFont typeface="Wingdings" panose="05000000000000000000" pitchFamily="2" charset="2"/>
              <a:buChar char="ü"/>
              <a:defRPr/>
            </a:pPr>
            <a:r>
              <a:rPr lang="en-US" altLang="zh-CN" dirty="0" smtClean="0">
                <a:solidFill>
                  <a:schemeClr val="tx1"/>
                </a:solidFill>
              </a:rPr>
              <a:t>a few </a:t>
            </a:r>
            <a:r>
              <a:rPr lang="zh-CN" altLang="en-US" dirty="0" smtClean="0">
                <a:solidFill>
                  <a:schemeClr val="tx1"/>
                </a:solidFill>
              </a:rPr>
              <a:t>表“几个”，带肯定的含义，后接可数名词复数，</a:t>
            </a:r>
            <a:endParaRPr lang="en-US" altLang="zh-CN" dirty="0" smtClean="0">
              <a:solidFill>
                <a:schemeClr val="tx1"/>
              </a:solidFill>
            </a:endParaRPr>
          </a:p>
          <a:p>
            <a:pPr eaLnBrk="1" hangingPunct="1">
              <a:buFont typeface="Webdings" panose="05030102010509060703" pitchFamily="18" charset="2"/>
              <a:buNone/>
              <a:defRPr/>
            </a:pPr>
            <a:r>
              <a:rPr lang="en-US" altLang="zh-CN" dirty="0" smtClean="0">
                <a:solidFill>
                  <a:schemeClr val="tx1"/>
                </a:solidFill>
              </a:rPr>
              <a:t>      </a:t>
            </a:r>
            <a:r>
              <a:rPr lang="zh-CN" altLang="en-US" dirty="0" smtClean="0">
                <a:solidFill>
                  <a:schemeClr val="tx1"/>
                </a:solidFill>
              </a:rPr>
              <a:t>如：</a:t>
            </a:r>
            <a:r>
              <a:rPr lang="en-US" altLang="zh-CN" dirty="0" smtClean="0">
                <a:solidFill>
                  <a:schemeClr val="tx1"/>
                </a:solidFill>
              </a:rPr>
              <a:t>a few days</a:t>
            </a:r>
            <a:endParaRPr lang="en-US" altLang="zh-CN" dirty="0" smtClean="0">
              <a:solidFill>
                <a:schemeClr val="tx1"/>
              </a:solidFill>
            </a:endParaRPr>
          </a:p>
          <a:p>
            <a:pPr eaLnBrk="1" hangingPunct="1">
              <a:buFont typeface="Wingdings" panose="05000000000000000000" pitchFamily="2" charset="2"/>
              <a:buChar char="ü"/>
              <a:defRPr/>
            </a:pPr>
            <a:r>
              <a:rPr lang="en-US" altLang="zh-CN" dirty="0" smtClean="0">
                <a:solidFill>
                  <a:schemeClr val="tx1"/>
                </a:solidFill>
              </a:rPr>
              <a:t>few </a:t>
            </a:r>
            <a:r>
              <a:rPr lang="zh-CN" altLang="en-US" dirty="0" smtClean="0">
                <a:solidFill>
                  <a:schemeClr val="tx1"/>
                </a:solidFill>
              </a:rPr>
              <a:t>表“很少几个”，带否定的含义，后接可数名词复数，</a:t>
            </a:r>
            <a:endParaRPr lang="en-US" altLang="zh-CN" dirty="0" smtClean="0">
              <a:solidFill>
                <a:schemeClr val="tx1"/>
              </a:solidFill>
            </a:endParaRPr>
          </a:p>
          <a:p>
            <a:pPr eaLnBrk="1" hangingPunct="1">
              <a:buFont typeface="Webdings" panose="05030102010509060703" pitchFamily="18" charset="2"/>
              <a:buNone/>
              <a:defRPr/>
            </a:pPr>
            <a:r>
              <a:rPr lang="en-US" altLang="zh-CN" dirty="0" smtClean="0">
                <a:solidFill>
                  <a:schemeClr val="tx1"/>
                </a:solidFill>
              </a:rPr>
              <a:t>     </a:t>
            </a:r>
            <a:r>
              <a:rPr lang="zh-CN" altLang="en-US" dirty="0" smtClean="0">
                <a:solidFill>
                  <a:schemeClr val="tx1"/>
                </a:solidFill>
              </a:rPr>
              <a:t> 如： </a:t>
            </a:r>
            <a:r>
              <a:rPr lang="en-US" altLang="zh-CN" dirty="0" smtClean="0">
                <a:solidFill>
                  <a:schemeClr val="tx1"/>
                </a:solidFill>
              </a:rPr>
              <a:t>a man of few words </a:t>
            </a:r>
            <a:endParaRPr lang="en-US" altLang="zh-CN" dirty="0" smtClean="0">
              <a:solidFill>
                <a:schemeClr val="tx1"/>
              </a:solidFill>
            </a:endParaRPr>
          </a:p>
          <a:p>
            <a:pPr eaLnBrk="1" hangingPunct="1">
              <a:buFont typeface="Wingdings" panose="05000000000000000000" pitchFamily="2" charset="2"/>
              <a:buChar char="ü"/>
              <a:defRPr/>
            </a:pPr>
            <a:r>
              <a:rPr lang="en-US" altLang="zh-CN" dirty="0" smtClean="0">
                <a:solidFill>
                  <a:schemeClr val="tx1"/>
                </a:solidFill>
              </a:rPr>
              <a:t> a little </a:t>
            </a:r>
            <a:r>
              <a:rPr lang="zh-CN" altLang="en-US" dirty="0" smtClean="0">
                <a:solidFill>
                  <a:schemeClr val="tx1"/>
                </a:solidFill>
              </a:rPr>
              <a:t>表“一点”， 带肯定的含义，后接不可数名词复数，</a:t>
            </a:r>
            <a:endParaRPr lang="en-US" altLang="zh-CN" dirty="0" smtClean="0">
              <a:solidFill>
                <a:schemeClr val="tx1"/>
              </a:solidFill>
            </a:endParaRPr>
          </a:p>
          <a:p>
            <a:pPr eaLnBrk="1" hangingPunct="1">
              <a:buFont typeface="Webdings" panose="05030102010509060703" pitchFamily="18" charset="2"/>
              <a:buNone/>
              <a:defRPr/>
            </a:pPr>
            <a:r>
              <a:rPr lang="en-US" altLang="zh-CN" dirty="0" smtClean="0">
                <a:solidFill>
                  <a:schemeClr val="tx1"/>
                </a:solidFill>
              </a:rPr>
              <a:t>      </a:t>
            </a:r>
            <a:r>
              <a:rPr lang="zh-CN" altLang="en-US" dirty="0" smtClean="0">
                <a:solidFill>
                  <a:schemeClr val="tx1"/>
                </a:solidFill>
              </a:rPr>
              <a:t>如： </a:t>
            </a:r>
            <a:r>
              <a:rPr lang="en-US" altLang="zh-CN" dirty="0" smtClean="0">
                <a:solidFill>
                  <a:schemeClr val="tx1"/>
                </a:solidFill>
              </a:rPr>
              <a:t>a little water</a:t>
            </a:r>
            <a:endParaRPr lang="en-US" altLang="zh-CN" dirty="0" smtClean="0">
              <a:solidFill>
                <a:schemeClr val="tx1"/>
              </a:solidFill>
            </a:endParaRPr>
          </a:p>
          <a:p>
            <a:pPr eaLnBrk="1" hangingPunct="1">
              <a:buFont typeface="Wingdings" panose="05000000000000000000" pitchFamily="2" charset="2"/>
              <a:buChar char="ü"/>
              <a:defRPr/>
            </a:pPr>
            <a:r>
              <a:rPr lang="en-US" altLang="zh-CN" dirty="0" smtClean="0">
                <a:solidFill>
                  <a:schemeClr val="tx1"/>
                </a:solidFill>
              </a:rPr>
              <a:t>little </a:t>
            </a:r>
            <a:r>
              <a:rPr lang="zh-CN" altLang="en-US" dirty="0" smtClean="0">
                <a:solidFill>
                  <a:schemeClr val="tx1"/>
                </a:solidFill>
              </a:rPr>
              <a:t>表“很少，几乎没有”，带否定含义，后接不可数名词复数，</a:t>
            </a:r>
            <a:endParaRPr lang="en-US" altLang="zh-CN" dirty="0" smtClean="0">
              <a:solidFill>
                <a:schemeClr val="tx1"/>
              </a:solidFill>
            </a:endParaRPr>
          </a:p>
          <a:p>
            <a:pPr eaLnBrk="1" hangingPunct="1">
              <a:buFont typeface="Webdings" panose="05030102010509060703" pitchFamily="18" charset="2"/>
              <a:buNone/>
              <a:defRPr/>
            </a:pPr>
            <a:r>
              <a:rPr lang="en-US" altLang="zh-CN" dirty="0" smtClean="0">
                <a:solidFill>
                  <a:schemeClr val="tx1"/>
                </a:solidFill>
              </a:rPr>
              <a:t>      </a:t>
            </a:r>
            <a:r>
              <a:rPr lang="zh-CN" altLang="en-US" dirty="0" smtClean="0">
                <a:solidFill>
                  <a:schemeClr val="tx1"/>
                </a:solidFill>
              </a:rPr>
              <a:t>如：</a:t>
            </a:r>
            <a:r>
              <a:rPr lang="en-US" altLang="zh-CN" dirty="0" smtClean="0">
                <a:solidFill>
                  <a:schemeClr val="tx1"/>
                </a:solidFill>
              </a:rPr>
              <a:t>little knowledge </a:t>
            </a:r>
            <a:endParaRPr lang="en-US" altLang="zh-CN"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ox(in)">
                                      <p:cBhvr>
                                        <p:cTn id="7" dur="500"/>
                                        <p:tgtEl>
                                          <p:spTgt spid="25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ox(in)">
                                      <p:cBhvr>
                                        <p:cTn id="12" dur="500"/>
                                        <p:tgtEl>
                                          <p:spTgt spid="256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box(in)">
                                      <p:cBhvr>
                                        <p:cTn id="17" dur="500"/>
                                        <p:tgtEl>
                                          <p:spTgt spid="256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ox(in)">
                                      <p:cBhvr>
                                        <p:cTn id="22" dur="500"/>
                                        <p:tgtEl>
                                          <p:spTgt spid="256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box(in)">
                                      <p:cBhvr>
                                        <p:cTn id="27" dur="500"/>
                                        <p:tgtEl>
                                          <p:spTgt spid="2560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5603">
                                            <p:txEl>
                                              <p:pRg st="5" end="5"/>
                                            </p:txEl>
                                          </p:spTgt>
                                        </p:tgtEl>
                                        <p:attrNameLst>
                                          <p:attrName>style.visibility</p:attrName>
                                        </p:attrNameLst>
                                      </p:cBhvr>
                                      <p:to>
                                        <p:strVal val="visible"/>
                                      </p:to>
                                    </p:set>
                                    <p:animEffect transition="in" filter="box(in)">
                                      <p:cBhvr>
                                        <p:cTn id="32" dur="500"/>
                                        <p:tgtEl>
                                          <p:spTgt spid="2560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5603">
                                            <p:txEl>
                                              <p:pRg st="6" end="6"/>
                                            </p:txEl>
                                          </p:spTgt>
                                        </p:tgtEl>
                                        <p:attrNameLst>
                                          <p:attrName>style.visibility</p:attrName>
                                        </p:attrNameLst>
                                      </p:cBhvr>
                                      <p:to>
                                        <p:strVal val="visible"/>
                                      </p:to>
                                    </p:set>
                                    <p:animEffect transition="in" filter="box(in)">
                                      <p:cBhvr>
                                        <p:cTn id="37" dur="500"/>
                                        <p:tgtEl>
                                          <p:spTgt spid="2560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25603">
                                            <p:txEl>
                                              <p:pRg st="7" end="7"/>
                                            </p:txEl>
                                          </p:spTgt>
                                        </p:tgtEl>
                                        <p:attrNameLst>
                                          <p:attrName>style.visibility</p:attrName>
                                        </p:attrNameLst>
                                      </p:cBhvr>
                                      <p:to>
                                        <p:strVal val="visible"/>
                                      </p:to>
                                    </p:set>
                                    <p:animEffect transition="in" filter="box(in)">
                                      <p:cBhvr>
                                        <p:cTn id="42" dur="500"/>
                                        <p:tgtEl>
                                          <p:spTgt spid="2560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25603">
                                            <p:txEl>
                                              <p:pRg st="8" end="8"/>
                                            </p:txEl>
                                          </p:spTgt>
                                        </p:tgtEl>
                                        <p:attrNameLst>
                                          <p:attrName>style.visibility</p:attrName>
                                        </p:attrNameLst>
                                      </p:cBhvr>
                                      <p:to>
                                        <p:strVal val="visible"/>
                                      </p:to>
                                    </p:set>
                                    <p:animEffect transition="in" filter="box(in)">
                                      <p:cBhvr>
                                        <p:cTn id="47" dur="500"/>
                                        <p:tgtEl>
                                          <p:spTgt spid="2560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60089"/>
            <a:ext cx="10515600" cy="1039308"/>
          </a:xfrm>
        </p:spPr>
        <p:txBody>
          <a:bodyPr>
            <a:scene3d>
              <a:camera prst="orthographicFront"/>
              <a:lightRig rig="threePt" dir="t"/>
            </a:scene3d>
          </a:bodyPr>
          <a:p>
            <a:pPr algn="ctr"/>
            <a:r>
              <a:rPr lang="zh-CN">
                <a:solidFill>
                  <a:schemeClr val="tx1"/>
                </a:solidFill>
                <a:effectLst>
                  <a:outerShdw blurRad="38100" dist="19050" dir="2700000" algn="tl" rotWithShape="0">
                    <a:schemeClr val="dk1">
                      <a:alpha val="40000"/>
                    </a:schemeClr>
                  </a:outerShdw>
                </a:effectLst>
              </a:rPr>
              <a:t>（三）</a:t>
            </a:r>
            <a:r>
              <a:rPr lang="zh-CN" altLang="en-US">
                <a:solidFill>
                  <a:schemeClr val="tx1"/>
                </a:solidFill>
                <a:effectLst>
                  <a:outerShdw blurRad="38100" dist="19050" dir="2700000" algn="tl" rotWithShape="0">
                    <a:schemeClr val="dk1">
                      <a:alpha val="40000"/>
                    </a:schemeClr>
                  </a:outerShdw>
                </a:effectLst>
              </a:rPr>
              <a:t>观点论证</a:t>
            </a:r>
            <a:r>
              <a:rPr lang="zh-CN" altLang="en-US">
                <a:solidFill>
                  <a:schemeClr val="tx1"/>
                </a:solidFill>
                <a:effectLst>
                  <a:outerShdw blurRad="38100" dist="19050" dir="2700000" algn="tl" rotWithShape="0">
                    <a:schemeClr val="dk1">
                      <a:alpha val="40000"/>
                    </a:schemeClr>
                  </a:outerShdw>
                </a:effectLst>
              </a:rPr>
              <a:t>型</a:t>
            </a: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sz="half" idx="1"/>
          </p:nvPr>
        </p:nvSpPr>
        <p:spPr>
          <a:xfrm>
            <a:off x="666750" y="1022350"/>
            <a:ext cx="10752455" cy="5060950"/>
          </a:xfrm>
        </p:spPr>
        <p:txBody>
          <a:bodyPr>
            <a:noAutofit/>
          </a:bodyPr>
          <a:p>
            <a:r>
              <a:rPr lang="zh-CN" altLang="en-US"/>
              <a:t>提纲：</a:t>
            </a:r>
            <a:endParaRPr lang="zh-CN" altLang="en-US"/>
          </a:p>
          <a:p>
            <a:pPr marL="0" indent="0">
              <a:buNone/>
            </a:pPr>
            <a:r>
              <a:rPr lang="en-US" altLang="zh-CN"/>
              <a:t>1.</a:t>
            </a:r>
            <a:r>
              <a:rPr lang="zh-CN" altLang="en-US"/>
              <a:t>引出话题，发表个人观点</a:t>
            </a:r>
            <a:r>
              <a:rPr lang="zh-CN" altLang="en-US"/>
              <a:t>。</a:t>
            </a:r>
            <a:endParaRPr lang="zh-CN" altLang="en-US"/>
          </a:p>
          <a:p>
            <a:pPr marL="0" indent="0">
              <a:buNone/>
            </a:pPr>
            <a:r>
              <a:rPr lang="en-US" altLang="zh-CN"/>
              <a:t>2.</a:t>
            </a:r>
            <a:r>
              <a:rPr lang="zh-CN" altLang="en-US"/>
              <a:t>给出论据，论证自己的观点</a:t>
            </a:r>
            <a:r>
              <a:rPr lang="zh-CN" altLang="en-US"/>
              <a:t>。</a:t>
            </a:r>
            <a:endParaRPr lang="zh-CN" altLang="en-US"/>
          </a:p>
          <a:p>
            <a:pPr marL="0" indent="0">
              <a:buNone/>
            </a:pPr>
            <a:r>
              <a:rPr lang="en-US" altLang="zh-CN"/>
              <a:t>3.</a:t>
            </a:r>
            <a:r>
              <a:rPr lang="zh-CN" altLang="en-US"/>
              <a:t>做出总结，重申观点</a:t>
            </a:r>
            <a:r>
              <a:rPr lang="zh-CN" altLang="en-US"/>
              <a:t>。</a:t>
            </a:r>
            <a:endParaRPr lang="zh-CN" altLang="en-US"/>
          </a:p>
          <a:p>
            <a:pPr marL="0" indent="609600" algn="just" latinLnBrk="0">
              <a:lnSpc>
                <a:spcPts val="3500"/>
              </a:lnSpc>
              <a:spcBef>
                <a:spcPts val="0"/>
              </a:spcBef>
              <a:spcAft>
                <a:spcPts val="0"/>
              </a:spcAft>
              <a:buNone/>
            </a:pPr>
            <a:r>
              <a:rPr lang="en-US" altLang="zh-CN"/>
              <a:t>In recent years, _______</a:t>
            </a:r>
            <a:r>
              <a:rPr lang="en-US"/>
              <a:t>has aroused wide/considerable  public attention. there is no doubt that________.</a:t>
            </a:r>
            <a:endParaRPr lang="en-US"/>
          </a:p>
          <a:p>
            <a:pPr marL="0" indent="609600" algn="just" latinLnBrk="0">
              <a:lnSpc>
                <a:spcPts val="3500"/>
              </a:lnSpc>
              <a:spcBef>
                <a:spcPts val="0"/>
              </a:spcBef>
              <a:spcAft>
                <a:spcPts val="0"/>
              </a:spcAft>
              <a:buNone/>
            </a:pPr>
            <a:r>
              <a:rPr lang="en-US" altLang="zh-CN"/>
              <a:t>As is known to us, _______ play(s) an important role in________. For one thing,__________. For another,________. Meanwhile,__________.</a:t>
            </a:r>
            <a:endParaRPr lang="en-US" altLang="zh-CN"/>
          </a:p>
          <a:p>
            <a:pPr marL="0" indent="609600" algn="just" latinLnBrk="0">
              <a:lnSpc>
                <a:spcPts val="3500"/>
              </a:lnSpc>
              <a:spcBef>
                <a:spcPts val="0"/>
              </a:spcBef>
              <a:spcAft>
                <a:spcPts val="0"/>
              </a:spcAft>
              <a:buNone/>
            </a:pPr>
            <a:r>
              <a:rPr lang="en-US" altLang="zh-CN"/>
              <a:t>Considering the above situation, it is high time that we put great emphasis on________.First of all,_________. Furthermore, _________. Only in this way can we________.</a:t>
            </a:r>
            <a:endParaRPr lang="en-US" altLang="zh-CN"/>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60089"/>
            <a:ext cx="10515600" cy="1039308"/>
          </a:xfrm>
        </p:spPr>
        <p:txBody>
          <a:bodyPr>
            <a:scene3d>
              <a:camera prst="orthographicFront"/>
              <a:lightRig rig="threePt" dir="t"/>
            </a:scene3d>
          </a:bodyPr>
          <a:p>
            <a:pPr algn="ctr"/>
            <a:r>
              <a:rPr lang="zh-CN">
                <a:solidFill>
                  <a:schemeClr val="tx1"/>
                </a:solidFill>
                <a:effectLst>
                  <a:outerShdw blurRad="38100" dist="19050" dir="2700000" algn="tl" rotWithShape="0">
                    <a:schemeClr val="dk1">
                      <a:alpha val="40000"/>
                    </a:schemeClr>
                  </a:outerShdw>
                </a:effectLst>
              </a:rPr>
              <a:t>（四）对比</a:t>
            </a:r>
            <a:r>
              <a:rPr lang="zh-CN" altLang="en-US">
                <a:solidFill>
                  <a:schemeClr val="tx1"/>
                </a:solidFill>
                <a:effectLst>
                  <a:outerShdw blurRad="38100" dist="19050" dir="2700000" algn="tl" rotWithShape="0">
                    <a:schemeClr val="dk1">
                      <a:alpha val="40000"/>
                    </a:schemeClr>
                  </a:outerShdw>
                </a:effectLst>
              </a:rPr>
              <a:t>观点型</a:t>
            </a:r>
            <a:endParaRPr lang="zh-CN" altLang="en-US">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sz="half" idx="1"/>
          </p:nvPr>
        </p:nvSpPr>
        <p:spPr>
          <a:xfrm>
            <a:off x="666750" y="993775"/>
            <a:ext cx="10752455" cy="5060950"/>
          </a:xfrm>
        </p:spPr>
        <p:txBody>
          <a:bodyPr>
            <a:noAutofit/>
          </a:bodyPr>
          <a:p>
            <a:r>
              <a:rPr lang="zh-CN" altLang="en-US"/>
              <a:t>提纲：</a:t>
            </a:r>
            <a:endParaRPr lang="zh-CN" altLang="en-US"/>
          </a:p>
          <a:p>
            <a:pPr marL="0" indent="0">
              <a:buNone/>
            </a:pPr>
            <a:r>
              <a:rPr lang="en-US" altLang="zh-CN"/>
              <a:t>1.</a:t>
            </a:r>
            <a:r>
              <a:rPr lang="zh-CN" altLang="en-US"/>
              <a:t>阐述现象，提出要讨论的主题。</a:t>
            </a:r>
            <a:endParaRPr lang="zh-CN" altLang="en-US"/>
          </a:p>
          <a:p>
            <a:pPr marL="0" indent="0">
              <a:buNone/>
            </a:pPr>
            <a:r>
              <a:rPr lang="en-US" altLang="zh-CN"/>
              <a:t>2.</a:t>
            </a:r>
            <a:r>
              <a:rPr lang="zh-CN" altLang="en-US"/>
              <a:t>分别阐述人们对此现象的不同观点及原因。</a:t>
            </a:r>
            <a:endParaRPr lang="zh-CN" altLang="en-US"/>
          </a:p>
          <a:p>
            <a:pPr marL="0" indent="0">
              <a:buNone/>
            </a:pPr>
            <a:r>
              <a:rPr lang="en-US" altLang="zh-CN"/>
              <a:t>3.</a:t>
            </a:r>
            <a:r>
              <a:rPr lang="zh-CN" altLang="en-US"/>
              <a:t>提出自己的看法并给出理由。</a:t>
            </a:r>
            <a:endParaRPr lang="zh-CN" altLang="en-US" sz="1400"/>
          </a:p>
          <a:p>
            <a:pPr marL="0" indent="609600" algn="just" latinLnBrk="0">
              <a:lnSpc>
                <a:spcPts val="3500"/>
              </a:lnSpc>
              <a:spcBef>
                <a:spcPts val="0"/>
              </a:spcBef>
              <a:spcAft>
                <a:spcPts val="0"/>
              </a:spcAft>
              <a:buNone/>
            </a:pPr>
            <a:r>
              <a:rPr lang="en-US" altLang="zh-CN"/>
              <a:t>When is comes to________, people hold different opinions.</a:t>
            </a:r>
            <a:endParaRPr lang="en-US"/>
          </a:p>
          <a:p>
            <a:pPr marL="0" indent="609600" algn="just" latinLnBrk="0">
              <a:lnSpc>
                <a:spcPts val="3500"/>
              </a:lnSpc>
              <a:spcBef>
                <a:spcPts val="0"/>
              </a:spcBef>
              <a:spcAft>
                <a:spcPts val="0"/>
              </a:spcAft>
              <a:buNone/>
            </a:pPr>
            <a:r>
              <a:rPr lang="en-US" altLang="zh-CN"/>
              <a:t>Some contend that _______.For one thing,______. For another,_______. In spite of all these claims, others maintain that _______. They point out that ________.</a:t>
            </a:r>
            <a:endParaRPr lang="en-US" altLang="zh-CN"/>
          </a:p>
          <a:p>
            <a:pPr marL="0" indent="609600" algn="just" latinLnBrk="0">
              <a:lnSpc>
                <a:spcPts val="3500"/>
              </a:lnSpc>
              <a:spcBef>
                <a:spcPts val="0"/>
              </a:spcBef>
              <a:spcAft>
                <a:spcPts val="0"/>
              </a:spcAft>
              <a:buNone/>
            </a:pPr>
            <a:r>
              <a:rPr lang="en-US" altLang="zh-CN"/>
              <a:t>It's not an easy task to find a satisfactory answer to the issue. As for me, there's some truth to both arguments. It's advisable to _______.</a:t>
            </a:r>
            <a:endParaRPr lang="en-US" altLang="zh-CN"/>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2290" y="249555"/>
            <a:ext cx="10515600" cy="1023620"/>
          </a:xfrm>
        </p:spPr>
        <p:txBody>
          <a:bodyPr>
            <a:scene3d>
              <a:camera prst="orthographicFront"/>
              <a:lightRig rig="threePt" dir="t"/>
            </a:scene3d>
          </a:bodyPr>
          <a:p>
            <a:pPr algn="ctr"/>
            <a:r>
              <a:rPr lang="zh-CN" sz="3600">
                <a:solidFill>
                  <a:schemeClr val="tx1"/>
                </a:solidFill>
                <a:effectLst>
                  <a:outerShdw blurRad="38100" dist="19050" dir="2700000" algn="tl" rotWithShape="0">
                    <a:schemeClr val="dk1">
                      <a:alpha val="40000"/>
                    </a:schemeClr>
                  </a:outerShdw>
                </a:effectLst>
              </a:rPr>
              <a:t>（五）分析利弊</a:t>
            </a:r>
            <a:r>
              <a:rPr lang="zh-CN" altLang="en-US" sz="3600">
                <a:solidFill>
                  <a:schemeClr val="tx1"/>
                </a:solidFill>
                <a:effectLst>
                  <a:outerShdw blurRad="38100" dist="19050" dir="2700000" algn="tl" rotWithShape="0">
                    <a:schemeClr val="dk1">
                      <a:alpha val="40000"/>
                    </a:schemeClr>
                  </a:outerShdw>
                </a:effectLst>
              </a:rPr>
              <a:t>型</a:t>
            </a:r>
            <a:endParaRPr lang="zh-CN" altLang="en-US" sz="3600">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sz="half" idx="1"/>
          </p:nvPr>
        </p:nvSpPr>
        <p:spPr>
          <a:xfrm>
            <a:off x="542290" y="717550"/>
            <a:ext cx="11001375" cy="5060950"/>
          </a:xfrm>
        </p:spPr>
        <p:txBody>
          <a:bodyPr>
            <a:noAutofit/>
          </a:bodyPr>
          <a:p>
            <a:r>
              <a:rPr lang="zh-CN" altLang="en-US" sz="2000"/>
              <a:t>提纲：</a:t>
            </a:r>
            <a:endParaRPr lang="zh-CN" altLang="en-US" sz="2000"/>
          </a:p>
          <a:p>
            <a:pPr marL="0" indent="0">
              <a:buNone/>
            </a:pPr>
            <a:r>
              <a:rPr lang="en-US" altLang="zh-CN" sz="2000"/>
              <a:t>1.</a:t>
            </a:r>
            <a:r>
              <a:rPr lang="zh-CN" altLang="en-US" sz="2000"/>
              <a:t>交代事物现状，引出话题。</a:t>
            </a:r>
            <a:endParaRPr lang="zh-CN" altLang="en-US" sz="2000"/>
          </a:p>
          <a:p>
            <a:pPr marL="0" indent="0">
              <a:buNone/>
            </a:pPr>
            <a:r>
              <a:rPr lang="en-US" altLang="zh-CN" sz="2000"/>
              <a:t>2.</a:t>
            </a:r>
            <a:r>
              <a:rPr lang="zh-CN" altLang="en-US" sz="2000"/>
              <a:t>说明利弊 。</a:t>
            </a:r>
            <a:endParaRPr lang="zh-CN" altLang="en-US" sz="2000"/>
          </a:p>
          <a:p>
            <a:pPr marL="0" indent="0">
              <a:buNone/>
            </a:pPr>
            <a:r>
              <a:rPr lang="en-US" altLang="zh-CN" sz="2000"/>
              <a:t>3.</a:t>
            </a:r>
            <a:r>
              <a:rPr lang="zh-CN" altLang="en-US" sz="2000"/>
              <a:t>发表自己对现状或前景的看法。</a:t>
            </a:r>
            <a:endParaRPr lang="zh-CN" altLang="en-US" sz="2000"/>
          </a:p>
          <a:p>
            <a:pPr marL="0" indent="609600" algn="just" latinLnBrk="0">
              <a:lnSpc>
                <a:spcPts val="3500"/>
              </a:lnSpc>
              <a:spcBef>
                <a:spcPts val="0"/>
              </a:spcBef>
              <a:spcAft>
                <a:spcPts val="0"/>
              </a:spcAft>
              <a:buNone/>
            </a:pPr>
            <a:r>
              <a:rPr lang="en-US" altLang="zh-CN" sz="2000"/>
              <a:t>Nowadays, there is a widespread concern over_______. In fact, there are both advantages and disadvantages in ________.</a:t>
            </a:r>
            <a:endParaRPr lang="en-US" sz="2000"/>
          </a:p>
          <a:p>
            <a:pPr marL="0" indent="609600" algn="just" latinLnBrk="0">
              <a:lnSpc>
                <a:spcPts val="3500"/>
              </a:lnSpc>
              <a:spcBef>
                <a:spcPts val="0"/>
              </a:spcBef>
              <a:spcAft>
                <a:spcPts val="0"/>
              </a:spcAft>
              <a:buNone/>
            </a:pPr>
            <a:r>
              <a:rPr lang="en-US" altLang="zh-CN" sz="2000"/>
              <a:t>Generally speaking, its advantages can be seen as follows. Firstly, _______(</a:t>
            </a:r>
            <a:r>
              <a:rPr lang="zh-CN" altLang="en-US" sz="2000"/>
              <a:t>优点一</a:t>
            </a:r>
            <a:r>
              <a:rPr lang="en-US" altLang="zh-CN" sz="2000"/>
              <a:t>). And Secondly, ______(</a:t>
            </a:r>
            <a:r>
              <a:rPr lang="zh-CN" altLang="en-US" sz="2000"/>
              <a:t>优点二</a:t>
            </a:r>
            <a:r>
              <a:rPr lang="en-US" altLang="zh-CN" sz="2000"/>
              <a:t>). Just as a popular saying goes, “Every coin has two sides”,_______ is no exception, and in oter words, it still has negative aspects. One of the disadvantages is that ______(</a:t>
            </a:r>
            <a:r>
              <a:rPr lang="zh-CN" altLang="en-US" sz="2000"/>
              <a:t>缺点一</a:t>
            </a:r>
            <a:r>
              <a:rPr lang="en-US" altLang="zh-CN" sz="2000"/>
              <a:t>). To make matters worse, _______(</a:t>
            </a:r>
            <a:r>
              <a:rPr lang="zh-CN" altLang="en-US" sz="2000"/>
              <a:t>缺点二</a:t>
            </a:r>
            <a:r>
              <a:rPr lang="en-US" altLang="zh-CN" sz="2000"/>
              <a:t>).</a:t>
            </a:r>
            <a:endParaRPr lang="en-US" altLang="zh-CN" sz="2000"/>
          </a:p>
          <a:p>
            <a:pPr marL="0" indent="609600" algn="just" latinLnBrk="0">
              <a:lnSpc>
                <a:spcPts val="3500"/>
              </a:lnSpc>
              <a:spcBef>
                <a:spcPts val="0"/>
              </a:spcBef>
              <a:spcAft>
                <a:spcPts val="0"/>
              </a:spcAft>
              <a:buNone/>
            </a:pPr>
            <a:r>
              <a:rPr lang="en-US" altLang="zh-CN" sz="2000"/>
              <a:t>To sum up, we should try to bring the advantages of _____into full play, and reduce the disadvantages to the minimum at the same time. In that case, we will definitely make a better use of the _______.</a:t>
            </a:r>
            <a:endParaRPr lang="en-US" altLang="zh-CN" sz="2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72814"/>
            <a:ext cx="10515600" cy="1039308"/>
          </a:xfrm>
        </p:spPr>
        <p:txBody>
          <a:bodyPr/>
          <a:p>
            <a:endParaRPr lang="en-US" altLang="zh-CN">
              <a:solidFill>
                <a:srgbClr val="FF0000"/>
              </a:solidFill>
            </a:endParaRPr>
          </a:p>
        </p:txBody>
      </p:sp>
      <p:sp>
        <p:nvSpPr>
          <p:cNvPr id="3" name="内容占位符 2"/>
          <p:cNvSpPr>
            <a:spLocks noGrp="1"/>
          </p:cNvSpPr>
          <p:nvPr>
            <p:ph sz="half" idx="1"/>
          </p:nvPr>
        </p:nvSpPr>
        <p:spPr>
          <a:xfrm>
            <a:off x="742315" y="1627505"/>
            <a:ext cx="10742930" cy="3819525"/>
          </a:xfrm>
        </p:spPr>
        <p:txBody>
          <a:bodyPr/>
          <a:p>
            <a:pPr marL="0" indent="0">
              <a:buNone/>
            </a:pPr>
            <a:r>
              <a:rPr lang="en-US" altLang="zh-CN" sz="2800" i="1"/>
              <a:t>Directions: You are to write in no less than 100 words on the topic of </a:t>
            </a:r>
            <a:r>
              <a:rPr lang="en-US" altLang="zh-CN" sz="2800" b="1" i="1"/>
              <a:t>“The Importance of Communication”</a:t>
            </a:r>
            <a:r>
              <a:rPr lang="en-US" altLang="zh-CN" sz="2800" i="1"/>
              <a:t>. You should base your composition on the outline given in Chinese below.</a:t>
            </a:r>
            <a:endParaRPr lang="en-US" altLang="zh-CN" sz="2800" i="1"/>
          </a:p>
          <a:p>
            <a:pPr marL="0" indent="0">
              <a:buNone/>
            </a:pPr>
            <a:r>
              <a:rPr lang="en-US" altLang="zh-CN" sz="2800"/>
              <a:t>1. </a:t>
            </a:r>
            <a:r>
              <a:rPr lang="zh-CN" altLang="en-US" sz="2800"/>
              <a:t>在当今社会，</a:t>
            </a:r>
            <a:r>
              <a:rPr lang="en-US" altLang="zh-CN" sz="2800"/>
              <a:t> </a:t>
            </a:r>
            <a:r>
              <a:rPr lang="zh-CN" altLang="en-US" sz="2800"/>
              <a:t>人与人之间的沟通与交流非常重要；</a:t>
            </a:r>
            <a:endParaRPr lang="zh-CN" altLang="en-US" sz="2800"/>
          </a:p>
          <a:p>
            <a:pPr marL="0" indent="0">
              <a:buNone/>
            </a:pPr>
            <a:r>
              <a:rPr lang="en-US" altLang="zh-CN" sz="2800"/>
              <a:t>2. </a:t>
            </a:r>
            <a:r>
              <a:rPr lang="zh-CN" altLang="en-US" sz="2800"/>
              <a:t>谈谈为什么沟通与交流是重要的，可举正反两方面的例子；</a:t>
            </a:r>
            <a:endParaRPr lang="zh-CN" altLang="en-US" sz="2800"/>
          </a:p>
          <a:p>
            <a:pPr marL="0" indent="0">
              <a:buNone/>
            </a:pPr>
            <a:r>
              <a:rPr lang="en-US" altLang="zh-CN" sz="2800"/>
              <a:t>3. </a:t>
            </a:r>
            <a:r>
              <a:rPr lang="zh-CN" altLang="en-US" sz="2800"/>
              <a:t>结论。</a:t>
            </a:r>
            <a:endParaRPr lang="zh-CN" altLang="en-US" sz="2800"/>
          </a:p>
          <a:p>
            <a:pPr marL="0" indent="0">
              <a:buNone/>
            </a:pPr>
            <a:endParaRPr lang="en-US" altLang="zh-CN" i="1"/>
          </a:p>
          <a:p>
            <a:pPr marL="0" indent="0">
              <a:buNone/>
            </a:pPr>
            <a:endParaRPr lang="en-US" altLang="zh-CN" i="1"/>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72814"/>
            <a:ext cx="10515600" cy="1039308"/>
          </a:xfrm>
        </p:spPr>
        <p:txBody>
          <a:bodyPr/>
          <a:p>
            <a:r>
              <a:rPr lang="zh-CN">
                <a:solidFill>
                  <a:srgbClr val="FF0000"/>
                </a:solidFill>
              </a:rPr>
              <a:t>范例</a:t>
            </a:r>
            <a:endParaRPr lang="zh-CN">
              <a:solidFill>
                <a:srgbClr val="FF0000"/>
              </a:solidFill>
            </a:endParaRPr>
          </a:p>
        </p:txBody>
      </p:sp>
      <p:sp>
        <p:nvSpPr>
          <p:cNvPr id="3" name="内容占位符 2"/>
          <p:cNvSpPr>
            <a:spLocks noGrp="1"/>
          </p:cNvSpPr>
          <p:nvPr>
            <p:ph sz="half" idx="1"/>
          </p:nvPr>
        </p:nvSpPr>
        <p:spPr>
          <a:xfrm>
            <a:off x="724535" y="1107440"/>
            <a:ext cx="10742930" cy="4464050"/>
          </a:xfrm>
        </p:spPr>
        <p:txBody>
          <a:bodyPr>
            <a:noAutofit/>
          </a:bodyPr>
          <a:p>
            <a:pPr marL="0" indent="0">
              <a:buNone/>
            </a:pPr>
            <a:r>
              <a:rPr lang="zh-CN" i="1"/>
              <a:t>写作提纲：</a:t>
            </a:r>
            <a:endParaRPr lang="zh-CN" i="1"/>
          </a:p>
          <a:p>
            <a:pPr marL="0" indent="0">
              <a:buNone/>
            </a:pPr>
            <a:endParaRPr lang="zh-CN" sz="1400"/>
          </a:p>
          <a:p>
            <a:pPr marL="0" indent="0">
              <a:lnSpc>
                <a:spcPct val="150000"/>
              </a:lnSpc>
              <a:buNone/>
            </a:pPr>
            <a:r>
              <a:rPr lang="zh-CN" sz="2400"/>
              <a:t>作文可分为三段，结构如下：</a:t>
            </a:r>
            <a:endParaRPr lang="zh-CN" sz="2400"/>
          </a:p>
          <a:p>
            <a:pPr marL="0" indent="0">
              <a:lnSpc>
                <a:spcPct val="150000"/>
              </a:lnSpc>
              <a:buNone/>
            </a:pPr>
            <a:r>
              <a:rPr lang="zh-CN" sz="2400"/>
              <a:t>第一段：开门见山，引出话题，表明人与人之间沟通交流的重要性，为下文阐述的具体原因做好铺垫。</a:t>
            </a:r>
            <a:endParaRPr lang="zh-CN" sz="2400"/>
          </a:p>
          <a:p>
            <a:pPr marL="0" indent="0">
              <a:lnSpc>
                <a:spcPct val="150000"/>
              </a:lnSpc>
              <a:buNone/>
            </a:pPr>
            <a:r>
              <a:rPr lang="zh-CN" sz="2400"/>
              <a:t>第二段：从正反两面阐释原因，举例论证自己的观点。</a:t>
            </a:r>
            <a:endParaRPr lang="zh-CN" sz="2400"/>
          </a:p>
          <a:p>
            <a:pPr marL="0" indent="0">
              <a:lnSpc>
                <a:spcPct val="150000"/>
              </a:lnSpc>
              <a:buNone/>
            </a:pPr>
            <a:r>
              <a:rPr lang="zh-CN" sz="2400"/>
              <a:t> </a:t>
            </a:r>
            <a:r>
              <a:rPr lang="en-US" altLang="zh-CN" sz="2400"/>
              <a:t>   </a:t>
            </a:r>
            <a:r>
              <a:rPr lang="zh-CN" altLang="en-US" sz="2400"/>
              <a:t>原因一：沟通为合作与高效打下了基础。</a:t>
            </a:r>
            <a:endParaRPr lang="zh-CN" altLang="en-US" sz="2400"/>
          </a:p>
          <a:p>
            <a:pPr marL="0" indent="0">
              <a:lnSpc>
                <a:spcPct val="150000"/>
              </a:lnSpc>
              <a:buNone/>
            </a:pPr>
            <a:r>
              <a:rPr lang="zh-CN" altLang="en-US" sz="2400"/>
              <a:t> </a:t>
            </a:r>
            <a:r>
              <a:rPr lang="en-US" altLang="zh-CN" sz="2400"/>
              <a:t>   </a:t>
            </a:r>
            <a:r>
              <a:rPr lang="zh-CN" altLang="en-US" sz="2400"/>
              <a:t>原因二：</a:t>
            </a:r>
            <a:r>
              <a:rPr lang="en-US" altLang="zh-CN" sz="2400"/>
              <a:t> </a:t>
            </a:r>
            <a:r>
              <a:rPr lang="zh-CN" altLang="en-US" sz="2400"/>
              <a:t>缺乏沟通会引起不必要的误会和摩擦。</a:t>
            </a:r>
            <a:endParaRPr lang="zh-CN" sz="2400"/>
          </a:p>
          <a:p>
            <a:pPr marL="0" indent="0">
              <a:lnSpc>
                <a:spcPct val="150000"/>
              </a:lnSpc>
              <a:buNone/>
            </a:pPr>
            <a:r>
              <a:rPr lang="zh-CN" sz="2400"/>
              <a:t>第三段：总结全文，重申观点，强调沟通交流的重要性。</a:t>
            </a:r>
            <a:endParaRPr lang="zh-CN" altLang="zh-CN" sz="240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0" y="69"/>
            <a:ext cx="10515600" cy="1039308"/>
          </a:xfrm>
        </p:spPr>
        <p:txBody>
          <a:bodyPr/>
          <a:p>
            <a:pPr algn="l"/>
            <a:r>
              <a:rPr lang="zh-CN" altLang="en-US" sz="2800">
                <a:solidFill>
                  <a:srgbClr val="FF0000"/>
                </a:solidFill>
              </a:rPr>
              <a:t>参考范文</a:t>
            </a:r>
            <a:endParaRPr lang="zh-CN" altLang="en-US" sz="2800">
              <a:solidFill>
                <a:srgbClr val="FF0000"/>
              </a:solidFill>
            </a:endParaRPr>
          </a:p>
        </p:txBody>
      </p:sp>
      <p:sp>
        <p:nvSpPr>
          <p:cNvPr id="3" name="内容占位符 2"/>
          <p:cNvSpPr>
            <a:spLocks noGrp="1"/>
          </p:cNvSpPr>
          <p:nvPr>
            <p:ph sz="half" idx="1"/>
          </p:nvPr>
        </p:nvSpPr>
        <p:spPr>
          <a:xfrm>
            <a:off x="565785" y="603885"/>
            <a:ext cx="11182350" cy="5220335"/>
          </a:xfrm>
        </p:spPr>
        <p:txBody>
          <a:bodyPr>
            <a:noAutofit/>
          </a:bodyPr>
          <a:p>
            <a:pPr marL="0" indent="0" algn="ctr">
              <a:lnSpc>
                <a:spcPct val="100000"/>
              </a:lnSpc>
              <a:buNone/>
            </a:pPr>
            <a:r>
              <a:rPr lang="en-US" altLang="zh-CN" sz="2400">
                <a:sym typeface="+mn-ea"/>
              </a:rPr>
              <a:t>The Importance of Communication</a:t>
            </a:r>
            <a:endParaRPr lang="en-US" altLang="zh-CN" sz="2400">
              <a:sym typeface="+mn-ea"/>
            </a:endParaRPr>
          </a:p>
          <a:p>
            <a:pPr marL="0" indent="0" algn="just">
              <a:lnSpc>
                <a:spcPct val="100000"/>
              </a:lnSpc>
              <a:buNone/>
            </a:pPr>
            <a:r>
              <a:rPr lang="en-US" altLang="zh-CN" sz="2400">
                <a:sym typeface="+mn-ea"/>
              </a:rPr>
              <a:t>        As a member of the society, nobody can live without others. Communication plays a crucial </a:t>
            </a:r>
            <a:r>
              <a:rPr lang="en-US" altLang="zh-CN" sz="2400">
                <a:sym typeface="+mn-ea"/>
              </a:rPr>
              <a:t>role in our society. It is the fundamental mark by which mankind differs from animals.</a:t>
            </a:r>
            <a:endParaRPr lang="en-US" altLang="zh-CN" sz="2400">
              <a:sym typeface="+mn-ea"/>
            </a:endParaRPr>
          </a:p>
          <a:p>
            <a:pPr marL="0" indent="0" algn="just">
              <a:lnSpc>
                <a:spcPct val="100000"/>
              </a:lnSpc>
              <a:buNone/>
            </a:pPr>
            <a:r>
              <a:rPr lang="en-US" altLang="zh-CN" sz="2400">
                <a:sym typeface="+mn-ea"/>
              </a:rPr>
              <a:t>       </a:t>
            </a:r>
            <a:r>
              <a:rPr lang="en-US" altLang="zh-CN" sz="2400">
                <a:solidFill>
                  <a:srgbClr val="FF0000"/>
                </a:solidFill>
                <a:sym typeface="+mn-ea"/>
              </a:rPr>
              <a:t> For one thing,</a:t>
            </a:r>
            <a:r>
              <a:rPr lang="en-US" altLang="zh-CN" sz="2400">
                <a:sym typeface="+mn-ea"/>
              </a:rPr>
              <a:t> communication is the foundation of cooperation and efficiency. Through communication, we can make ourselves understood and get things done efficiently. For instance, Google, one of the top companies in the world, is able to operate smoothly and realize its goal through communication, though its employees are from various departments and backgrounds.</a:t>
            </a:r>
            <a:r>
              <a:rPr lang="en-US" altLang="zh-CN" sz="2400">
                <a:solidFill>
                  <a:srgbClr val="FF0000"/>
                </a:solidFill>
                <a:sym typeface="+mn-ea"/>
              </a:rPr>
              <a:t> For another,</a:t>
            </a:r>
            <a:r>
              <a:rPr lang="en-US" altLang="zh-CN" sz="2400">
                <a:sym typeface="+mn-ea"/>
              </a:rPr>
              <a:t> unnecessary misunderstanding and conflicts will arise if people fail to communicate with each other. What’s worse, lack of communication may ruin our relationship with friends, colleagues, or even family members.</a:t>
            </a:r>
            <a:endParaRPr lang="en-US" altLang="zh-CN" sz="2400">
              <a:sym typeface="+mn-ea"/>
            </a:endParaRPr>
          </a:p>
          <a:p>
            <a:pPr marL="0" indent="0" algn="just">
              <a:lnSpc>
                <a:spcPct val="100000"/>
              </a:lnSpc>
              <a:buNone/>
            </a:pPr>
            <a:r>
              <a:rPr lang="en-US" altLang="zh-CN" sz="2400">
                <a:sym typeface="+mn-ea"/>
              </a:rPr>
              <a:t>        </a:t>
            </a:r>
            <a:r>
              <a:rPr lang="en-US" altLang="zh-CN" sz="2400">
                <a:solidFill>
                  <a:srgbClr val="FF0000"/>
                </a:solidFill>
                <a:sym typeface="+mn-ea"/>
              </a:rPr>
              <a:t>As far as  I’m concerned, </a:t>
            </a:r>
            <a:r>
              <a:rPr lang="en-US" altLang="zh-CN" sz="2400">
                <a:sym typeface="+mn-ea"/>
              </a:rPr>
              <a:t>communication is of great significance. Therefore, we should be aware of this point and learn how to communicate with others efficiently.</a:t>
            </a:r>
            <a:endParaRPr lang="en-US" altLang="zh-CN" sz="2400">
              <a:sym typeface="+mn-ea"/>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grpSp>
        <p:nvGrpSpPr>
          <p:cNvPr id="17" name="组合 16"/>
          <p:cNvGrpSpPr/>
          <p:nvPr/>
        </p:nvGrpSpPr>
        <p:grpSpPr>
          <a:xfrm>
            <a:off x="3074276" y="2163395"/>
            <a:ext cx="6043930" cy="2225824"/>
            <a:chOff x="3074276" y="1973929"/>
            <a:chExt cx="6043930" cy="2225824"/>
          </a:xfrm>
        </p:grpSpPr>
        <p:cxnSp>
          <p:nvCxnSpPr>
            <p:cNvPr id="18" name="直接连接符 17"/>
            <p:cNvCxnSpPr/>
            <p:nvPr/>
          </p:nvCxnSpPr>
          <p:spPr>
            <a:xfrm flipV="1">
              <a:off x="3074276" y="3469037"/>
              <a:ext cx="6043448" cy="1"/>
            </a:xfrm>
            <a:prstGeom prst="line">
              <a:avLst/>
            </a:prstGeom>
            <a:ln w="38100">
              <a:solidFill>
                <a:srgbClr val="788EAC"/>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484180" y="3646668"/>
              <a:ext cx="5223641" cy="553085"/>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w="0"/>
                <a:solidFill>
                  <a:srgbClr val="9FC5EB"/>
                </a:solidFill>
                <a:effectLst>
                  <a:outerShdw blurRad="38100" dist="19050" dir="2700000" algn="tl" rotWithShape="0">
                    <a:prstClr val="black">
                      <a:alpha val="40000"/>
                    </a:prstClr>
                  </a:outerShdw>
                </a:effectLst>
                <a:uLnTx/>
                <a:uFillTx/>
                <a:latin typeface="思源黑体 CN Normal" panose="020B0400000000000000" pitchFamily="34" charset="-122"/>
                <a:ea typeface="思源黑体 CN Normal" panose="020B0400000000000000" pitchFamily="34" charset="-122"/>
                <a:cs typeface="+mn-cs"/>
              </a:endParaRPr>
            </a:p>
          </p:txBody>
        </p:sp>
        <p:sp>
          <p:nvSpPr>
            <p:cNvPr id="20" name="矩形 19"/>
            <p:cNvSpPr/>
            <p:nvPr/>
          </p:nvSpPr>
          <p:spPr>
            <a:xfrm>
              <a:off x="3074276" y="1973929"/>
              <a:ext cx="6043930" cy="1861185"/>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5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Thanks</a:t>
              </a:r>
              <a:endParaRPr kumimoji="0" lang="en-US" altLang="zh-CN" sz="115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pPr eaLnBrk="1" hangingPunct="1"/>
            <a:r>
              <a:rPr lang="zh-CN" altLang="en-US" sz="2800" smtClean="0"/>
              <a:t>词汇与结构</a:t>
            </a:r>
            <a:r>
              <a:rPr lang="en-US" altLang="zh-CN" sz="2800" smtClean="0"/>
              <a:t>——</a:t>
            </a:r>
            <a:r>
              <a:rPr lang="zh-CN" altLang="en-US" sz="2800" smtClean="0"/>
              <a:t>代词</a:t>
            </a:r>
            <a:endParaRPr lang="zh-CN" altLang="en-US" sz="2800" smtClean="0"/>
          </a:p>
        </p:txBody>
      </p:sp>
      <p:sp>
        <p:nvSpPr>
          <p:cNvPr id="26627" name="内容占位符 2"/>
          <p:cNvSpPr>
            <a:spLocks noGrp="1"/>
          </p:cNvSpPr>
          <p:nvPr>
            <p:ph idx="1"/>
          </p:nvPr>
        </p:nvSpPr>
        <p:spPr>
          <a:xfrm>
            <a:off x="758825" y="1691005"/>
            <a:ext cx="10694670" cy="6097270"/>
          </a:xfrm>
        </p:spPr>
        <p:txBody>
          <a:bodyPr>
            <a:normAutofit/>
          </a:bodyPr>
          <a:lstStyle/>
          <a:p>
            <a:pPr eaLnBrk="1" hangingPunct="1">
              <a:lnSpc>
                <a:spcPct val="100000"/>
              </a:lnSpc>
              <a:buFont typeface="Wingdings" panose="05000000000000000000" pitchFamily="2" charset="2"/>
              <a:buChar char="Ø"/>
              <a:defRPr/>
            </a:pPr>
            <a:r>
              <a:rPr lang="en-US" altLang="zh-CN" dirty="0" smtClean="0">
                <a:solidFill>
                  <a:srgbClr val="FF0000"/>
                </a:solidFill>
              </a:rPr>
              <a:t>another, other, the other, </a:t>
            </a:r>
            <a:r>
              <a:rPr lang="en-US" altLang="zh-CN" dirty="0" smtClean="0">
                <a:solidFill>
                  <a:srgbClr val="FF0000"/>
                </a:solidFill>
                <a:sym typeface="+mn-ea"/>
              </a:rPr>
              <a:t>others, the others </a:t>
            </a:r>
            <a:r>
              <a:rPr lang="zh-CN" altLang="en-US" dirty="0" smtClean="0">
                <a:solidFill>
                  <a:srgbClr val="FF0000"/>
                </a:solidFill>
              </a:rPr>
              <a:t>和 </a:t>
            </a:r>
            <a:r>
              <a:rPr lang="en-US" altLang="zh-CN" dirty="0" smtClean="0">
                <a:solidFill>
                  <a:srgbClr val="FF0000"/>
                </a:solidFill>
              </a:rPr>
              <a:t>else </a:t>
            </a:r>
            <a:r>
              <a:rPr lang="zh-CN" altLang="en-US" dirty="0" smtClean="0">
                <a:solidFill>
                  <a:srgbClr val="FF0000"/>
                </a:solidFill>
              </a:rPr>
              <a:t>的用法：</a:t>
            </a:r>
            <a:endParaRPr lang="en-US" altLang="zh-CN" dirty="0" smtClean="0">
              <a:solidFill>
                <a:srgbClr val="FF0000"/>
              </a:solidFill>
            </a:endParaRPr>
          </a:p>
          <a:p>
            <a:pPr eaLnBrk="1" hangingPunct="1">
              <a:lnSpc>
                <a:spcPct val="100000"/>
              </a:lnSpc>
              <a:buFont typeface="Wingdings" panose="05000000000000000000" pitchFamily="2" charset="2"/>
              <a:buChar char="ü"/>
              <a:defRPr/>
            </a:pPr>
            <a:r>
              <a:rPr lang="en-US" altLang="zh-CN" dirty="0" smtClean="0">
                <a:solidFill>
                  <a:schemeClr val="accent4">
                    <a:lumMod val="50000"/>
                  </a:schemeClr>
                </a:solidFill>
              </a:rPr>
              <a:t>another </a:t>
            </a:r>
            <a:r>
              <a:rPr lang="zh-CN" altLang="en-US" dirty="0" smtClean="0">
                <a:solidFill>
                  <a:schemeClr val="accent4">
                    <a:lumMod val="50000"/>
                  </a:schemeClr>
                </a:solidFill>
              </a:rPr>
              <a:t>表三者（以上）的“另一个”，只能代替或修饰单数可数名词。</a:t>
            </a:r>
            <a:endParaRPr lang="en-US" altLang="zh-CN" dirty="0" smtClean="0">
              <a:solidFill>
                <a:schemeClr val="accent4">
                  <a:lumMod val="50000"/>
                </a:schemeClr>
              </a:solidFill>
            </a:endParaRPr>
          </a:p>
          <a:p>
            <a:pPr eaLnBrk="1" hangingPunct="1">
              <a:lnSpc>
                <a:spcPct val="100000"/>
              </a:lnSpc>
              <a:buFont typeface="Webdings" panose="05030102010509060703" pitchFamily="18" charset="2"/>
              <a:buNone/>
              <a:defRPr/>
            </a:pPr>
            <a:r>
              <a:rPr lang="en-US" altLang="zh-CN" dirty="0" smtClean="0">
                <a:solidFill>
                  <a:schemeClr val="accent4">
                    <a:lumMod val="50000"/>
                  </a:schemeClr>
                </a:solidFill>
              </a:rPr>
              <a:t>      </a:t>
            </a:r>
            <a:r>
              <a:rPr lang="zh-CN" altLang="en-US" dirty="0" smtClean="0">
                <a:solidFill>
                  <a:schemeClr val="accent4">
                    <a:lumMod val="50000"/>
                  </a:schemeClr>
                </a:solidFill>
              </a:rPr>
              <a:t>如： </a:t>
            </a:r>
            <a:r>
              <a:rPr lang="en-US" altLang="zh-CN" dirty="0" smtClean="0">
                <a:solidFill>
                  <a:schemeClr val="accent4">
                    <a:lumMod val="50000"/>
                  </a:schemeClr>
                </a:solidFill>
              </a:rPr>
              <a:t>I don’t like this one. Please show me another.</a:t>
            </a:r>
            <a:endParaRPr lang="en-US" altLang="zh-CN" dirty="0" smtClean="0">
              <a:solidFill>
                <a:schemeClr val="accent4">
                  <a:lumMod val="50000"/>
                </a:schemeClr>
              </a:solidFill>
            </a:endParaRPr>
          </a:p>
          <a:p>
            <a:pPr eaLnBrk="1" hangingPunct="1">
              <a:lnSpc>
                <a:spcPct val="100000"/>
              </a:lnSpc>
              <a:buFont typeface="Wingdings" panose="05000000000000000000" pitchFamily="2" charset="2"/>
              <a:buChar char="ü"/>
              <a:defRPr/>
            </a:pPr>
            <a:r>
              <a:rPr lang="en-US" altLang="zh-CN" dirty="0" smtClean="0">
                <a:solidFill>
                  <a:schemeClr val="accent4">
                    <a:lumMod val="50000"/>
                  </a:schemeClr>
                </a:solidFill>
              </a:rPr>
              <a:t> other +</a:t>
            </a:r>
            <a:r>
              <a:rPr lang="zh-CN" altLang="en-US" dirty="0" smtClean="0">
                <a:solidFill>
                  <a:schemeClr val="accent4">
                    <a:lumMod val="50000"/>
                  </a:schemeClr>
                </a:solidFill>
              </a:rPr>
              <a:t>复数名词</a:t>
            </a:r>
            <a:r>
              <a:rPr lang="en-US" altLang="zh-CN" dirty="0" smtClean="0">
                <a:solidFill>
                  <a:schemeClr val="accent4">
                    <a:lumMod val="50000"/>
                  </a:schemeClr>
                </a:solidFill>
              </a:rPr>
              <a:t>=others </a:t>
            </a:r>
            <a:r>
              <a:rPr lang="zh-CN" altLang="en-US" dirty="0" smtClean="0">
                <a:solidFill>
                  <a:schemeClr val="accent4">
                    <a:lumMod val="50000"/>
                  </a:schemeClr>
                </a:solidFill>
              </a:rPr>
              <a:t>表示其他的</a:t>
            </a:r>
            <a:r>
              <a:rPr lang="en-US" altLang="zh-CN" dirty="0" smtClean="0">
                <a:solidFill>
                  <a:schemeClr val="accent4">
                    <a:lumMod val="50000"/>
                  </a:schemeClr>
                </a:solidFill>
              </a:rPr>
              <a:t>...</a:t>
            </a:r>
            <a:r>
              <a:rPr lang="zh-CN" altLang="en-US" dirty="0" smtClean="0">
                <a:solidFill>
                  <a:schemeClr val="accent4">
                    <a:lumMod val="50000"/>
                  </a:schemeClr>
                </a:solidFill>
              </a:rPr>
              <a:t>，泛指另外一些</a:t>
            </a:r>
            <a:endParaRPr lang="zh-CN" altLang="en-US" dirty="0" smtClean="0">
              <a:solidFill>
                <a:schemeClr val="accent4">
                  <a:lumMod val="50000"/>
                </a:schemeClr>
              </a:solidFill>
            </a:endParaRPr>
          </a:p>
          <a:p>
            <a:pPr marL="0" indent="0" eaLnBrk="1" hangingPunct="1">
              <a:lnSpc>
                <a:spcPct val="100000"/>
              </a:lnSpc>
              <a:buFont typeface="Wingdings" panose="05000000000000000000" pitchFamily="2" charset="2"/>
              <a:buNone/>
              <a:defRPr/>
            </a:pPr>
            <a:r>
              <a:rPr lang="en-US" altLang="zh-CN" dirty="0" smtClean="0">
                <a:solidFill>
                  <a:schemeClr val="accent4">
                    <a:lumMod val="50000"/>
                  </a:schemeClr>
                </a:solidFill>
              </a:rPr>
              <a:t>   She is different from other girls.</a:t>
            </a:r>
            <a:endParaRPr lang="en-US" altLang="zh-CN" dirty="0" smtClean="0">
              <a:solidFill>
                <a:schemeClr val="accent4">
                  <a:lumMod val="50000"/>
                </a:schemeClr>
              </a:solidFill>
            </a:endParaRPr>
          </a:p>
          <a:p>
            <a:pPr marL="0" indent="0" eaLnBrk="1" hangingPunct="1">
              <a:lnSpc>
                <a:spcPct val="100000"/>
              </a:lnSpc>
              <a:buFont typeface="Wingdings" panose="05000000000000000000" pitchFamily="2" charset="2"/>
              <a:buNone/>
              <a:defRPr/>
            </a:pPr>
            <a:r>
              <a:rPr lang="en-US" altLang="zh-CN" dirty="0" smtClean="0">
                <a:solidFill>
                  <a:schemeClr val="accent4">
                    <a:lumMod val="50000"/>
                  </a:schemeClr>
                </a:solidFill>
              </a:rPr>
              <a:t>  Many people are in the park.Some are singing, others are dancing.</a:t>
            </a:r>
            <a:endParaRPr lang="en-US" altLang="zh-CN" dirty="0" smtClean="0">
              <a:solidFill>
                <a:schemeClr val="accent4">
                  <a:lumMod val="50000"/>
                </a:schemeClr>
              </a:solidFill>
            </a:endParaRPr>
          </a:p>
          <a:p>
            <a:pPr eaLnBrk="1" hangingPunct="1">
              <a:lnSpc>
                <a:spcPct val="100000"/>
              </a:lnSpc>
              <a:buFont typeface="Wingdings" panose="05000000000000000000" pitchFamily="2" charset="2"/>
              <a:buChar char="ü"/>
              <a:defRPr/>
            </a:pPr>
            <a:endParaRPr lang="en-US" altLang="zh-CN" sz="2400" dirty="0" smtClean="0">
              <a:solidFill>
                <a:schemeClr val="accent4">
                  <a:lumMod val="50000"/>
                </a:schemeClr>
              </a:solidFill>
            </a:endParaRPr>
          </a:p>
          <a:p>
            <a:pPr eaLnBrk="1" hangingPunct="1">
              <a:lnSpc>
                <a:spcPct val="100000"/>
              </a:lnSpc>
              <a:buFont typeface="Wingdings" panose="05000000000000000000" pitchFamily="2" charset="2"/>
              <a:buChar char="Ø"/>
              <a:defRPr/>
            </a:pPr>
            <a:endParaRPr lang="en-US" altLang="zh-CN" sz="2400" dirty="0" smtClean="0">
              <a:solidFill>
                <a:schemeClr val="accent4">
                  <a:lumMod val="50000"/>
                </a:schemeClr>
              </a:solidFill>
            </a:endParaRPr>
          </a:p>
          <a:p>
            <a:pPr eaLnBrk="1" hangingPunct="1">
              <a:lnSpc>
                <a:spcPct val="100000"/>
              </a:lnSpc>
              <a:buFont typeface="Webdings" panose="05030102010509060703" pitchFamily="18" charset="2"/>
              <a:buNone/>
              <a:defRPr/>
            </a:pPr>
            <a:endParaRPr lang="en-US" altLang="zh-CN" sz="2400" dirty="0" smtClean="0">
              <a:solidFill>
                <a:schemeClr val="accent4">
                  <a:lumMod val="50000"/>
                </a:schemeClr>
              </a:solidFill>
            </a:endParaRPr>
          </a:p>
          <a:p>
            <a:pPr eaLnBrk="1" hangingPunct="1">
              <a:buFont typeface="Wingdings" panose="05000000000000000000" pitchFamily="2" charset="2"/>
              <a:buChar char="ü"/>
              <a:defRPr/>
            </a:pPr>
            <a:endParaRPr lang="en-US" altLang="zh-CN" sz="2400" dirty="0" smtClean="0">
              <a:solidFill>
                <a:schemeClr val="accent4">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diamond(in)">
                                      <p:cBhvr>
                                        <p:cTn id="7" dur="20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diamond(in)">
                                      <p:cBhvr>
                                        <p:cTn id="12" dur="2000"/>
                                        <p:tgtEl>
                                          <p:spTgt spid="266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diamond(in)">
                                      <p:cBhvr>
                                        <p:cTn id="17" dur="2000"/>
                                        <p:tgtEl>
                                          <p:spTgt spid="266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6627">
                                            <p:txEl>
                                              <p:pRg st="3" end="3"/>
                                            </p:txEl>
                                          </p:spTgt>
                                        </p:tgtEl>
                                        <p:attrNameLst>
                                          <p:attrName>style.visibility</p:attrName>
                                        </p:attrNameLst>
                                      </p:cBhvr>
                                      <p:to>
                                        <p:strVal val="visible"/>
                                      </p:to>
                                    </p:set>
                                    <p:animEffect transition="in" filter="diamond(in)">
                                      <p:cBhvr>
                                        <p:cTn id="22" dur="2000"/>
                                        <p:tgtEl>
                                          <p:spTgt spid="266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6627">
                                            <p:txEl>
                                              <p:pRg st="4" end="4"/>
                                            </p:txEl>
                                          </p:spTgt>
                                        </p:tgtEl>
                                        <p:attrNameLst>
                                          <p:attrName>style.visibility</p:attrName>
                                        </p:attrNameLst>
                                      </p:cBhvr>
                                      <p:to>
                                        <p:strVal val="visible"/>
                                      </p:to>
                                    </p:set>
                                    <p:animEffect transition="in" filter="diamond(in)">
                                      <p:cBhvr>
                                        <p:cTn id="27" dur="2000"/>
                                        <p:tgtEl>
                                          <p:spTgt spid="2662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6627">
                                            <p:txEl>
                                              <p:pRg st="5" end="5"/>
                                            </p:txEl>
                                          </p:spTgt>
                                        </p:tgtEl>
                                        <p:attrNameLst>
                                          <p:attrName>style.visibility</p:attrName>
                                        </p:attrNameLst>
                                      </p:cBhvr>
                                      <p:to>
                                        <p:strVal val="visible"/>
                                      </p:to>
                                    </p:set>
                                    <p:animEffect transition="in" filter="diamond(in)">
                                      <p:cBhvr>
                                        <p:cTn id="32" dur="2000"/>
                                        <p:tgtEl>
                                          <p:spTgt spid="266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pPr eaLnBrk="1" hangingPunct="1"/>
            <a:r>
              <a:rPr lang="zh-CN" altLang="en-US" sz="2800" smtClean="0"/>
              <a:t>词汇与结构</a:t>
            </a:r>
            <a:r>
              <a:rPr lang="en-US" altLang="zh-CN" sz="2800" smtClean="0"/>
              <a:t>——</a:t>
            </a:r>
            <a:r>
              <a:rPr lang="zh-CN" altLang="en-US" sz="2800" smtClean="0"/>
              <a:t>代词</a:t>
            </a:r>
            <a:endParaRPr lang="zh-CN" altLang="en-US" sz="2800" smtClean="0"/>
          </a:p>
        </p:txBody>
      </p:sp>
      <p:sp>
        <p:nvSpPr>
          <p:cNvPr id="26627" name="内容占位符 2"/>
          <p:cNvSpPr>
            <a:spLocks noGrp="1"/>
          </p:cNvSpPr>
          <p:nvPr>
            <p:ph idx="1"/>
          </p:nvPr>
        </p:nvSpPr>
        <p:spPr>
          <a:xfrm>
            <a:off x="521970" y="1327150"/>
            <a:ext cx="11148695" cy="6097270"/>
          </a:xfrm>
        </p:spPr>
        <p:txBody>
          <a:bodyPr>
            <a:normAutofit/>
          </a:bodyPr>
          <a:lstStyle/>
          <a:p>
            <a:pPr eaLnBrk="1" hangingPunct="1">
              <a:lnSpc>
                <a:spcPct val="100000"/>
              </a:lnSpc>
              <a:buFont typeface="Wingdings" panose="05000000000000000000" pitchFamily="2" charset="2"/>
              <a:buChar char="ü"/>
              <a:defRPr/>
            </a:pPr>
            <a:r>
              <a:rPr lang="en-US" altLang="zh-CN" sz="3100" dirty="0" smtClean="0">
                <a:solidFill>
                  <a:schemeClr val="accent4">
                    <a:lumMod val="50000"/>
                  </a:schemeClr>
                </a:solidFill>
              </a:rPr>
              <a:t>the other </a:t>
            </a:r>
            <a:r>
              <a:rPr lang="zh-CN" altLang="en-US" sz="3100" dirty="0" smtClean="0">
                <a:solidFill>
                  <a:schemeClr val="accent4">
                    <a:lumMod val="50000"/>
                  </a:schemeClr>
                </a:solidFill>
              </a:rPr>
              <a:t>指两者中的另一个，或后面加名词指“其余所有的</a:t>
            </a:r>
            <a:r>
              <a:rPr lang="en-US" altLang="zh-CN" sz="3100" dirty="0" smtClean="0">
                <a:solidFill>
                  <a:schemeClr val="accent4">
                    <a:lumMod val="50000"/>
                  </a:schemeClr>
                </a:solidFill>
              </a:rPr>
              <a:t>……</a:t>
            </a:r>
            <a:r>
              <a:rPr lang="zh-CN" altLang="en-US" sz="3100" dirty="0" smtClean="0">
                <a:solidFill>
                  <a:schemeClr val="accent4">
                    <a:lumMod val="50000"/>
                  </a:schemeClr>
                </a:solidFill>
              </a:rPr>
              <a:t>”</a:t>
            </a:r>
            <a:endParaRPr lang="en-US" altLang="zh-CN" sz="3100" dirty="0" smtClean="0">
              <a:solidFill>
                <a:schemeClr val="accent4">
                  <a:lumMod val="50000"/>
                </a:schemeClr>
              </a:solidFill>
            </a:endParaRPr>
          </a:p>
          <a:p>
            <a:pPr eaLnBrk="1" hangingPunct="1">
              <a:lnSpc>
                <a:spcPct val="100000"/>
              </a:lnSpc>
              <a:buFont typeface="Webdings" panose="05030102010509060703" pitchFamily="18" charset="2"/>
              <a:buNone/>
              <a:defRPr/>
            </a:pPr>
            <a:r>
              <a:rPr lang="en-US" altLang="zh-CN" sz="3100" dirty="0" smtClean="0">
                <a:solidFill>
                  <a:schemeClr val="accent4">
                    <a:lumMod val="50000"/>
                  </a:schemeClr>
                </a:solidFill>
              </a:rPr>
              <a:t>      </a:t>
            </a:r>
            <a:r>
              <a:rPr lang="zh-CN" altLang="en-US" sz="3100" dirty="0" smtClean="0">
                <a:solidFill>
                  <a:schemeClr val="accent4">
                    <a:lumMod val="50000"/>
                  </a:schemeClr>
                </a:solidFill>
              </a:rPr>
              <a:t>如：</a:t>
            </a:r>
            <a:r>
              <a:rPr lang="en-US" altLang="zh-CN" sz="3100" dirty="0" smtClean="0">
                <a:solidFill>
                  <a:schemeClr val="accent4">
                    <a:lumMod val="50000"/>
                  </a:schemeClr>
                </a:solidFill>
              </a:rPr>
              <a:t>He has two daughters. One is a nurse, the other is a worker.</a:t>
            </a:r>
            <a:endParaRPr lang="en-US" altLang="zh-CN" sz="3100" dirty="0" smtClean="0">
              <a:solidFill>
                <a:schemeClr val="accent4">
                  <a:lumMod val="50000"/>
                </a:schemeClr>
              </a:solidFill>
            </a:endParaRPr>
          </a:p>
          <a:p>
            <a:pPr eaLnBrk="1" hangingPunct="1">
              <a:lnSpc>
                <a:spcPct val="100000"/>
              </a:lnSpc>
              <a:buFont typeface="Wingdings" panose="05000000000000000000" pitchFamily="2" charset="2"/>
              <a:buChar char="ü"/>
              <a:defRPr/>
            </a:pPr>
            <a:r>
              <a:rPr lang="en-US" altLang="zh-CN" sz="3100" dirty="0" smtClean="0">
                <a:solidFill>
                  <a:schemeClr val="accent4">
                    <a:lumMod val="50000"/>
                  </a:schemeClr>
                </a:solidFill>
              </a:rPr>
              <a:t>the others </a:t>
            </a:r>
            <a:r>
              <a:rPr lang="zh-CN" altLang="en-US" sz="3100" dirty="0" smtClean="0">
                <a:solidFill>
                  <a:schemeClr val="accent4">
                    <a:lumMod val="50000"/>
                  </a:schemeClr>
                </a:solidFill>
              </a:rPr>
              <a:t>是“其余的”意思，表示在一个范围内的其他全部。</a:t>
            </a:r>
            <a:endParaRPr lang="en-US" altLang="zh-CN" sz="3100" dirty="0" smtClean="0">
              <a:solidFill>
                <a:schemeClr val="accent4">
                  <a:lumMod val="50000"/>
                </a:schemeClr>
              </a:solidFill>
            </a:endParaRPr>
          </a:p>
          <a:p>
            <a:pPr eaLnBrk="1" hangingPunct="1">
              <a:lnSpc>
                <a:spcPct val="100000"/>
              </a:lnSpc>
              <a:buFont typeface="Webdings" panose="05030102010509060703" pitchFamily="18" charset="2"/>
              <a:buNone/>
              <a:defRPr/>
            </a:pPr>
            <a:r>
              <a:rPr lang="en-US" altLang="zh-CN" sz="3100" dirty="0" smtClean="0">
                <a:solidFill>
                  <a:schemeClr val="accent4">
                    <a:lumMod val="50000"/>
                  </a:schemeClr>
                </a:solidFill>
              </a:rPr>
              <a:t>      </a:t>
            </a:r>
            <a:r>
              <a:rPr lang="zh-CN" altLang="en-US" sz="3100" dirty="0" smtClean="0">
                <a:solidFill>
                  <a:schemeClr val="accent4">
                    <a:lumMod val="50000"/>
                  </a:schemeClr>
                </a:solidFill>
              </a:rPr>
              <a:t>表示 </a:t>
            </a:r>
            <a:r>
              <a:rPr lang="en-US" altLang="zh-CN" sz="3100" dirty="0" smtClean="0">
                <a:solidFill>
                  <a:schemeClr val="accent4">
                    <a:lumMod val="50000"/>
                  </a:schemeClr>
                </a:solidFill>
              </a:rPr>
              <a:t>the other+</a:t>
            </a:r>
            <a:r>
              <a:rPr lang="zh-CN" altLang="en-US" sz="3100" dirty="0" smtClean="0">
                <a:solidFill>
                  <a:schemeClr val="accent4">
                    <a:lumMod val="50000"/>
                  </a:schemeClr>
                </a:solidFill>
              </a:rPr>
              <a:t>复数名词，如：</a:t>
            </a:r>
            <a:r>
              <a:rPr lang="en-US" altLang="zh-CN" sz="3100" dirty="0" smtClean="0">
                <a:solidFill>
                  <a:schemeClr val="accent4">
                    <a:lumMod val="50000"/>
                  </a:schemeClr>
                </a:solidFill>
              </a:rPr>
              <a:t>Two boys will go to the zoo, and the others will stay at home.</a:t>
            </a:r>
            <a:endParaRPr lang="en-US" altLang="zh-CN" sz="3100" dirty="0" smtClean="0">
              <a:solidFill>
                <a:schemeClr val="accent4">
                  <a:lumMod val="50000"/>
                </a:schemeClr>
              </a:solidFill>
            </a:endParaRPr>
          </a:p>
          <a:p>
            <a:pPr eaLnBrk="1" hangingPunct="1">
              <a:lnSpc>
                <a:spcPct val="100000"/>
              </a:lnSpc>
              <a:buFont typeface="Wingdings" panose="05000000000000000000" pitchFamily="2" charset="2"/>
              <a:buChar char="ü"/>
              <a:defRPr/>
            </a:pPr>
            <a:r>
              <a:rPr lang="en-US" altLang="zh-CN" sz="3100" dirty="0" smtClean="0">
                <a:solidFill>
                  <a:schemeClr val="accent4">
                    <a:lumMod val="50000"/>
                  </a:schemeClr>
                </a:solidFill>
              </a:rPr>
              <a:t>else </a:t>
            </a:r>
            <a:r>
              <a:rPr lang="zh-CN" altLang="en-US" sz="3100" dirty="0" smtClean="0">
                <a:solidFill>
                  <a:schemeClr val="accent4">
                    <a:lumMod val="50000"/>
                  </a:schemeClr>
                </a:solidFill>
              </a:rPr>
              <a:t>表“其他的，另外的”，常与疑问词和不定代词连用。</a:t>
            </a:r>
            <a:endParaRPr lang="en-US" altLang="zh-CN" sz="3100" dirty="0" smtClean="0">
              <a:solidFill>
                <a:schemeClr val="accent4">
                  <a:lumMod val="50000"/>
                </a:schemeClr>
              </a:solidFill>
            </a:endParaRPr>
          </a:p>
          <a:p>
            <a:pPr eaLnBrk="1" hangingPunct="1">
              <a:lnSpc>
                <a:spcPct val="100000"/>
              </a:lnSpc>
              <a:buFont typeface="Webdings" panose="05030102010509060703" pitchFamily="18" charset="2"/>
              <a:buNone/>
              <a:defRPr/>
            </a:pPr>
            <a:r>
              <a:rPr lang="en-US" altLang="zh-CN" sz="3100" dirty="0" smtClean="0">
                <a:solidFill>
                  <a:schemeClr val="accent4">
                    <a:lumMod val="50000"/>
                  </a:schemeClr>
                </a:solidFill>
              </a:rPr>
              <a:t>      </a:t>
            </a:r>
            <a:r>
              <a:rPr lang="zh-CN" altLang="en-US" sz="3100" dirty="0" smtClean="0">
                <a:solidFill>
                  <a:schemeClr val="accent4">
                    <a:lumMod val="50000"/>
                  </a:schemeClr>
                </a:solidFill>
              </a:rPr>
              <a:t>如： </a:t>
            </a:r>
            <a:r>
              <a:rPr lang="en-US" altLang="zh-CN" sz="3100" dirty="0" smtClean="0">
                <a:solidFill>
                  <a:schemeClr val="accent4">
                    <a:lumMod val="50000"/>
                  </a:schemeClr>
                </a:solidFill>
              </a:rPr>
              <a:t>What else can I say </a:t>
            </a:r>
            <a:r>
              <a:rPr lang="zh-CN" altLang="en-US" sz="3100" dirty="0" smtClean="0">
                <a:solidFill>
                  <a:schemeClr val="accent4">
                    <a:lumMod val="50000"/>
                  </a:schemeClr>
                </a:solidFill>
              </a:rPr>
              <a:t>？</a:t>
            </a:r>
            <a:r>
              <a:rPr lang="en-US" altLang="zh-CN" sz="3100" dirty="0" smtClean="0">
                <a:solidFill>
                  <a:schemeClr val="accent4">
                    <a:lumMod val="50000"/>
                  </a:schemeClr>
                </a:solidFill>
              </a:rPr>
              <a:t>I  have nothing else to say.</a:t>
            </a:r>
            <a:endParaRPr lang="en-US" altLang="zh-CN" sz="3100" dirty="0" smtClean="0">
              <a:solidFill>
                <a:schemeClr val="accent4">
                  <a:lumMod val="50000"/>
                </a:schemeClr>
              </a:solidFill>
            </a:endParaRPr>
          </a:p>
          <a:p>
            <a:pPr eaLnBrk="1" hangingPunct="1">
              <a:lnSpc>
                <a:spcPct val="100000"/>
              </a:lnSpc>
              <a:buFont typeface="Wingdings" panose="05000000000000000000" pitchFamily="2" charset="2"/>
              <a:buChar char="ü"/>
              <a:defRPr/>
            </a:pPr>
            <a:endParaRPr lang="en-US" altLang="zh-CN" sz="2400" dirty="0" smtClean="0">
              <a:solidFill>
                <a:schemeClr val="accent4">
                  <a:lumMod val="50000"/>
                </a:schemeClr>
              </a:solidFill>
            </a:endParaRPr>
          </a:p>
          <a:p>
            <a:pPr eaLnBrk="1" hangingPunct="1">
              <a:lnSpc>
                <a:spcPct val="100000"/>
              </a:lnSpc>
              <a:buFont typeface="Wingdings" panose="05000000000000000000" pitchFamily="2" charset="2"/>
              <a:buChar char="Ø"/>
              <a:defRPr/>
            </a:pPr>
            <a:endParaRPr lang="en-US" altLang="zh-CN" sz="2400" dirty="0" smtClean="0">
              <a:solidFill>
                <a:schemeClr val="accent4">
                  <a:lumMod val="50000"/>
                </a:schemeClr>
              </a:solidFill>
            </a:endParaRPr>
          </a:p>
          <a:p>
            <a:pPr eaLnBrk="1" hangingPunct="1">
              <a:lnSpc>
                <a:spcPct val="100000"/>
              </a:lnSpc>
              <a:buFont typeface="Webdings" panose="05030102010509060703" pitchFamily="18" charset="2"/>
              <a:buNone/>
              <a:defRPr/>
            </a:pPr>
            <a:endParaRPr lang="en-US" altLang="zh-CN" sz="2400" dirty="0" smtClean="0">
              <a:solidFill>
                <a:schemeClr val="accent4">
                  <a:lumMod val="50000"/>
                </a:schemeClr>
              </a:solidFill>
            </a:endParaRPr>
          </a:p>
          <a:p>
            <a:pPr eaLnBrk="1" hangingPunct="1">
              <a:buFont typeface="Wingdings" panose="05000000000000000000" pitchFamily="2" charset="2"/>
              <a:buChar char="ü"/>
              <a:defRPr/>
            </a:pPr>
            <a:endParaRPr lang="en-US" altLang="zh-CN" sz="2400" dirty="0" smtClean="0">
              <a:solidFill>
                <a:schemeClr val="accent4">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diamond(in)">
                                      <p:cBhvr>
                                        <p:cTn id="7" dur="20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diamond(in)">
                                      <p:cBhvr>
                                        <p:cTn id="12" dur="2000"/>
                                        <p:tgtEl>
                                          <p:spTgt spid="266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diamond(in)">
                                      <p:cBhvr>
                                        <p:cTn id="17" dur="2000"/>
                                        <p:tgtEl>
                                          <p:spTgt spid="266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6627">
                                            <p:txEl>
                                              <p:pRg st="3" end="3"/>
                                            </p:txEl>
                                          </p:spTgt>
                                        </p:tgtEl>
                                        <p:attrNameLst>
                                          <p:attrName>style.visibility</p:attrName>
                                        </p:attrNameLst>
                                      </p:cBhvr>
                                      <p:to>
                                        <p:strVal val="visible"/>
                                      </p:to>
                                    </p:set>
                                    <p:animEffect transition="in" filter="diamond(in)">
                                      <p:cBhvr>
                                        <p:cTn id="22" dur="2000"/>
                                        <p:tgtEl>
                                          <p:spTgt spid="266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6627">
                                            <p:txEl>
                                              <p:pRg st="4" end="4"/>
                                            </p:txEl>
                                          </p:spTgt>
                                        </p:tgtEl>
                                        <p:attrNameLst>
                                          <p:attrName>style.visibility</p:attrName>
                                        </p:attrNameLst>
                                      </p:cBhvr>
                                      <p:to>
                                        <p:strVal val="visible"/>
                                      </p:to>
                                    </p:set>
                                    <p:animEffect transition="in" filter="diamond(in)">
                                      <p:cBhvr>
                                        <p:cTn id="27" dur="2000"/>
                                        <p:tgtEl>
                                          <p:spTgt spid="2662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6627">
                                            <p:txEl>
                                              <p:pRg st="5" end="5"/>
                                            </p:txEl>
                                          </p:spTgt>
                                        </p:tgtEl>
                                        <p:attrNameLst>
                                          <p:attrName>style.visibility</p:attrName>
                                        </p:attrNameLst>
                                      </p:cBhvr>
                                      <p:to>
                                        <p:strVal val="visible"/>
                                      </p:to>
                                    </p:set>
                                    <p:animEffect transition="in" filter="diamond(in)">
                                      <p:cBhvr>
                                        <p:cTn id="32" dur="2000"/>
                                        <p:tgtEl>
                                          <p:spTgt spid="266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pPr eaLnBrk="1" hangingPunct="1"/>
            <a:r>
              <a:rPr lang="zh-CN" altLang="en-US" smtClean="0"/>
              <a:t>词汇与结构</a:t>
            </a:r>
            <a:r>
              <a:rPr lang="en-US" altLang="zh-CN" smtClean="0"/>
              <a:t>——</a:t>
            </a:r>
            <a:r>
              <a:rPr lang="zh-CN" altLang="en-US" smtClean="0"/>
              <a:t>代词</a:t>
            </a:r>
            <a:endParaRPr lang="zh-CN" altLang="en-US" smtClean="0"/>
          </a:p>
        </p:txBody>
      </p:sp>
      <p:sp>
        <p:nvSpPr>
          <p:cNvPr id="32771" name="内容占位符 2"/>
          <p:cNvSpPr>
            <a:spLocks noGrp="1"/>
          </p:cNvSpPr>
          <p:nvPr>
            <p:ph idx="1"/>
          </p:nvPr>
        </p:nvSpPr>
        <p:spPr/>
        <p:txBody>
          <a:bodyPr/>
          <a:lstStyle/>
          <a:p>
            <a:pPr eaLnBrk="1" hangingPunct="1">
              <a:buFont typeface="Wingdings" panose="05000000000000000000" pitchFamily="2" charset="2"/>
              <a:buChar char="Ø"/>
            </a:pPr>
            <a:r>
              <a:rPr lang="en-US" altLang="zh-CN" dirty="0" smtClean="0">
                <a:solidFill>
                  <a:schemeClr val="tx1"/>
                </a:solidFill>
              </a:rPr>
              <a:t> both, either, neither, all ,none, no one </a:t>
            </a:r>
            <a:r>
              <a:rPr lang="zh-CN" altLang="en-US" dirty="0" smtClean="0">
                <a:solidFill>
                  <a:schemeClr val="tx1"/>
                </a:solidFill>
              </a:rPr>
              <a:t>的用法：</a:t>
            </a:r>
            <a:endParaRPr lang="en-US" altLang="zh-CN" dirty="0" smtClean="0">
              <a:solidFill>
                <a:schemeClr val="tx1"/>
              </a:solidFill>
            </a:endParaRPr>
          </a:p>
          <a:p>
            <a:pPr eaLnBrk="1" hangingPunct="1">
              <a:buFont typeface="Wingdings" panose="05000000000000000000" pitchFamily="2" charset="2"/>
              <a:buChar char="ü"/>
            </a:pPr>
            <a:r>
              <a:rPr lang="en-US" altLang="zh-CN" dirty="0" smtClean="0">
                <a:solidFill>
                  <a:schemeClr val="tx1"/>
                </a:solidFill>
              </a:rPr>
              <a:t>both</a:t>
            </a:r>
            <a:r>
              <a:rPr lang="zh-CN" altLang="en-US" dirty="0" smtClean="0">
                <a:solidFill>
                  <a:schemeClr val="tx1"/>
                </a:solidFill>
              </a:rPr>
              <a:t>表“两者都”，如： </a:t>
            </a:r>
            <a:r>
              <a:rPr lang="en-US" altLang="zh-CN" dirty="0" smtClean="0">
                <a:solidFill>
                  <a:schemeClr val="tx1"/>
                </a:solidFill>
              </a:rPr>
              <a:t>My parents both work here.</a:t>
            </a:r>
            <a:endParaRPr lang="en-US" altLang="zh-CN" dirty="0" smtClean="0">
              <a:solidFill>
                <a:schemeClr val="tx1"/>
              </a:solidFill>
            </a:endParaRPr>
          </a:p>
          <a:p>
            <a:pPr eaLnBrk="1" hangingPunct="1">
              <a:buFont typeface="Wingdings" panose="05000000000000000000" pitchFamily="2" charset="2"/>
              <a:buChar char="ü"/>
            </a:pPr>
            <a:r>
              <a:rPr lang="en-US" altLang="zh-CN" dirty="0" smtClean="0">
                <a:solidFill>
                  <a:schemeClr val="tx1"/>
                </a:solidFill>
              </a:rPr>
              <a:t>either </a:t>
            </a:r>
            <a:r>
              <a:rPr lang="zh-CN" altLang="en-US" dirty="0" smtClean="0">
                <a:solidFill>
                  <a:schemeClr val="tx1"/>
                </a:solidFill>
              </a:rPr>
              <a:t>表“两者之一”，如 </a:t>
            </a:r>
            <a:r>
              <a:rPr lang="en-US" altLang="zh-CN" dirty="0" smtClean="0">
                <a:solidFill>
                  <a:schemeClr val="tx1"/>
                </a:solidFill>
              </a:rPr>
              <a:t>Either way is ok. </a:t>
            </a:r>
            <a:endParaRPr lang="en-US" altLang="zh-CN" dirty="0" smtClean="0">
              <a:solidFill>
                <a:schemeClr val="tx1"/>
              </a:solidFill>
            </a:endParaRPr>
          </a:p>
          <a:p>
            <a:pPr eaLnBrk="1" hangingPunct="1">
              <a:buFont typeface="Wingdings" panose="05000000000000000000" pitchFamily="2" charset="2"/>
              <a:buChar char="ü"/>
            </a:pPr>
            <a:r>
              <a:rPr lang="en-US" altLang="zh-CN" dirty="0" smtClean="0">
                <a:solidFill>
                  <a:schemeClr val="tx1"/>
                </a:solidFill>
              </a:rPr>
              <a:t>neither </a:t>
            </a:r>
            <a:r>
              <a:rPr lang="zh-CN" altLang="en-US" dirty="0" smtClean="0">
                <a:solidFill>
                  <a:schemeClr val="tx1"/>
                </a:solidFill>
              </a:rPr>
              <a:t>表“两者都不”， 如：</a:t>
            </a:r>
            <a:r>
              <a:rPr lang="en-US" altLang="zh-CN" dirty="0" smtClean="0">
                <a:solidFill>
                  <a:schemeClr val="tx1"/>
                </a:solidFill>
              </a:rPr>
              <a:t>Neither of them came.</a:t>
            </a:r>
            <a:endParaRPr lang="en-US" altLang="zh-CN" dirty="0" smtClean="0">
              <a:solidFill>
                <a:schemeClr val="tx1"/>
              </a:solidFill>
            </a:endParaRPr>
          </a:p>
          <a:p>
            <a:pPr eaLnBrk="1" hangingPunct="1">
              <a:buFont typeface="Wingdings" panose="05000000000000000000" pitchFamily="2" charset="2"/>
              <a:buChar char="ü"/>
            </a:pPr>
            <a:r>
              <a:rPr lang="en-US" altLang="zh-CN" dirty="0" smtClean="0">
                <a:solidFill>
                  <a:schemeClr val="tx1"/>
                </a:solidFill>
              </a:rPr>
              <a:t>all </a:t>
            </a:r>
            <a:r>
              <a:rPr lang="zh-CN" altLang="en-US" dirty="0" smtClean="0">
                <a:solidFill>
                  <a:schemeClr val="tx1"/>
                </a:solidFill>
              </a:rPr>
              <a:t>表“整体，全部”， 如 </a:t>
            </a:r>
            <a:r>
              <a:rPr lang="en-US" altLang="zh-CN" dirty="0" smtClean="0">
                <a:solidFill>
                  <a:schemeClr val="tx1"/>
                </a:solidFill>
              </a:rPr>
              <a:t>all of us, all the money.</a:t>
            </a:r>
            <a:endParaRPr lang="en-US" altLang="zh-CN" dirty="0" smtClean="0">
              <a:solidFill>
                <a:schemeClr val="tx1"/>
              </a:solidFill>
            </a:endParaRPr>
          </a:p>
          <a:p>
            <a:pPr eaLnBrk="1" hangingPunct="1">
              <a:buFont typeface="Wingdings" panose="05000000000000000000" pitchFamily="2" charset="2"/>
              <a:buChar char="ü"/>
            </a:pPr>
            <a:r>
              <a:rPr lang="en-US" altLang="zh-CN" dirty="0" smtClean="0">
                <a:solidFill>
                  <a:schemeClr val="tx1"/>
                </a:solidFill>
              </a:rPr>
              <a:t>none </a:t>
            </a:r>
            <a:r>
              <a:rPr lang="zh-CN" altLang="en-US" dirty="0" smtClean="0">
                <a:solidFill>
                  <a:schemeClr val="tx1"/>
                </a:solidFill>
              </a:rPr>
              <a:t>表“一点都没有”，可指人指物，常与</a:t>
            </a:r>
            <a:r>
              <a:rPr lang="en-US" altLang="zh-CN" dirty="0" smtClean="0">
                <a:solidFill>
                  <a:schemeClr val="tx1"/>
                </a:solidFill>
              </a:rPr>
              <a:t>of </a:t>
            </a:r>
            <a:r>
              <a:rPr lang="zh-CN" altLang="en-US" dirty="0" smtClean="0">
                <a:solidFill>
                  <a:schemeClr val="tx1"/>
                </a:solidFill>
              </a:rPr>
              <a:t>连用。</a:t>
            </a:r>
            <a:endParaRPr lang="en-US" altLang="zh-CN" dirty="0" smtClean="0">
              <a:solidFill>
                <a:schemeClr val="tx1"/>
              </a:solidFill>
            </a:endParaRPr>
          </a:p>
          <a:p>
            <a:pPr eaLnBrk="1" hangingPunct="1">
              <a:buFont typeface="Wingdings" panose="05000000000000000000" pitchFamily="2" charset="2"/>
              <a:buChar char="ü"/>
            </a:pPr>
            <a:r>
              <a:rPr lang="en-US" altLang="zh-CN" dirty="0" smtClean="0">
                <a:solidFill>
                  <a:schemeClr val="tx1"/>
                </a:solidFill>
              </a:rPr>
              <a:t>no one </a:t>
            </a:r>
            <a:r>
              <a:rPr lang="zh-CN" altLang="en-US" dirty="0" smtClean="0">
                <a:solidFill>
                  <a:schemeClr val="tx1"/>
                </a:solidFill>
              </a:rPr>
              <a:t>指人，后不接</a:t>
            </a:r>
            <a:r>
              <a:rPr lang="en-US" altLang="zh-CN" dirty="0" smtClean="0">
                <a:solidFill>
                  <a:schemeClr val="tx1"/>
                </a:solidFill>
              </a:rPr>
              <a:t>of</a:t>
            </a:r>
            <a:r>
              <a:rPr lang="zh-CN" altLang="en-US" dirty="0" smtClean="0">
                <a:solidFill>
                  <a:schemeClr val="tx1"/>
                </a:solidFill>
              </a:rPr>
              <a:t>。</a:t>
            </a:r>
            <a:r>
              <a:rPr lang="en-US" altLang="zh-CN" dirty="0" smtClean="0">
                <a:solidFill>
                  <a:schemeClr val="tx1"/>
                </a:solidFill>
              </a:rPr>
              <a:t>  </a:t>
            </a:r>
            <a:endParaRPr lang="en-US" altLang="zh-CN" dirty="0" smtClean="0">
              <a:solidFill>
                <a:schemeClr val="tx1"/>
              </a:solidFill>
            </a:endParaRPr>
          </a:p>
          <a:p>
            <a:pPr eaLnBrk="1" hangingPunct="1">
              <a:buFont typeface="Wingdings" panose="05000000000000000000" pitchFamily="2" charset="2"/>
              <a:buChar char="ü"/>
            </a:pPr>
            <a:endParaRPr lang="en-US" altLang="zh-CN"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ox(in)">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ox(in)">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ox(in)">
                                      <p:cBhvr>
                                        <p:cTn id="17" dur="500"/>
                                        <p:tgtEl>
                                          <p:spTgt spid="327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box(in)">
                                      <p:cBhvr>
                                        <p:cTn id="22" dur="500"/>
                                        <p:tgtEl>
                                          <p:spTgt spid="327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2771">
                                            <p:txEl>
                                              <p:pRg st="4" end="4"/>
                                            </p:txEl>
                                          </p:spTgt>
                                        </p:tgtEl>
                                        <p:attrNameLst>
                                          <p:attrName>style.visibility</p:attrName>
                                        </p:attrNameLst>
                                      </p:cBhvr>
                                      <p:to>
                                        <p:strVal val="visible"/>
                                      </p:to>
                                    </p:set>
                                    <p:animEffect transition="in" filter="box(in)">
                                      <p:cBhvr>
                                        <p:cTn id="27" dur="500"/>
                                        <p:tgtEl>
                                          <p:spTgt spid="327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2771">
                                            <p:txEl>
                                              <p:pRg st="5" end="5"/>
                                            </p:txEl>
                                          </p:spTgt>
                                        </p:tgtEl>
                                        <p:attrNameLst>
                                          <p:attrName>style.visibility</p:attrName>
                                        </p:attrNameLst>
                                      </p:cBhvr>
                                      <p:to>
                                        <p:strVal val="visible"/>
                                      </p:to>
                                    </p:set>
                                    <p:animEffect transition="in" filter="box(in)">
                                      <p:cBhvr>
                                        <p:cTn id="32" dur="500"/>
                                        <p:tgtEl>
                                          <p:spTgt spid="327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2771">
                                            <p:txEl>
                                              <p:pRg st="6" end="6"/>
                                            </p:txEl>
                                          </p:spTgt>
                                        </p:tgtEl>
                                        <p:attrNameLst>
                                          <p:attrName>style.visibility</p:attrName>
                                        </p:attrNameLst>
                                      </p:cBhvr>
                                      <p:to>
                                        <p:strVal val="visible"/>
                                      </p:to>
                                    </p:set>
                                    <p:animEffect transition="in" filter="box(in)">
                                      <p:cBhvr>
                                        <p:cTn id="37" dur="500"/>
                                        <p:tgtEl>
                                          <p:spTgt spid="327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631315"/>
            <a:ext cx="10515600" cy="4351338"/>
          </a:xfrm>
        </p:spPr>
        <p:txBody>
          <a:bodyPr/>
          <a:p>
            <a:pPr marL="0" indent="0">
              <a:buNone/>
            </a:pPr>
            <a:r>
              <a:rPr lang="zh-CN" altLang="en-US" sz="3200"/>
              <a:t>many 与much (许多，大量)的区别</a:t>
            </a:r>
            <a:endParaRPr lang="zh-CN" altLang="en-US" sz="3200"/>
          </a:p>
          <a:p>
            <a:pPr marL="0" indent="0">
              <a:buNone/>
            </a:pPr>
            <a:r>
              <a:rPr lang="zh-CN" altLang="en-US" sz="3200"/>
              <a:t>（1）many+复数名词=a large number of +复数名词=a great/good many+复数名词=quite a few+复数名词</a:t>
            </a:r>
            <a:endParaRPr lang="zh-CN" altLang="en-US" sz="3200"/>
          </a:p>
          <a:p>
            <a:pPr marL="0" indent="0">
              <a:buNone/>
            </a:pPr>
            <a:r>
              <a:rPr lang="zh-CN" altLang="en-US" sz="3200"/>
              <a:t>（2）much+不可数名词=a large amount of +不可数名词=a great/good deal of +不可数名词=quite a little+不可数名词</a:t>
            </a:r>
            <a:endParaRPr lang="zh-CN" altLang="en-US" sz="3200"/>
          </a:p>
          <a:p>
            <a:pPr marL="0" indent="0">
              <a:buNone/>
            </a:pPr>
            <a:r>
              <a:rPr lang="zh-CN" altLang="en-US" sz="3200"/>
              <a:t>（3）a lot of /lots of /plenty of+复数名词或不可数名词</a:t>
            </a:r>
            <a:endParaRPr lang="zh-CN" altLang="en-US" sz="3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a:xfrm>
            <a:off x="764540" y="143510"/>
            <a:ext cx="10515600" cy="1325563"/>
          </a:xfrm>
        </p:spPr>
        <p:txBody>
          <a:bodyPr/>
          <a:lstStyle/>
          <a:p>
            <a:r>
              <a:rPr lang="zh-CN" altLang="en-US" sz="4000" smtClean="0"/>
              <a:t>练习题</a:t>
            </a:r>
            <a:endParaRPr lang="zh-CN" altLang="en-US" sz="4000" smtClean="0"/>
          </a:p>
        </p:txBody>
      </p:sp>
      <p:sp>
        <p:nvSpPr>
          <p:cNvPr id="3" name="内容占位符 2"/>
          <p:cNvSpPr>
            <a:spLocks noGrp="1"/>
          </p:cNvSpPr>
          <p:nvPr>
            <p:ph idx="1"/>
          </p:nvPr>
        </p:nvSpPr>
        <p:spPr>
          <a:xfrm>
            <a:off x="551815" y="1042035"/>
            <a:ext cx="11221085" cy="5480050"/>
          </a:xfrm>
        </p:spPr>
        <p:txBody>
          <a:bodyPr>
            <a:noAutofit/>
          </a:bodyPr>
          <a:lstStyle/>
          <a:p>
            <a:pPr marL="457200" indent="-457200">
              <a:lnSpc>
                <a:spcPct val="100000"/>
              </a:lnSpc>
              <a:buFont typeface="Webdings" panose="05030102010509060703" pitchFamily="18" charset="2"/>
              <a:buNone/>
              <a:defRPr/>
            </a:pPr>
            <a:r>
              <a:rPr lang="en-US" altLang="zh-CN" dirty="0" smtClean="0">
                <a:solidFill>
                  <a:schemeClr val="tx1"/>
                </a:solidFill>
              </a:rPr>
              <a:t>1. Of all the problems, _____ is so difficult as this one.</a:t>
            </a:r>
            <a:endParaRPr lang="en-US" altLang="zh-CN" dirty="0" smtClean="0">
              <a:solidFill>
                <a:schemeClr val="tx1"/>
              </a:solidFill>
            </a:endParaRPr>
          </a:p>
          <a:p>
            <a:pPr marL="457200" indent="-457200">
              <a:lnSpc>
                <a:spcPct val="100000"/>
              </a:lnSpc>
              <a:buFont typeface="Webdings" panose="05030102010509060703" pitchFamily="18" charset="2"/>
              <a:buAutoNum type="alphaUcPeriod"/>
              <a:defRPr/>
            </a:pPr>
            <a:r>
              <a:rPr lang="en-US" altLang="zh-CN" dirty="0" smtClean="0">
                <a:solidFill>
                  <a:schemeClr val="tx1"/>
                </a:solidFill>
              </a:rPr>
              <a:t>not one      B. either        C. neither        D. none</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2. —— I feel a bit thirsty.</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     ——Why don’t  you have _____water?</a:t>
            </a:r>
            <a:endParaRPr lang="en-US" altLang="zh-CN" dirty="0" smtClean="0">
              <a:solidFill>
                <a:schemeClr val="tx1"/>
              </a:solidFill>
            </a:endParaRPr>
          </a:p>
          <a:p>
            <a:pPr marL="457200" indent="-457200">
              <a:lnSpc>
                <a:spcPct val="100000"/>
              </a:lnSpc>
              <a:buFont typeface="Webdings" panose="05030102010509060703" pitchFamily="18" charset="2"/>
              <a:buAutoNum type="alphaUcPeriod"/>
              <a:defRPr/>
            </a:pPr>
            <a:r>
              <a:rPr lang="en-US" altLang="zh-CN" dirty="0" smtClean="0">
                <a:solidFill>
                  <a:schemeClr val="tx1"/>
                </a:solidFill>
              </a:rPr>
              <a:t>some      B. a         C.  any           D. little</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3. Some of my students study very hard. _____just don’t care.</a:t>
            </a:r>
            <a:endParaRPr lang="en-US" altLang="zh-CN" dirty="0" smtClean="0">
              <a:solidFill>
                <a:schemeClr val="tx1"/>
              </a:solidFill>
            </a:endParaRPr>
          </a:p>
          <a:p>
            <a:pPr marL="457200" indent="-457200">
              <a:lnSpc>
                <a:spcPct val="100000"/>
              </a:lnSpc>
              <a:buFont typeface="Webdings" panose="05030102010509060703" pitchFamily="18" charset="2"/>
              <a:buAutoNum type="alphaUcPeriod"/>
              <a:defRPr/>
            </a:pPr>
            <a:r>
              <a:rPr lang="en-US" altLang="zh-CN" dirty="0" smtClean="0">
                <a:solidFill>
                  <a:schemeClr val="tx1"/>
                </a:solidFill>
              </a:rPr>
              <a:t>Another      B. The others      C. Others          D. Some other</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4. ——Which of the two French movies do you like better?</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    ——______, because they are meaningless.</a:t>
            </a:r>
            <a:endParaRPr lang="en-US" altLang="zh-CN" dirty="0" smtClean="0">
              <a:solidFill>
                <a:schemeClr val="tx1"/>
              </a:solidFill>
            </a:endParaRPr>
          </a:p>
          <a:p>
            <a:pPr marL="457200" indent="-457200">
              <a:lnSpc>
                <a:spcPct val="100000"/>
              </a:lnSpc>
              <a:buFont typeface="Webdings" panose="05030102010509060703" pitchFamily="18" charset="2"/>
              <a:buNone/>
              <a:defRPr/>
            </a:pPr>
            <a:r>
              <a:rPr lang="en-US" altLang="zh-CN" dirty="0" smtClean="0">
                <a:solidFill>
                  <a:schemeClr val="tx1"/>
                </a:solidFill>
              </a:rPr>
              <a:t>  A. Both              B. Either             C. None               D. Neither</a:t>
            </a:r>
            <a:endParaRPr lang="en-US" altLang="zh-CN" dirty="0" smtClean="0">
              <a:solidFill>
                <a:schemeClr val="tx1"/>
              </a:solidFill>
            </a:endParaRPr>
          </a:p>
        </p:txBody>
      </p:sp>
      <p:sp>
        <p:nvSpPr>
          <p:cNvPr id="4" name="TextBox 3"/>
          <p:cNvSpPr txBox="1"/>
          <p:nvPr/>
        </p:nvSpPr>
        <p:spPr>
          <a:xfrm>
            <a:off x="4084368" y="866775"/>
            <a:ext cx="866899" cy="398780"/>
          </a:xfrm>
          <a:prstGeom prst="rect">
            <a:avLst/>
          </a:prstGeom>
          <a:noFill/>
        </p:spPr>
        <p:txBody>
          <a:bodyPr wrap="square" rtlCol="0">
            <a:spAutoFit/>
          </a:bodyPr>
          <a:lstStyle/>
          <a:p>
            <a:r>
              <a:rPr lang="en-US" altLang="zh-CN" sz="2000" b="1" dirty="0" smtClean="0">
                <a:solidFill>
                  <a:srgbClr val="FF0000"/>
                </a:solidFill>
              </a:rPr>
              <a:t>D</a:t>
            </a:r>
            <a:endParaRPr lang="zh-CN" altLang="en-US" sz="2000" b="1" dirty="0">
              <a:solidFill>
                <a:srgbClr val="FF0000"/>
              </a:solidFill>
            </a:endParaRPr>
          </a:p>
        </p:txBody>
      </p:sp>
      <p:sp>
        <p:nvSpPr>
          <p:cNvPr id="5" name="TextBox 4"/>
          <p:cNvSpPr txBox="1"/>
          <p:nvPr/>
        </p:nvSpPr>
        <p:spPr>
          <a:xfrm>
            <a:off x="5126272" y="2677997"/>
            <a:ext cx="663678" cy="398780"/>
          </a:xfrm>
          <a:prstGeom prst="rect">
            <a:avLst/>
          </a:prstGeom>
          <a:noFill/>
        </p:spPr>
        <p:txBody>
          <a:bodyPr wrap="square" rtlCol="0">
            <a:spAutoFit/>
          </a:bodyPr>
          <a:lstStyle/>
          <a:p>
            <a:r>
              <a:rPr lang="en-US" altLang="zh-CN" sz="2000" b="1" dirty="0" smtClean="0">
                <a:solidFill>
                  <a:srgbClr val="FF0000"/>
                </a:solidFill>
              </a:rPr>
              <a:t>A</a:t>
            </a:r>
            <a:endParaRPr lang="zh-CN" altLang="en-US" sz="2000" b="1" dirty="0">
              <a:solidFill>
                <a:srgbClr val="FF0000"/>
              </a:solidFill>
            </a:endParaRPr>
          </a:p>
        </p:txBody>
      </p:sp>
      <p:sp>
        <p:nvSpPr>
          <p:cNvPr id="6" name="TextBox 5"/>
          <p:cNvSpPr txBox="1"/>
          <p:nvPr/>
        </p:nvSpPr>
        <p:spPr>
          <a:xfrm>
            <a:off x="6799521" y="3895756"/>
            <a:ext cx="866899" cy="398780"/>
          </a:xfrm>
          <a:prstGeom prst="rect">
            <a:avLst/>
          </a:prstGeom>
          <a:noFill/>
        </p:spPr>
        <p:txBody>
          <a:bodyPr wrap="square" rtlCol="0">
            <a:spAutoFit/>
          </a:bodyPr>
          <a:lstStyle/>
          <a:p>
            <a:r>
              <a:rPr lang="en-US" altLang="zh-CN" sz="2000" b="1" dirty="0" smtClean="0">
                <a:solidFill>
                  <a:srgbClr val="FF0000"/>
                </a:solidFill>
              </a:rPr>
              <a:t>B</a:t>
            </a:r>
            <a:endParaRPr lang="zh-CN" altLang="en-US" sz="2000" b="1" dirty="0">
              <a:solidFill>
                <a:srgbClr val="FF0000"/>
              </a:solidFill>
            </a:endParaRPr>
          </a:p>
        </p:txBody>
      </p:sp>
      <p:sp>
        <p:nvSpPr>
          <p:cNvPr id="7" name="TextBox 6"/>
          <p:cNvSpPr txBox="1"/>
          <p:nvPr/>
        </p:nvSpPr>
        <p:spPr>
          <a:xfrm>
            <a:off x="1980704" y="5581095"/>
            <a:ext cx="866899" cy="398780"/>
          </a:xfrm>
          <a:prstGeom prst="rect">
            <a:avLst/>
          </a:prstGeom>
          <a:noFill/>
        </p:spPr>
        <p:txBody>
          <a:bodyPr wrap="square" rtlCol="0">
            <a:spAutoFit/>
          </a:bodyPr>
          <a:lstStyle/>
          <a:p>
            <a:r>
              <a:rPr lang="en-US" altLang="zh-CN" sz="2000" b="1" dirty="0" smtClean="0">
                <a:solidFill>
                  <a:srgbClr val="FF0000"/>
                </a:solidFill>
              </a:rPr>
              <a:t>D</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ox(in)">
                                      <p:cBhvr>
                                        <p:cTn id="11" dur="500"/>
                                        <p:tgtEl>
                                          <p:spTgt spid="3">
                                            <p:txEl>
                                              <p:pRg st="1" end="1"/>
                                            </p:txEl>
                                          </p:spTgt>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ox(in)">
                                      <p:cBhvr>
                                        <p:cTn id="15" dur="500"/>
                                        <p:tgtEl>
                                          <p:spTgt spid="3">
                                            <p:txEl>
                                              <p:pRg st="2" end="2"/>
                                            </p:txEl>
                                          </p:spTgt>
                                        </p:tgtEl>
                                      </p:cBhvr>
                                    </p:animEffect>
                                  </p:childTnLst>
                                </p:cTn>
                              </p:par>
                            </p:childTnLst>
                          </p:cTn>
                        </p:par>
                        <p:par>
                          <p:cTn id="16" fill="hold">
                            <p:stCondLst>
                              <p:cond delay="1500"/>
                            </p:stCondLst>
                            <p:childTnLst>
                              <p:par>
                                <p:cTn id="17" presetID="4"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ox(in)">
                                      <p:cBhvr>
                                        <p:cTn id="19" dur="500"/>
                                        <p:tgtEl>
                                          <p:spTgt spid="3">
                                            <p:txEl>
                                              <p:pRg st="3" end="3"/>
                                            </p:txEl>
                                          </p:spTgt>
                                        </p:tgtEl>
                                      </p:cBhvr>
                                    </p:animEffect>
                                  </p:childTnLst>
                                </p:cTn>
                              </p:par>
                            </p:childTnLst>
                          </p:cTn>
                        </p:par>
                        <p:par>
                          <p:cTn id="20" fill="hold">
                            <p:stCondLst>
                              <p:cond delay="2000"/>
                            </p:stCondLst>
                            <p:childTnLst>
                              <p:par>
                                <p:cTn id="21" presetID="4"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ox(in)">
                                      <p:cBhvr>
                                        <p:cTn id="23" dur="500"/>
                                        <p:tgtEl>
                                          <p:spTgt spid="3">
                                            <p:txEl>
                                              <p:pRg st="4" end="4"/>
                                            </p:txEl>
                                          </p:spTgt>
                                        </p:tgtEl>
                                      </p:cBhvr>
                                    </p:animEffect>
                                  </p:childTnLst>
                                </p:cTn>
                              </p:par>
                            </p:childTnLst>
                          </p:cTn>
                        </p:par>
                        <p:par>
                          <p:cTn id="24" fill="hold">
                            <p:stCondLst>
                              <p:cond delay="2500"/>
                            </p:stCondLst>
                            <p:childTnLst>
                              <p:par>
                                <p:cTn id="25" presetID="4" presetClass="entr" presetSubtype="1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childTnLst>
                          </p:cTn>
                        </p:par>
                        <p:par>
                          <p:cTn id="28" fill="hold">
                            <p:stCondLst>
                              <p:cond delay="3000"/>
                            </p:stCondLst>
                            <p:childTnLst>
                              <p:par>
                                <p:cTn id="29" presetID="4" presetClass="entr" presetSubtype="16"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ox(in)">
                                      <p:cBhvr>
                                        <p:cTn id="31" dur="500"/>
                                        <p:tgtEl>
                                          <p:spTgt spid="3">
                                            <p:txEl>
                                              <p:pRg st="6" end="6"/>
                                            </p:txEl>
                                          </p:spTgt>
                                        </p:tgtEl>
                                      </p:cBhvr>
                                    </p:animEffect>
                                  </p:childTnLst>
                                </p:cTn>
                              </p:par>
                            </p:childTnLst>
                          </p:cTn>
                        </p:par>
                        <p:par>
                          <p:cTn id="32" fill="hold">
                            <p:stCondLst>
                              <p:cond delay="3500"/>
                            </p:stCondLst>
                            <p:childTnLst>
                              <p:par>
                                <p:cTn id="33" presetID="4" presetClass="entr" presetSubtype="16"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box(in)">
                                      <p:cBhvr>
                                        <p:cTn id="35" dur="500"/>
                                        <p:tgtEl>
                                          <p:spTgt spid="3">
                                            <p:txEl>
                                              <p:pRg st="7" end="7"/>
                                            </p:txEl>
                                          </p:spTgt>
                                        </p:tgtEl>
                                      </p:cBhvr>
                                    </p:animEffect>
                                  </p:childTnLst>
                                </p:cTn>
                              </p:par>
                            </p:childTnLst>
                          </p:cTn>
                        </p:par>
                        <p:par>
                          <p:cTn id="36" fill="hold">
                            <p:stCondLst>
                              <p:cond delay="4000"/>
                            </p:stCondLst>
                            <p:childTnLst>
                              <p:par>
                                <p:cTn id="37" presetID="4" presetClass="entr" presetSubtype="16"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box(in)">
                                      <p:cBhvr>
                                        <p:cTn id="39" dur="500"/>
                                        <p:tgtEl>
                                          <p:spTgt spid="3">
                                            <p:txEl>
                                              <p:pRg st="8" end="8"/>
                                            </p:txEl>
                                          </p:spTgt>
                                        </p:tgtEl>
                                      </p:cBhvr>
                                    </p:animEffect>
                                  </p:childTnLst>
                                </p:cTn>
                              </p:par>
                            </p:childTnLst>
                          </p:cTn>
                        </p:par>
                        <p:par>
                          <p:cTn id="40" fill="hold">
                            <p:stCondLst>
                              <p:cond delay="4500"/>
                            </p:stCondLst>
                            <p:childTnLst>
                              <p:par>
                                <p:cTn id="41" presetID="4" presetClass="entr" presetSubtype="16" fill="hold" grpId="0"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box(in)">
                                      <p:cBhvr>
                                        <p:cTn id="43" dur="500"/>
                                        <p:tgtEl>
                                          <p:spTgt spid="3">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fill="hold"/>
                                        <p:tgtEl>
                                          <p:spTgt spid="4"/>
                                        </p:tgtEl>
                                        <p:attrNameLst>
                                          <p:attrName>ppt_x</p:attrName>
                                        </p:attrNameLst>
                                      </p:cBhvr>
                                      <p:tavLst>
                                        <p:tav tm="0">
                                          <p:val>
                                            <p:strVal val="#ppt_x"/>
                                          </p:val>
                                        </p:tav>
                                        <p:tav tm="100000">
                                          <p:val>
                                            <p:strVal val="#ppt_x"/>
                                          </p:val>
                                        </p:tav>
                                      </p:tavLst>
                                    </p:anim>
                                    <p:anim calcmode="lin" valueType="num">
                                      <p:cBhvr additive="base">
                                        <p:cTn id="4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500" fill="hold"/>
                                        <p:tgtEl>
                                          <p:spTgt spid="5"/>
                                        </p:tgtEl>
                                        <p:attrNameLst>
                                          <p:attrName>ppt_x</p:attrName>
                                        </p:attrNameLst>
                                      </p:cBhvr>
                                      <p:tavLst>
                                        <p:tav tm="0">
                                          <p:val>
                                            <p:strVal val="#ppt_x"/>
                                          </p:val>
                                        </p:tav>
                                        <p:tav tm="100000">
                                          <p:val>
                                            <p:strVal val="#ppt_x"/>
                                          </p:val>
                                        </p:tav>
                                      </p:tavLst>
                                    </p:anim>
                                    <p:anim calcmode="lin" valueType="num">
                                      <p:cBhvr additive="base">
                                        <p:cTn id="5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500" fill="hold"/>
                                        <p:tgtEl>
                                          <p:spTgt spid="6"/>
                                        </p:tgtEl>
                                        <p:attrNameLst>
                                          <p:attrName>ppt_x</p:attrName>
                                        </p:attrNameLst>
                                      </p:cBhvr>
                                      <p:tavLst>
                                        <p:tav tm="0">
                                          <p:val>
                                            <p:strVal val="#ppt_x"/>
                                          </p:val>
                                        </p:tav>
                                        <p:tav tm="100000">
                                          <p:val>
                                            <p:strVal val="#ppt_x"/>
                                          </p:val>
                                        </p:tav>
                                      </p:tavLst>
                                    </p:anim>
                                    <p:anim calcmode="lin" valueType="num">
                                      <p:cBhvr additive="base">
                                        <p:cTn id="6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ppt_x"/>
                                          </p:val>
                                        </p:tav>
                                        <p:tav tm="100000">
                                          <p:val>
                                            <p:strVal val="#ppt_x"/>
                                          </p:val>
                                        </p:tav>
                                      </p:tavLst>
                                    </p:anim>
                                    <p:anim calcmode="lin" valueType="num">
                                      <p:cBhvr additive="base">
                                        <p:cTn id="6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r>
              <a:rPr lang="zh-CN" altLang="en-US" sz="4000" smtClean="0"/>
              <a:t>练习题</a:t>
            </a:r>
            <a:endParaRPr lang="zh-CN" altLang="en-US" sz="4000" smtClean="0"/>
          </a:p>
        </p:txBody>
      </p:sp>
      <p:sp>
        <p:nvSpPr>
          <p:cNvPr id="3" name="内容占位符 2"/>
          <p:cNvSpPr>
            <a:spLocks noGrp="1"/>
          </p:cNvSpPr>
          <p:nvPr>
            <p:ph idx="1"/>
          </p:nvPr>
        </p:nvSpPr>
        <p:spPr>
          <a:xfrm>
            <a:off x="704850" y="1478280"/>
            <a:ext cx="12081510" cy="5193030"/>
          </a:xfrm>
        </p:spPr>
        <p:txBody>
          <a:bodyPr/>
          <a:lstStyle/>
          <a:p>
            <a:pPr>
              <a:buFont typeface="Webdings" panose="05030102010509060703" pitchFamily="18" charset="2"/>
              <a:buNone/>
              <a:defRPr/>
            </a:pPr>
            <a:r>
              <a:rPr lang="en-US" altLang="zh-CN" dirty="0" smtClean="0">
                <a:solidFill>
                  <a:schemeClr val="tx1"/>
                </a:solidFill>
              </a:rPr>
              <a:t>5. There are trees on _____side of the road.</a:t>
            </a:r>
            <a:endParaRPr lang="en-US" altLang="zh-CN" dirty="0" smtClean="0">
              <a:solidFill>
                <a:schemeClr val="tx1"/>
              </a:solidFill>
            </a:endParaRPr>
          </a:p>
          <a:p>
            <a:pPr marL="457200" indent="-457200">
              <a:buFont typeface="Webdings" panose="05030102010509060703" pitchFamily="18" charset="2"/>
              <a:buAutoNum type="alphaUcPeriod"/>
              <a:defRPr/>
            </a:pPr>
            <a:r>
              <a:rPr lang="en-US" altLang="zh-CN" dirty="0" smtClean="0">
                <a:solidFill>
                  <a:schemeClr val="tx1"/>
                </a:solidFill>
              </a:rPr>
              <a:t>every           B. each            C. both           D. all</a:t>
            </a:r>
            <a:endParaRPr lang="en-US" altLang="zh-CN" dirty="0" smtClean="0">
              <a:solidFill>
                <a:schemeClr val="tx1"/>
              </a:solidFill>
            </a:endParaRPr>
          </a:p>
          <a:p>
            <a:pPr marL="457200" indent="-457200">
              <a:buFont typeface="Webdings" panose="05030102010509060703" pitchFamily="18" charset="2"/>
              <a:buNone/>
              <a:defRPr/>
            </a:pPr>
            <a:r>
              <a:rPr lang="en-US" altLang="zh-CN" dirty="0" smtClean="0">
                <a:solidFill>
                  <a:schemeClr val="tx1"/>
                </a:solidFill>
              </a:rPr>
              <a:t>6. The population of China is larger than ______.</a:t>
            </a:r>
            <a:endParaRPr lang="en-US" altLang="zh-CN" dirty="0" smtClean="0">
              <a:solidFill>
                <a:schemeClr val="tx1"/>
              </a:solidFill>
            </a:endParaRPr>
          </a:p>
          <a:p>
            <a:pPr marL="457200" indent="-457200">
              <a:buFont typeface="Webdings" panose="05030102010509060703" pitchFamily="18" charset="2"/>
              <a:buAutoNum type="alphaUcPeriod"/>
              <a:defRPr/>
            </a:pPr>
            <a:r>
              <a:rPr lang="en-US" altLang="zh-CN" dirty="0" smtClean="0">
                <a:solidFill>
                  <a:schemeClr val="tx1"/>
                </a:solidFill>
              </a:rPr>
              <a:t>India        B. that of India     C. Indian          D. those of India</a:t>
            </a:r>
            <a:endParaRPr lang="en-US" altLang="zh-CN" dirty="0" smtClean="0">
              <a:solidFill>
                <a:schemeClr val="tx1"/>
              </a:solidFill>
            </a:endParaRPr>
          </a:p>
          <a:p>
            <a:pPr marL="457200" indent="-457200">
              <a:buFont typeface="Webdings" panose="05030102010509060703" pitchFamily="18" charset="2"/>
              <a:buNone/>
              <a:defRPr/>
            </a:pPr>
            <a:r>
              <a:rPr lang="en-US" altLang="zh-CN" dirty="0" smtClean="0">
                <a:solidFill>
                  <a:schemeClr val="tx1"/>
                </a:solidFill>
              </a:rPr>
              <a:t>7. After everyone took ______place, the meeting began.</a:t>
            </a:r>
            <a:endParaRPr lang="en-US" altLang="zh-CN" dirty="0" smtClean="0">
              <a:solidFill>
                <a:schemeClr val="tx1"/>
              </a:solidFill>
            </a:endParaRPr>
          </a:p>
          <a:p>
            <a:pPr marL="457200" indent="-457200">
              <a:buFont typeface="Webdings" panose="05030102010509060703" pitchFamily="18" charset="2"/>
              <a:buAutoNum type="alphaUcPeriod"/>
              <a:defRPr/>
            </a:pPr>
            <a:r>
              <a:rPr lang="en-US" altLang="zh-CN" dirty="0" smtClean="0">
                <a:solidFill>
                  <a:schemeClr val="tx1"/>
                </a:solidFill>
              </a:rPr>
              <a:t>his       B. their         C. there        D.  The</a:t>
            </a:r>
            <a:endParaRPr lang="en-US" altLang="zh-CN" dirty="0" smtClean="0">
              <a:solidFill>
                <a:schemeClr val="tx1"/>
              </a:solidFill>
            </a:endParaRPr>
          </a:p>
          <a:p>
            <a:pPr marL="457200" indent="-457200">
              <a:buFont typeface="Webdings" panose="05030102010509060703" pitchFamily="18" charset="2"/>
              <a:buNone/>
              <a:defRPr/>
            </a:pPr>
            <a:r>
              <a:rPr lang="en-US" altLang="zh-CN" dirty="0" smtClean="0">
                <a:solidFill>
                  <a:schemeClr val="tx1"/>
                </a:solidFill>
              </a:rPr>
              <a:t>8. There is _____ hope for the work to be finished  in such a short time.</a:t>
            </a:r>
            <a:endParaRPr lang="en-US" altLang="zh-CN" dirty="0" smtClean="0">
              <a:solidFill>
                <a:schemeClr val="tx1"/>
              </a:solidFill>
            </a:endParaRPr>
          </a:p>
          <a:p>
            <a:pPr marL="457200" indent="-457200">
              <a:buFont typeface="Webdings" panose="05030102010509060703" pitchFamily="18" charset="2"/>
              <a:buNone/>
              <a:defRPr/>
            </a:pPr>
            <a:r>
              <a:rPr lang="en-US" altLang="zh-CN" dirty="0" smtClean="0">
                <a:solidFill>
                  <a:schemeClr val="tx1"/>
                </a:solidFill>
              </a:rPr>
              <a:t>A. much      B. small         C. few            D. little   </a:t>
            </a:r>
            <a:endParaRPr lang="en-US" altLang="zh-CN" dirty="0" smtClean="0">
              <a:solidFill>
                <a:schemeClr val="tx1"/>
              </a:solidFill>
            </a:endParaRPr>
          </a:p>
        </p:txBody>
      </p:sp>
      <p:sp>
        <p:nvSpPr>
          <p:cNvPr id="4" name="TextBox 3"/>
          <p:cNvSpPr txBox="1"/>
          <p:nvPr/>
        </p:nvSpPr>
        <p:spPr>
          <a:xfrm>
            <a:off x="4125066" y="1478280"/>
            <a:ext cx="866899" cy="398780"/>
          </a:xfrm>
          <a:prstGeom prst="rect">
            <a:avLst/>
          </a:prstGeom>
          <a:noFill/>
        </p:spPr>
        <p:txBody>
          <a:bodyPr wrap="square" rtlCol="0">
            <a:spAutoFit/>
          </a:bodyPr>
          <a:lstStyle/>
          <a:p>
            <a:r>
              <a:rPr lang="en-US" altLang="zh-CN" sz="2000" b="1" dirty="0" smtClean="0">
                <a:solidFill>
                  <a:srgbClr val="FF0000"/>
                </a:solidFill>
              </a:rPr>
              <a:t>B</a:t>
            </a:r>
            <a:endParaRPr lang="zh-CN" altLang="en-US" sz="2000" b="1" dirty="0">
              <a:solidFill>
                <a:srgbClr val="FF0000"/>
              </a:solidFill>
            </a:endParaRPr>
          </a:p>
        </p:txBody>
      </p:sp>
      <p:sp>
        <p:nvSpPr>
          <p:cNvPr id="5" name="TextBox 4"/>
          <p:cNvSpPr txBox="1"/>
          <p:nvPr/>
        </p:nvSpPr>
        <p:spPr>
          <a:xfrm>
            <a:off x="7050972" y="2438835"/>
            <a:ext cx="866899" cy="398780"/>
          </a:xfrm>
          <a:prstGeom prst="rect">
            <a:avLst/>
          </a:prstGeom>
          <a:noFill/>
        </p:spPr>
        <p:txBody>
          <a:bodyPr wrap="square" rtlCol="0">
            <a:spAutoFit/>
          </a:bodyPr>
          <a:lstStyle/>
          <a:p>
            <a:r>
              <a:rPr lang="en-US" altLang="zh-CN" sz="2000" b="1" dirty="0" smtClean="0">
                <a:solidFill>
                  <a:srgbClr val="FF0000"/>
                </a:solidFill>
              </a:rPr>
              <a:t>B</a:t>
            </a:r>
            <a:endParaRPr lang="zh-CN" altLang="en-US" sz="2000" b="1" dirty="0">
              <a:solidFill>
                <a:srgbClr val="FF0000"/>
              </a:solidFill>
            </a:endParaRPr>
          </a:p>
        </p:txBody>
      </p:sp>
      <p:sp>
        <p:nvSpPr>
          <p:cNvPr id="6" name="TextBox 5"/>
          <p:cNvSpPr txBox="1"/>
          <p:nvPr/>
        </p:nvSpPr>
        <p:spPr>
          <a:xfrm>
            <a:off x="4253336" y="3602617"/>
            <a:ext cx="866899" cy="398780"/>
          </a:xfrm>
          <a:prstGeom prst="rect">
            <a:avLst/>
          </a:prstGeom>
          <a:noFill/>
        </p:spPr>
        <p:txBody>
          <a:bodyPr wrap="square" rtlCol="0">
            <a:spAutoFit/>
          </a:bodyPr>
          <a:lstStyle/>
          <a:p>
            <a:r>
              <a:rPr lang="en-US" altLang="zh-CN" sz="2000" b="1" dirty="0" smtClean="0">
                <a:solidFill>
                  <a:srgbClr val="FF0000"/>
                </a:solidFill>
              </a:rPr>
              <a:t>A</a:t>
            </a:r>
            <a:endParaRPr lang="zh-CN" altLang="en-US" sz="2000" b="1" dirty="0">
              <a:solidFill>
                <a:srgbClr val="FF0000"/>
              </a:solidFill>
            </a:endParaRPr>
          </a:p>
        </p:txBody>
      </p:sp>
      <p:sp>
        <p:nvSpPr>
          <p:cNvPr id="7" name="TextBox 6"/>
          <p:cNvSpPr txBox="1"/>
          <p:nvPr/>
        </p:nvSpPr>
        <p:spPr>
          <a:xfrm>
            <a:off x="2453631" y="4593357"/>
            <a:ext cx="866899" cy="398780"/>
          </a:xfrm>
          <a:prstGeom prst="rect">
            <a:avLst/>
          </a:prstGeom>
          <a:noFill/>
        </p:spPr>
        <p:txBody>
          <a:bodyPr wrap="square" rtlCol="0">
            <a:spAutoFit/>
          </a:bodyPr>
          <a:lstStyle/>
          <a:p>
            <a:r>
              <a:rPr lang="en-US" altLang="zh-CN" sz="2000" b="1" dirty="0" smtClean="0">
                <a:solidFill>
                  <a:srgbClr val="FF0000"/>
                </a:solidFill>
              </a:rPr>
              <a:t>D</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fill="hold"/>
                                        <p:tgtEl>
                                          <p:spTgt spid="7"/>
                                        </p:tgtEl>
                                        <p:attrNameLst>
                                          <p:attrName>ppt_x</p:attrName>
                                        </p:attrNameLst>
                                      </p:cBhvr>
                                      <p:tavLst>
                                        <p:tav tm="0">
                                          <p:val>
                                            <p:strVal val="#ppt_x"/>
                                          </p:val>
                                        </p:tav>
                                        <p:tav tm="100000">
                                          <p:val>
                                            <p:strVal val="#ppt_x"/>
                                          </p:val>
                                        </p:tav>
                                      </p:tavLst>
                                    </p:anim>
                                    <p:anim calcmode="lin" valueType="num">
                                      <p:cBhvr additive="base">
                                        <p:cTn id="7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tags/tag1.xml><?xml version="1.0" encoding="utf-8"?>
<p:tagLst xmlns:p="http://schemas.openxmlformats.org/presentationml/2006/main">
  <p:tag name="KSO_WM_UNIT_TABLE_BEAUTIFY" val="smartTable{1c636a1a-8f14-4153-bbc9-95b4b53b96d7}"/>
  <p:tag name="TABLE_EMPHASIZE_COLOR" val="15187385"/>
  <p:tag name="TABLE_ENDDRAG_ORIGIN_RECT" val="844*264"/>
  <p:tag name="TABLE_ENDDRAG_RECT" val="53*134*844*264"/>
</p:tagLst>
</file>

<file path=ppt/tags/tag10.xml><?xml version="1.0" encoding="utf-8"?>
<p:tagLst xmlns:p="http://schemas.openxmlformats.org/presentationml/2006/main">
  <p:tag name="KSO_WM_UNIT_DIAGRAM_MODELTYPE" val="numdgm"/>
  <p:tag name="KSO_WM_UNIT_SUBTYPE" val="a"/>
  <p:tag name="KSO_WM_UNIT_PRESET_TEXT" val="单击此处添加文本具体内容，简明扼要的阐述您的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1_3*m_h_f*1_2_1"/>
  <p:tag name="KSO_WM_TEMPLATE_CATEGORY" val="diagram"/>
  <p:tag name="KSO_WM_TEMPLATE_INDEX" val="20199371"/>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3*m_h_i*1_3_1"/>
  <p:tag name="KSO_WM_TEMPLATE_CATEGORY" val="diagram"/>
  <p:tag name="KSO_WM_TEMPLATE_INDEX" val="201993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199371_3*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ags/tag13.xml><?xml version="1.0" encoding="utf-8"?>
<p:tagLst xmlns:p="http://schemas.openxmlformats.org/presentationml/2006/main">
  <p:tag name="KSO_WM_UNIT_DIAGRAM_MODELTYPE" val="numdgm"/>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1_3*m_h_a*1_3_1"/>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ags/tag14.xml><?xml version="1.0" encoding="utf-8"?>
<p:tagLst xmlns:p="http://schemas.openxmlformats.org/presentationml/2006/main">
  <p:tag name="KSO_WM_UNIT_DIAGRAM_MODELTYPE" val="numdgm"/>
  <p:tag name="KSO_WM_UNIT_SUBTYPE" val="a"/>
  <p:tag name="KSO_WM_UNIT_PRESET_TEXT" val="单击此处添加文本具体内容，简明扼要的阐述您的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1_3*m_h_f*1_3_1"/>
  <p:tag name="KSO_WM_TEMPLATE_CATEGORY" val="diagram"/>
  <p:tag name="KSO_WM_TEMPLATE_INDEX" val="20199371"/>
  <p:tag name="KSO_WM_UNIT_LAYERLEVEL" val="1_1_1"/>
  <p:tag name="KSO_WM_TAG_VERSION" val="1.0"/>
  <p:tag name="KSO_WM_BEAUTIFY_FLAG" val="#wm#"/>
  <p:tag name="KSO_WM_UNIT_TEXT_FILL_FORE_SCHEMECOLOR_INDEX" val="13"/>
  <p:tag name="KSO_WM_UNIT_TEXT_FILL_TYPE" val="1"/>
</p:tagLst>
</file>

<file path=ppt/tags/tag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1_3*m_h_i*1_4_1"/>
  <p:tag name="KSO_WM_TEMPLATE_CATEGORY" val="diagram"/>
  <p:tag name="KSO_WM_TEMPLATE_INDEX" val="201993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20199371_3*m_h_i*1_4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ags/tag17.xml><?xml version="1.0" encoding="utf-8"?>
<p:tagLst xmlns:p="http://schemas.openxmlformats.org/presentationml/2006/main">
  <p:tag name="KSO_WM_UNIT_DIAGRAM_MODELTYPE" val="numdgm"/>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1_3*m_h_a*1_4_1"/>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ags/tag18.xml><?xml version="1.0" encoding="utf-8"?>
<p:tagLst xmlns:p="http://schemas.openxmlformats.org/presentationml/2006/main">
  <p:tag name="KSO_WM_UNIT_DIAGRAM_MODELTYPE" val="numdgm"/>
  <p:tag name="KSO_WM_UNIT_SUBTYPE" val="a"/>
  <p:tag name="KSO_WM_UNIT_PRESET_TEXT" val="单击此处添加文本具体内容，简明扼要的阐述您的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1_3*m_h_f*1_4_1"/>
  <p:tag name="KSO_WM_TEMPLATE_CATEGORY" val="diagram"/>
  <p:tag name="KSO_WM_TEMPLATE_INDEX" val="20199371"/>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71_3*m_i*1_1"/>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Lst>
</file>

<file path=ppt/tags/tag2.xml><?xml version="1.0" encoding="utf-8"?>
<p:tagLst xmlns:p="http://schemas.openxmlformats.org/presentationml/2006/main">
  <p:tag name="KSO_WM_BEAUTIFY_FLAG" val="#wm#"/>
  <p:tag name="KSO_WM_TEMPLATE_CATEGORY" val="custom"/>
  <p:tag name="KSO_WM_TEMPLATE_INDEX" val="160041"/>
</p:tagLst>
</file>

<file path=ppt/tags/tag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71_3*m_i*1_2"/>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Lst>
</file>

<file path=ppt/tags/tag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71_3*m_i*1_3"/>
  <p:tag name="KSO_WM_TEMPLATE_CATEGORY" val="diagram"/>
  <p:tag name="KSO_WM_TEMPLATE_INDEX" val="20199371"/>
  <p:tag name="KSO_WM_UNIT_LAYERLEVEL" val="1_1"/>
  <p:tag name="KSO_WM_TAG_VERSION" val="1.0"/>
  <p:tag name="KSO_WM_BEAUTIFY_FLAG" val="#wm#"/>
  <p:tag name="KSO_WM_UNIT_LINE_FORE_SCHEMECOLOR_INDEX" val="14"/>
  <p:tag name="KSO_WM_UNIT_LINE_FILL_TYPE" val="2"/>
</p:tagLst>
</file>

<file path=ppt/tags/tag22.xml><?xml version="1.0" encoding="utf-8"?>
<p:tagLst xmlns:p="http://schemas.openxmlformats.org/presentationml/2006/main">
  <p:tag name="KSO_WM_BEAUTIFY_FLAG" val="#wm#"/>
  <p:tag name="KSO_WM_TEMPLATE_CATEGORY" val="custom"/>
  <p:tag name="KSO_WM_TEMPLATE_INDEX" val="160041"/>
</p:tagLst>
</file>

<file path=ppt/tags/tag23.xml><?xml version="1.0" encoding="utf-8"?>
<p:tagLst xmlns:p="http://schemas.openxmlformats.org/presentationml/2006/main">
  <p:tag name="KSO_WM_BEAUTIFY_FLAG" val="#wm#"/>
  <p:tag name="KSO_WM_TEMPLATE_CATEGORY" val="custom"/>
  <p:tag name="KSO_WM_TEMPLATE_INDEX" val="160041"/>
</p:tagLst>
</file>

<file path=ppt/tags/tag24.xml><?xml version="1.0" encoding="utf-8"?>
<p:tagLst xmlns:p="http://schemas.openxmlformats.org/presentationml/2006/main">
  <p:tag name="KSO_WM_BEAUTIFY_FLAG" val="#wm#"/>
  <p:tag name="KSO_WM_TEMPLATE_CATEGORY" val="custom"/>
  <p:tag name="KSO_WM_TEMPLATE_INDEX" val="160041"/>
</p:tagLst>
</file>

<file path=ppt/tags/tag25.xml><?xml version="1.0" encoding="utf-8"?>
<p:tagLst xmlns:p="http://schemas.openxmlformats.org/presentationml/2006/main">
  <p:tag name="KSO_WM_BEAUTIFY_FLAG" val="#wm#"/>
  <p:tag name="KSO_WM_TEMPLATE_CATEGORY" val="custom"/>
  <p:tag name="KSO_WM_TEMPLATE_INDEX" val="160041"/>
</p:tagLst>
</file>

<file path=ppt/tags/tag26.xml><?xml version="1.0" encoding="utf-8"?>
<p:tagLst xmlns:p="http://schemas.openxmlformats.org/presentationml/2006/main">
  <p:tag name="KSO_WM_BEAUTIFY_FLAG" val="#wm#"/>
  <p:tag name="KSO_WM_TEMPLATE_CATEGORY" val="custom"/>
  <p:tag name="KSO_WM_TEMPLATE_INDEX" val="160041"/>
</p:tagLst>
</file>

<file path=ppt/tags/tag27.xml><?xml version="1.0" encoding="utf-8"?>
<p:tagLst xmlns:p="http://schemas.openxmlformats.org/presentationml/2006/main">
  <p:tag name="KSO_WM_BEAUTIFY_FLAG" val="#wm#"/>
  <p:tag name="KSO_WM_TEMPLATE_CATEGORY" val="custom"/>
  <p:tag name="KSO_WM_TEMPLATE_INDEX" val="160041"/>
</p:tagLst>
</file>

<file path=ppt/tags/tag28.xml><?xml version="1.0" encoding="utf-8"?>
<p:tagLst xmlns:p="http://schemas.openxmlformats.org/presentationml/2006/main">
  <p:tag name="KSO_WM_BEAUTIFY_FLAG" val="#wm#"/>
  <p:tag name="KSO_WM_TEMPLATE_CATEGORY" val="custom"/>
  <p:tag name="KSO_WM_TEMPLATE_INDEX" val="160041"/>
</p:tagLst>
</file>

<file path=ppt/tags/tag29.xml><?xml version="1.0" encoding="utf-8"?>
<p:tagLst xmlns:p="http://schemas.openxmlformats.org/presentationml/2006/main">
  <p:tag name="KSO_WM_BEAUTIFY_FLAG" val="#wm#"/>
  <p:tag name="KSO_WM_TEMPLATE_CATEGORY" val="custom"/>
  <p:tag name="KSO_WM_TEMPLATE_INDEX" val="160041"/>
</p:tagLst>
</file>

<file path=ppt/tags/tag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3*m_h_i*1_1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BEAUTIFY_FLAG" val="#wm#"/>
  <p:tag name="KSO_WM_TEMPLATE_CATEGORY" val="custom"/>
  <p:tag name="KSO_WM_TEMPLATE_INDEX" val="160041"/>
</p:tagLst>
</file>

<file path=ppt/tags/tag31.xml><?xml version="1.0" encoding="utf-8"?>
<p:tagLst xmlns:p="http://schemas.openxmlformats.org/presentationml/2006/main">
  <p:tag name="KSO_WM_BEAUTIFY_FLAG" val="#wm#"/>
  <p:tag name="KSO_WM_TEMPLATE_CATEGORY" val="custom"/>
  <p:tag name="KSO_WM_TEMPLATE_INDEX" val="160041"/>
</p:tagLst>
</file>

<file path=ppt/tags/tag32.xml><?xml version="1.0" encoding="utf-8"?>
<p:tagLst xmlns:p="http://schemas.openxmlformats.org/presentationml/2006/main">
  <p:tag name="KSO_WPP_MARK_KEY" val="a579f2bf-6855-4411-a938-9b888c8b2c0a"/>
  <p:tag name="COMMONDATA" val="eyJjb3VudCI6MTAsImhkaWQiOiI2MmEwOWFkZWQxNjhkZTg4ZjAxMWY1YzM0NzNjYjJmMSIsInVzZXJDb3VudCI6MTB9"/>
</p:tagLst>
</file>

<file path=ppt/tags/tag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199371_3*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ags/tag5.xml><?xml version="1.0" encoding="utf-8"?>
<p:tagLst xmlns:p="http://schemas.openxmlformats.org/presentationml/2006/main">
  <p:tag name="KSO_WM_UNIT_DIAGRAM_MODELTYPE" val="numdgm"/>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3*m_h_a*1_1_1"/>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ags/tag6.xml><?xml version="1.0" encoding="utf-8"?>
<p:tagLst xmlns:p="http://schemas.openxmlformats.org/presentationml/2006/main">
  <p:tag name="KSO_WM_UNIT_DIAGRAM_MODELTYPE" val="numdgm"/>
  <p:tag name="KSO_WM_UNIT_SUBTYPE" val="a"/>
  <p:tag name="KSO_WM_UNIT_PRESET_TEXT" val="单击此处添加文本具体内容，简明扼要的阐述您的观点。"/>
  <p:tag name="KSO_WM_UNIT_NOCLEAR" val="0"/>
  <p:tag name="KSO_WM_UNIT_VALUE" val="4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1_3*m_h_f*1_1_1"/>
  <p:tag name="KSO_WM_TEMPLATE_CATEGORY" val="diagram"/>
  <p:tag name="KSO_WM_TEMPLATE_INDEX" val="20199371"/>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3*m_h_i*1_2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199371_3*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ags/tag9.xml><?xml version="1.0" encoding="utf-8"?>
<p:tagLst xmlns:p="http://schemas.openxmlformats.org/presentationml/2006/main">
  <p:tag name="KSO_WM_UNIT_DIAGRAM_MODELTYPE" val="numdgm"/>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3*m_h_a*1_2_1"/>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13126</Words>
  <Application>WPS 演示</Application>
  <PresentationFormat>宽屏</PresentationFormat>
  <Paragraphs>454</Paragraphs>
  <Slides>36</Slides>
  <Notes>0</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36</vt:i4>
      </vt:variant>
    </vt:vector>
  </HeadingPairs>
  <TitlesOfParts>
    <vt:vector size="56" baseType="lpstr">
      <vt:lpstr>Arial</vt:lpstr>
      <vt:lpstr>宋体</vt:lpstr>
      <vt:lpstr>Wingdings</vt:lpstr>
      <vt:lpstr>思源黑体 CN Heavy</vt:lpstr>
      <vt:lpstr>黑体</vt:lpstr>
      <vt:lpstr>Aharoni</vt:lpstr>
      <vt:lpstr>等线</vt:lpstr>
      <vt:lpstr>Times New Roman</vt:lpstr>
      <vt:lpstr>仿宋</vt:lpstr>
      <vt:lpstr>Webdings</vt:lpstr>
      <vt:lpstr>微软雅黑</vt:lpstr>
      <vt:lpstr>Arial Unicode MS</vt:lpstr>
      <vt:lpstr>等线 Light</vt:lpstr>
      <vt:lpstr>Calibri</vt:lpstr>
      <vt:lpstr>思源黑体 CN Normal</vt:lpstr>
      <vt:lpstr>Yu Gothic UI Semibold</vt:lpstr>
      <vt:lpstr>1_Office 主题​​</vt:lpstr>
      <vt:lpstr>2_Office 主题​​</vt:lpstr>
      <vt:lpstr>3_Office 主题​​</vt:lpstr>
      <vt:lpstr>4_Office 主题​​</vt:lpstr>
      <vt:lpstr>PowerPoint 演示文稿</vt:lpstr>
      <vt:lpstr>词汇与结构——代词</vt:lpstr>
      <vt:lpstr>词汇与结构——代词</vt:lpstr>
      <vt:lpstr>词汇与结构——代词</vt:lpstr>
      <vt:lpstr>词汇与结构——代词</vt:lpstr>
      <vt:lpstr>词汇与结构——代词</vt:lpstr>
      <vt:lpstr>PowerPoint 演示文稿</vt:lpstr>
      <vt:lpstr>练习题</vt:lpstr>
      <vt:lpstr>练习题</vt:lpstr>
      <vt:lpstr>词汇与结构——形容词和副词的比较级和最高级 </vt:lpstr>
      <vt:lpstr>PowerPoint 演示文稿</vt:lpstr>
      <vt:lpstr>PowerPoint 演示文稿</vt:lpstr>
      <vt:lpstr>形容词和副词的比较级变化规则</vt:lpstr>
      <vt:lpstr>词汇与结构——形容词和副词的比较级用法</vt:lpstr>
      <vt:lpstr>词汇与结构——形容词和副词的比较级和最高级</vt:lpstr>
      <vt:lpstr>PowerPoint 演示文稿</vt:lpstr>
      <vt:lpstr>PowerPoint 演示文稿</vt:lpstr>
      <vt:lpstr>PowerPoint 演示文稿</vt:lpstr>
      <vt:lpstr>词汇与结构——形容词和副词的比较级和最高级</vt:lpstr>
      <vt:lpstr>词汇与结构——形容词和副词的最高级 </vt:lpstr>
      <vt:lpstr>练习题</vt:lpstr>
      <vt:lpstr>练习题</vt:lpstr>
      <vt:lpstr>PowerPoint 演示文稿</vt:lpstr>
      <vt:lpstr>作文</vt:lpstr>
      <vt:lpstr>短文写作评分标准</vt:lpstr>
      <vt:lpstr>短文写作解题思路</vt:lpstr>
      <vt:lpstr>一、提纲式作文</vt:lpstr>
      <vt:lpstr>（一）现象解释型</vt:lpstr>
      <vt:lpstr>（二）问题解决型</vt:lpstr>
      <vt:lpstr>（三）观点论证型</vt:lpstr>
      <vt:lpstr>（四）对比观点型</vt:lpstr>
      <vt:lpstr>（五）分析利弊型</vt:lpstr>
      <vt:lpstr>PowerPoint 演示文稿</vt:lpstr>
      <vt:lpstr>范例</vt:lpstr>
      <vt:lpstr>参考范文</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Epo ch</dc:creator>
  <cp:lastModifiedBy>cwcyy</cp:lastModifiedBy>
  <cp:revision>128</cp:revision>
  <dcterms:created xsi:type="dcterms:W3CDTF">2021-10-10T03:38:00Z</dcterms:created>
  <dcterms:modified xsi:type="dcterms:W3CDTF">2022-11-20T09:54:11Z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KSOTemplateUUID">
    <vt:lpwstr>v1.0_mb_z0h44wNWYuL7gteVkD8FyA==</vt:lpwstr>
  </property>
  <property fmtid="{D5CDD505-2E9C-101B-9397-08002B2CF9AE}" pid="4" name="ICV">
    <vt:lpwstr>3495E716ADFC4C56BF912E8B8EA87121</vt:lpwstr>
  </property>
</Properties>
</file>