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590" r:id="rId6"/>
    <p:sldId id="595" r:id="rId7"/>
    <p:sldId id="1099" r:id="rId8"/>
    <p:sldId id="1100" r:id="rId9"/>
    <p:sldId id="1101" r:id="rId10"/>
    <p:sldId id="1102" r:id="rId11"/>
    <p:sldId id="1103" r:id="rId12"/>
    <p:sldId id="1104" r:id="rId13"/>
    <p:sldId id="1105" r:id="rId14"/>
    <p:sldId id="1106" r:id="rId15"/>
    <p:sldId id="1107" r:id="rId16"/>
    <p:sldId id="1108" r:id="rId17"/>
    <p:sldId id="1109" r:id="rId18"/>
    <p:sldId id="1110" r:id="rId19"/>
    <p:sldId id="1111" r:id="rId20"/>
    <p:sldId id="1112" r:id="rId21"/>
    <p:sldId id="1113" r:id="rId22"/>
    <p:sldId id="1114" r:id="rId23"/>
    <p:sldId id="1115" r:id="rId24"/>
    <p:sldId id="1116" r:id="rId25"/>
    <p:sldId id="1117" r:id="rId26"/>
    <p:sldId id="1118" r:id="rId27"/>
    <p:sldId id="1119" r:id="rId28"/>
    <p:sldId id="1120" r:id="rId29"/>
    <p:sldId id="1121" r:id="rId30"/>
    <p:sldId id="1122" r:id="rId31"/>
    <p:sldId id="1123" r:id="rId32"/>
    <p:sldId id="1124" r:id="rId33"/>
    <p:sldId id="1125" r:id="rId34"/>
    <p:sldId id="1126" r:id="rId35"/>
    <p:sldId id="1127" r:id="rId36"/>
    <p:sldId id="1128" r:id="rId37"/>
    <p:sldId id="1129" r:id="rId38"/>
    <p:sldId id="1130" r:id="rId39"/>
    <p:sldId id="1131" r:id="rId40"/>
    <p:sldId id="1132" r:id="rId41"/>
    <p:sldId id="1133" r:id="rId42"/>
    <p:sldId id="1134" r:id="rId43"/>
    <p:sldId id="1135" r:id="rId44"/>
    <p:sldId id="1136" r:id="rId45"/>
    <p:sldId id="1137" r:id="rId46"/>
    <p:sldId id="1138" r:id="rId47"/>
    <p:sldId id="1139" r:id="rId48"/>
    <p:sldId id="1140" r:id="rId49"/>
    <p:sldId id="1141" r:id="rId50"/>
    <p:sldId id="1142" r:id="rId51"/>
    <p:sldId id="1143" r:id="rId52"/>
    <p:sldId id="1144" r:id="rId53"/>
    <p:sldId id="1145" r:id="rId54"/>
    <p:sldId id="1146" r:id="rId55"/>
    <p:sldId id="1147" r:id="rId56"/>
    <p:sldId id="591" r:id="rId57"/>
    <p:sldId id="597" r:id="rId58"/>
    <p:sldId id="982" r:id="rId59"/>
    <p:sldId id="957" r:id="rId60"/>
    <p:sldId id="900" r:id="rId61"/>
    <p:sldId id="901" r:id="rId62"/>
    <p:sldId id="920" r:id="rId63"/>
    <p:sldId id="902" r:id="rId64"/>
    <p:sldId id="921" r:id="rId65"/>
    <p:sldId id="903" r:id="rId66"/>
    <p:sldId id="904" r:id="rId67"/>
    <p:sldId id="905" r:id="rId68"/>
    <p:sldId id="922" r:id="rId69"/>
    <p:sldId id="1088" r:id="rId70"/>
    <p:sldId id="906" r:id="rId71"/>
    <p:sldId id="907" r:id="rId72"/>
    <p:sldId id="908" r:id="rId73"/>
    <p:sldId id="909" r:id="rId74"/>
    <p:sldId id="910" r:id="rId75"/>
    <p:sldId id="1089" r:id="rId76"/>
    <p:sldId id="911" r:id="rId77"/>
    <p:sldId id="912" r:id="rId78"/>
    <p:sldId id="913" r:id="rId79"/>
    <p:sldId id="604" r:id="rId80"/>
  </p:sldIdLst>
  <p:sldSz cx="12192000" cy="6858000"/>
  <p:notesSz cx="6858000" cy="9144000"/>
  <p:custDataLst>
    <p:tags r:id="rId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C0E9"/>
    <a:srgbClr val="7188A8"/>
    <a:srgbClr val="F5E0D4"/>
    <a:srgbClr val="F7B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26" y="78"/>
      </p:cViewPr>
      <p:guideLst>
        <p:guide orient="horz" pos="2105"/>
        <p:guide pos="3840"/>
        <p:guide pos="211"/>
        <p:guide pos="7469"/>
        <p:guide orient="horz" pos="230"/>
        <p:guide orient="horz" pos="41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4" Type="http://schemas.openxmlformats.org/officeDocument/2006/relationships/tags" Target="tags/tag1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slide" Target="slides/slide75.xml"/><Relationship Id="rId8" Type="http://schemas.openxmlformats.org/officeDocument/2006/relationships/slide" Target="slides/slide3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03A1-9305-4DF3-8889-9FD3438A78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ED629-5C92-47D9-AA19-0BF1C76404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50806" y="1632535"/>
            <a:ext cx="6043448" cy="2861629"/>
            <a:chOff x="3074276" y="607409"/>
            <a:chExt cx="6043448" cy="286162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3074276" y="3469037"/>
              <a:ext cx="6043448" cy="1"/>
            </a:xfrm>
            <a:prstGeom prst="line">
              <a:avLst/>
            </a:prstGeom>
            <a:ln w="38100">
              <a:solidFill>
                <a:srgbClr val="788E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3300336" y="607409"/>
              <a:ext cx="5223510" cy="28613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公共英语</a:t>
              </a:r>
              <a:r>
                <a:rPr kumimoji="0" lang="en-US" altLang="zh-CN" sz="90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 Lesson 2</a:t>
              </a:r>
              <a:endParaRPr kumimoji="0" lang="en-US" altLang="zh-CN" sz="9000" b="1" i="0" u="none" strike="noStrike" kern="1200" cap="none" spc="0" normalizeH="0" baseline="0" noProof="0" dirty="0">
                <a:ln w="0"/>
                <a:solidFill>
                  <a:srgbClr val="788EA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82510" y="5576570"/>
            <a:ext cx="3900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主讲人：</a:t>
            </a:r>
            <a:r>
              <a:rPr lang="zh-CN" altLang="en-US" sz="3200" b="1">
                <a:solidFill>
                  <a:schemeClr val="tx2"/>
                </a:solidFill>
              </a:rPr>
              <a:t>陈艳</a:t>
            </a:r>
            <a:endParaRPr lang="zh-CN" altLang="en-US" sz="3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0717" name="Group 13"/>
          <p:cNvGraphicFramePr>
            <a:graphicFrameLocks noGrp="1"/>
          </p:cNvGraphicFramePr>
          <p:nvPr/>
        </p:nvGraphicFramePr>
        <p:xfrm>
          <a:off x="747395" y="732790"/>
          <a:ext cx="10907395" cy="5396865"/>
        </p:xfrm>
        <a:graphic>
          <a:graphicData uri="http://schemas.openxmlformats.org/drawingml/2006/table">
            <a:tbl>
              <a:tblPr/>
              <a:tblGrid>
                <a:gridCol w="10907395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七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道歉与回答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道歉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3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Excuse me for…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Sorry about 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(terribly)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sorry for…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I’ve apologized for…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afraid I have broken your glass.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Please accept my apologies for…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Please forgive me (for…)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1742" name="Group 14"/>
          <p:cNvGraphicFramePr>
            <a:graphicFrameLocks noGrp="1"/>
          </p:cNvGraphicFramePr>
          <p:nvPr/>
        </p:nvGraphicFramePr>
        <p:xfrm>
          <a:off x="687070" y="718820"/>
          <a:ext cx="10817860" cy="5422265"/>
        </p:xfrm>
        <a:graphic>
          <a:graphicData uri="http://schemas.openxmlformats.org/drawingml/2006/table">
            <a:tbl>
              <a:tblPr/>
              <a:tblGrid>
                <a:gridCol w="10817860"/>
              </a:tblGrid>
              <a:tr h="683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七</a:t>
                      </a:r>
                      <a:r>
                        <a:rPr kumimoji="0" lang="en-US" altLang="zh-CN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. </a:t>
                      </a:r>
                      <a:r>
                        <a:rPr kumimoji="0" lang="zh-CN" alt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道歉与回答</a:t>
                      </a:r>
                      <a:endParaRPr kumimoji="0" lang="zh-CN" alt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接受道歉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28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That’s quite all right. 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 really doesn’t matter. 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Don’t worry about it.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It’s nothing. 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Never mind (about it). 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Forget it. 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That’s Okay. / It’s OK.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Don’t think it any more.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855980" y="1247140"/>
            <a:ext cx="10395585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- I'm terribly sorry that I've spilled some coffee on the carpet.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- _______.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A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Sorry  	           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B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It doesn't matter 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C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That's right  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D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Don't mention it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860" y="6005830"/>
            <a:ext cx="1340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B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0" grpId="0" bldLvl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2756" name="Rectangle 4"/>
          <p:cNvSpPr>
            <a:spLocks noGrp="1" noChangeArrowheads="1"/>
          </p:cNvSpPr>
          <p:nvPr/>
        </p:nvSpPr>
        <p:spPr>
          <a:xfrm>
            <a:off x="1085215" y="1028065"/>
            <a:ext cx="83058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--I'm 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sorry. I lost the key.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 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________.         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A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Well, it's OK			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No, it's all right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 are welcome		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D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 are wrong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2650" y="5862320"/>
            <a:ext cx="197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2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2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2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27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27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3807" name="Group 31"/>
          <p:cNvGraphicFramePr>
            <a:graphicFrameLocks noGrp="1"/>
          </p:cNvGraphicFramePr>
          <p:nvPr/>
        </p:nvGraphicFramePr>
        <p:xfrm>
          <a:off x="613410" y="779145"/>
          <a:ext cx="11108690" cy="5592572"/>
        </p:xfrm>
        <a:graphic>
          <a:graphicData uri="http://schemas.openxmlformats.org/drawingml/2006/table">
            <a:tbl>
              <a:tblPr/>
              <a:tblGrid>
                <a:gridCol w="11108690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八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致谢与回答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致谢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84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Thanks a lot!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 you (very much)!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It’s very kind of you to (say that)!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回答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91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Not at all./That’s all right./You’re welcome.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/It’s my pleasure./My pleasure.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It’s nothing.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It’s not a big deal.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6851" name="Rectangle 3"/>
          <p:cNvSpPr>
            <a:spLocks noGrp="1" noChangeArrowheads="1"/>
          </p:cNvSpPr>
          <p:nvPr/>
        </p:nvSpPr>
        <p:spPr>
          <a:xfrm>
            <a:off x="1136015" y="1162685"/>
            <a:ext cx="8362950" cy="4442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—Thanks for your help. 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en-US" altLang="zh-CN" sz="3200" b="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_______________.              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My pleasure				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 Never mind	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 Quite right					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D. Don’t thank me.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9035" y="5888355"/>
            <a:ext cx="1666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6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6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7875" name="Rectangle 3"/>
          <p:cNvSpPr>
            <a:spLocks noGrp="1" noChangeArrowheads="1"/>
          </p:cNvSpPr>
          <p:nvPr/>
        </p:nvSpPr>
        <p:spPr>
          <a:xfrm>
            <a:off x="773430" y="1028065"/>
            <a:ext cx="9337675" cy="4788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—Thank you for inviting me.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en-US" altLang="zh-CN" sz="3600" b="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_________________.              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I really had a happy time.		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 Oh, it’s too late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 Thank you for coming		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D. Oh, so slowly?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5979795"/>
            <a:ext cx="1704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7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7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7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5862" name="Group 38"/>
          <p:cNvGraphicFramePr>
            <a:graphicFrameLocks noGrp="1"/>
          </p:cNvGraphicFramePr>
          <p:nvPr/>
        </p:nvGraphicFramePr>
        <p:xfrm>
          <a:off x="1098550" y="680085"/>
          <a:ext cx="10431145" cy="5500624"/>
        </p:xfrm>
        <a:graphic>
          <a:graphicData uri="http://schemas.openxmlformats.org/drawingml/2006/table">
            <a:tbl>
              <a:tblPr/>
              <a:tblGrid>
                <a:gridCol w="10431145"/>
              </a:tblGrid>
              <a:tr h="601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九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祝愿、祝贺与回答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7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祝愿、祝贺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7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Good luck!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Have a good time!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Wish you succeed!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Well-done. Congratulations!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回答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9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 you. / The same to you./ You too.(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祝愿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 you.(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祝贺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0947" name="Rectangle 3"/>
          <p:cNvSpPr>
            <a:spLocks noGrp="1" noChangeArrowheads="1"/>
          </p:cNvSpPr>
          <p:nvPr/>
        </p:nvSpPr>
        <p:spPr>
          <a:xfrm>
            <a:off x="1105535" y="939165"/>
            <a:ext cx="8362950" cy="474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—Tomorrow is my birthday.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en-US" altLang="zh-CN" sz="3600" b="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________________.              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A. Oh, I have no idea.			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B. I’m glad you like it.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C. Many happy returns of the day!	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D. You must be very happy.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37140" y="5914390"/>
            <a:ext cx="1510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13007" name="Group 15"/>
          <p:cNvGraphicFramePr>
            <a:graphicFrameLocks noGrp="1"/>
          </p:cNvGraphicFramePr>
          <p:nvPr/>
        </p:nvGraphicFramePr>
        <p:xfrm>
          <a:off x="733425" y="1162685"/>
          <a:ext cx="10725785" cy="4281805"/>
        </p:xfrm>
        <a:graphic>
          <a:graphicData uri="http://schemas.openxmlformats.org/drawingml/2006/table">
            <a:tbl>
              <a:tblPr/>
              <a:tblGrid>
                <a:gridCol w="10725785"/>
              </a:tblGrid>
              <a:tr h="841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购物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欢迎光临（欢迎顾客）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1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Good morning, sir. Can I help you?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What can I do for you?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May I help you?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Anything I can do for you?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文本框2"/>
          <p:cNvSpPr>
            <a:spLocks noChangeArrowheads="1"/>
          </p:cNvSpPr>
          <p:nvPr/>
        </p:nvSpPr>
        <p:spPr bwMode="auto">
          <a:xfrm>
            <a:off x="1452307" y="1141718"/>
            <a:ext cx="9287387" cy="7385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Learning objectives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7188A8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72191" y="2739946"/>
            <a:ext cx="4555528" cy="602238"/>
            <a:chOff x="1685050" y="2134091"/>
            <a:chExt cx="4555528" cy="602238"/>
          </a:xfrm>
        </p:grpSpPr>
        <p:sp>
          <p:nvSpPr>
            <p:cNvPr id="10" name="矩形 9"/>
            <p:cNvSpPr/>
            <p:nvPr/>
          </p:nvSpPr>
          <p:spPr>
            <a:xfrm>
              <a:off x="1685050" y="2179737"/>
              <a:ext cx="556592" cy="556592"/>
            </a:xfrm>
            <a:prstGeom prst="rect">
              <a:avLst/>
            </a:prstGeom>
            <a:solidFill>
              <a:srgbClr val="F7B1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haroni" panose="02010803020104030203" pitchFamily="2" charset="-79"/>
                  <a:ea typeface="等线" panose="02010600030101010101" pitchFamily="2" charset="-122"/>
                  <a:cs typeface="Aharoni" panose="02010803020104030203" pitchFamily="2" charset="-79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1642" y="2134091"/>
              <a:ext cx="3027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复习上次课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内容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72434" y="2482413"/>
              <a:ext cx="3968144" cy="252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97682" y="2739946"/>
            <a:ext cx="2771472" cy="602238"/>
            <a:chOff x="1685050" y="2134091"/>
            <a:chExt cx="2771472" cy="602238"/>
          </a:xfrm>
        </p:grpSpPr>
        <p:sp>
          <p:nvSpPr>
            <p:cNvPr id="22" name="矩形 21"/>
            <p:cNvSpPr/>
            <p:nvPr/>
          </p:nvSpPr>
          <p:spPr>
            <a:xfrm>
              <a:off x="1685050" y="2179737"/>
              <a:ext cx="556592" cy="556592"/>
            </a:xfrm>
            <a:prstGeom prst="rect">
              <a:avLst/>
            </a:prstGeom>
            <a:solidFill>
              <a:srgbClr val="96C0E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haroni" panose="02010803020104030203" pitchFamily="2" charset="-79"/>
                  <a:ea typeface="等线" panose="02010600030101010101" pitchFamily="2" charset="-122"/>
                  <a:cs typeface="Aharoni" panose="02010803020104030203" pitchFamily="2" charset="-79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1642" y="2134091"/>
              <a:ext cx="22148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词汇与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7188A8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语法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188A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3210560" y="1929765"/>
            <a:ext cx="5593080" cy="0"/>
          </a:xfrm>
          <a:prstGeom prst="line">
            <a:avLst/>
          </a:prstGeom>
          <a:ln w="38100">
            <a:solidFill>
              <a:srgbClr val="718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14030" name="Group 14"/>
          <p:cNvGraphicFramePr>
            <a:graphicFrameLocks noGrp="1"/>
          </p:cNvGraphicFramePr>
          <p:nvPr/>
        </p:nvGraphicFramePr>
        <p:xfrm>
          <a:off x="732790" y="1145540"/>
          <a:ext cx="10727055" cy="4566285"/>
        </p:xfrm>
        <a:graphic>
          <a:graphicData uri="http://schemas.openxmlformats.org/drawingml/2006/table">
            <a:tbl>
              <a:tblPr/>
              <a:tblGrid>
                <a:gridCol w="10727055"/>
              </a:tblGrid>
              <a:tr h="666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购物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顾客应答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0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Thanks, I’m just looking.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Yes, How much is the apple?/the T-shirt?...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want a kilo of oranges.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 I see that skirt?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4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732790" y="1028065"/>
            <a:ext cx="8208962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—What can I do for you?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—____________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A. I want a kilo of pears.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B. You can do in your own way.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C. Thanks.		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D. Excuse me. I’m busy.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73565" y="5784215"/>
            <a:ext cx="2290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 bldLvl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728980" y="1028065"/>
            <a:ext cx="967994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—Excuse me, how much is the jacket?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—It’s 499 Yuan. ____________.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A. Oh, no. That’s OK!	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B. How do you like it?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C. Which do you prefer?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D. Would you like to try it on?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8230" y="5940425"/>
            <a:ext cx="1809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D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 bldLvl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18127" name="Group 15"/>
          <p:cNvGraphicFramePr>
            <a:graphicFrameLocks noGrp="1"/>
          </p:cNvGraphicFramePr>
          <p:nvPr/>
        </p:nvGraphicFramePr>
        <p:xfrm>
          <a:off x="674370" y="1179195"/>
          <a:ext cx="10843260" cy="4500245"/>
        </p:xfrm>
        <a:graphic>
          <a:graphicData uri="http://schemas.openxmlformats.org/drawingml/2006/table">
            <a:tbl>
              <a:tblPr/>
              <a:tblGrid>
                <a:gridCol w="10843260"/>
              </a:tblGrid>
              <a:tr h="802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十一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邀请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提出邀请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Would you like to 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go to the movie tonight?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How / What about going dancing this weekend?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Why don’t you / Why not join us for the dinner tonight?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 you go to …with us 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19158" name="Group 22"/>
          <p:cNvGraphicFramePr>
            <a:graphicFrameLocks noGrp="1"/>
          </p:cNvGraphicFramePr>
          <p:nvPr/>
        </p:nvGraphicFramePr>
        <p:xfrm>
          <a:off x="546100" y="611505"/>
          <a:ext cx="11207750" cy="5636008"/>
        </p:xfrm>
        <a:graphic>
          <a:graphicData uri="http://schemas.openxmlformats.org/drawingml/2006/table">
            <a:tbl>
              <a:tblPr/>
              <a:tblGrid>
                <a:gridCol w="11207750"/>
              </a:tblGrid>
              <a:tr h="3771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十一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邀请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接受邀请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6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That’s very kind of you.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I’d love to.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Oh, thank you, that would be nice.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 you very much.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拒绝邀请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3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wish I could, but …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 I’d love to, but 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terribly sorry, but I’ve made other plans. Thanks, anyway.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Sorry, but I can’t tonight.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No, thank you.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613410" y="817245"/>
            <a:ext cx="10944860" cy="5405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ct val="135000"/>
              </a:lnSpc>
              <a:buFontTx/>
              <a:buChar char="-"/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Oh, Betty, we will be having a buffet party next Saturday, and we'd like you to join us.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>
              <a:lnSpc>
                <a:spcPct val="13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-  </a:t>
            </a:r>
            <a:r>
              <a:rPr kumimoji="1" lang="en-US" altLang="zh-CN" sz="3200" b="0" dirty="0" smtClean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_____ 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, Susan. What's the occasion? What time do you want me to come?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>
              <a:lnSpc>
                <a:spcPct val="13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I'd love to  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>
              <a:lnSpc>
                <a:spcPct val="13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No way  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>
              <a:lnSpc>
                <a:spcPct val="13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By no means  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	</a:t>
            </a:r>
            <a:endParaRPr kumimoji="1" lang="zh-CN" altLang="en-US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>
              <a:lnSpc>
                <a:spcPct val="13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I'm afraid not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76510" y="6031865"/>
            <a:ext cx="1510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  <p:sp>
        <p:nvSpPr>
          <p:cNvPr id="220163" name="AutoShape 3"/>
          <p:cNvSpPr>
            <a:spLocks noChangeArrowheads="1"/>
          </p:cNvSpPr>
          <p:nvPr/>
        </p:nvSpPr>
        <p:spPr bwMode="auto">
          <a:xfrm>
            <a:off x="4997450" y="4218940"/>
            <a:ext cx="3744913" cy="1655763"/>
          </a:xfrm>
          <a:prstGeom prst="cloudCallout">
            <a:avLst>
              <a:gd name="adj1" fmla="val -68653"/>
              <a:gd name="adj2" fmla="val 13949"/>
            </a:avLst>
          </a:prstGeom>
          <a:solidFill>
            <a:schemeClr val="accent1">
              <a:alpha val="32001"/>
            </a:schemeClr>
          </a:solidFill>
          <a:ln w="25400">
            <a:solidFill>
              <a:srgbClr val="FF99CC"/>
            </a:solidFill>
            <a:prstDash val="sysDot"/>
            <a:round/>
          </a:ln>
          <a:effectLst/>
        </p:spPr>
        <p:txBody>
          <a:bodyPr/>
          <a:lstStyle/>
          <a:p>
            <a:pPr algn="l" latinLnBrk="1"/>
            <a:endParaRPr kumimoji="1" lang="en-US" altLang="zh-CN" sz="2400" b="0">
              <a:latin typeface="Times New Roman" panose="02020603050405020304" charset="0"/>
              <a:ea typeface="Gulim" pitchFamily="34" charset="-127"/>
            </a:endParaRPr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5177790" y="4435475"/>
            <a:ext cx="447802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by no means 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绝不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;       </a:t>
            </a:r>
            <a:endParaRPr kumimoji="1" lang="en-US" altLang="zh-CN" sz="2400" b="1" dirty="0" smtClean="0">
              <a:solidFill>
                <a:srgbClr val="FF0000"/>
              </a:solidFill>
              <a:latin typeface="Times New Roman" panose="02020603050405020304" charset="0"/>
              <a:ea typeface="Gulim" pitchFamily="34" charset="-127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by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all means 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Gulim" pitchFamily="34" charset="-127"/>
              </a:rPr>
              <a:t>一定，尽一切办法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Gulim" pitchFamily="34" charset="-127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bldLvl="0" animBg="1"/>
      <p:bldP spid="6" grpId="0"/>
      <p:bldP spid="220163" grpId="0" bldLvl="0" animBg="1"/>
      <p:bldP spid="22016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468630" y="758190"/>
            <a:ext cx="11266170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—Would you like to have dinner with me this Saturday, Mr. Wang</a:t>
            </a:r>
            <a:r>
              <a:rPr kumimoji="1" lang="en-US" altLang="zh-CN" sz="3200" b="0" dirty="0" smtClean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—_____.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A. Oh, no. Let’s not 				       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B. I’d rather stay at home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C. I’d love to, but I have a meeting that day 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3810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D. Thank you 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80650" y="6122670"/>
            <a:ext cx="1509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 bldLvl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22227" name="Group 19"/>
          <p:cNvGraphicFramePr>
            <a:graphicFrameLocks noGrp="1"/>
          </p:cNvGraphicFramePr>
          <p:nvPr/>
        </p:nvGraphicFramePr>
        <p:xfrm>
          <a:off x="641350" y="1162685"/>
          <a:ext cx="10909300" cy="4745355"/>
        </p:xfrm>
        <a:graphic>
          <a:graphicData uri="http://schemas.openxmlformats.org/drawingml/2006/table">
            <a:tbl>
              <a:tblPr/>
              <a:tblGrid>
                <a:gridCol w="10909300"/>
              </a:tblGrid>
              <a:tr h="862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十三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提供帮助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主动提供帮助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8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I’ll give you a hand.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Let me do you a favor.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Let me get it for you.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 I help you with that?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If you want, I can get it for you.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 you need some help?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23255" name="Group 23"/>
          <p:cNvGraphicFramePr>
            <a:graphicFrameLocks noGrp="1"/>
          </p:cNvGraphicFramePr>
          <p:nvPr/>
        </p:nvGraphicFramePr>
        <p:xfrm>
          <a:off x="680720" y="1028065"/>
          <a:ext cx="10831195" cy="4749800"/>
        </p:xfrm>
        <a:graphic>
          <a:graphicData uri="http://schemas.openxmlformats.org/drawingml/2006/table">
            <a:tbl>
              <a:tblPr/>
              <a:tblGrid>
                <a:gridCol w="10831195"/>
              </a:tblGrid>
              <a:tr h="656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十三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提供帮助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接受并致谢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Thanks a lot.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That’s nice / very kind of you, thanks.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拒绝帮助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4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Thanks a lot, but I’m OK.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No, don’t bother, I can do it myself. But thank you very much anyway.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613410" y="1162368"/>
            <a:ext cx="1007618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just" latinLnBrk="1">
              <a:lnSpc>
                <a:spcPct val="150000"/>
              </a:lnSpc>
              <a:buFontTx/>
              <a:buChar char="-"/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This box is too heavy for me to carry upstairs.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- _______.</a:t>
            </a:r>
            <a:endParaRPr kumimoji="1" lang="zh-CN" altLang="en-US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A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You may ask for help  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B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I'll give you a hand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Please do me a favor  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D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I'd come to help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2650" y="5836285"/>
            <a:ext cx="183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B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187411" name="Group 19"/>
          <p:cNvGraphicFramePr>
            <a:graphicFrameLocks noGrp="1"/>
          </p:cNvGraphicFramePr>
          <p:nvPr/>
        </p:nvGraphicFramePr>
        <p:xfrm>
          <a:off x="468630" y="1028065"/>
          <a:ext cx="10925175" cy="4298315"/>
        </p:xfrm>
        <a:graphic>
          <a:graphicData uri="http://schemas.openxmlformats.org/drawingml/2006/table">
            <a:tbl>
              <a:tblPr/>
              <a:tblGrid>
                <a:gridCol w="10925175"/>
              </a:tblGrid>
              <a:tr h="688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五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询问对方意见或看法</a:t>
                      </a:r>
                      <a:endParaRPr kumimoji="0" lang="en-US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9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Do you think 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What do you think of sb. / </a:t>
                      </a:r>
                      <a:r>
                        <a:rPr kumimoji="0" lang="en-US" altLang="zh-CN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sth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.?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How do you like sb. / </a:t>
                      </a:r>
                      <a:r>
                        <a:rPr kumimoji="0" lang="en-US" altLang="zh-CN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sth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.?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What’s your opinion?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What about / How about…?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25299" name="Group 19"/>
          <p:cNvGraphicFramePr>
            <a:graphicFrameLocks noGrp="1"/>
          </p:cNvGraphicFramePr>
          <p:nvPr/>
        </p:nvGraphicFramePr>
        <p:xfrm>
          <a:off x="756920" y="900430"/>
          <a:ext cx="10935335" cy="5057140"/>
        </p:xfrm>
        <a:graphic>
          <a:graphicData uri="http://schemas.openxmlformats.org/drawingml/2006/table">
            <a:tbl>
              <a:tblPr/>
              <a:tblGrid>
                <a:gridCol w="1093533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十五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建议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提出建议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0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How about / What about…?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Let’s … / Shall we…?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Why don’t we…? / Why not…?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We’d better…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 you think it would be a good idea to 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I’d like to suggest…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27342" name="Group 14"/>
          <p:cNvGraphicFramePr>
            <a:graphicFrameLocks noGrp="1"/>
          </p:cNvGraphicFramePr>
          <p:nvPr/>
        </p:nvGraphicFramePr>
        <p:xfrm>
          <a:off x="613410" y="746760"/>
          <a:ext cx="10869295" cy="5166360"/>
        </p:xfrm>
        <a:graphic>
          <a:graphicData uri="http://schemas.openxmlformats.org/drawingml/2006/table">
            <a:tbl>
              <a:tblPr/>
              <a:tblGrid>
                <a:gridCol w="10869295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十五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建议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接受建议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47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right.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That’s a good idea. / That’s great.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Yes, that’s fine.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That would be nice.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I’d liked that very much.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Yes, I think your suggestion is acceptable.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What an excellent idea!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28368" name="Group 16"/>
          <p:cNvGraphicFramePr>
            <a:graphicFrameLocks noGrp="1"/>
          </p:cNvGraphicFramePr>
          <p:nvPr/>
        </p:nvGraphicFramePr>
        <p:xfrm>
          <a:off x="747395" y="1162685"/>
          <a:ext cx="10869295" cy="4257040"/>
        </p:xfrm>
        <a:graphic>
          <a:graphicData uri="http://schemas.openxmlformats.org/drawingml/2006/table">
            <a:tbl>
              <a:tblPr/>
              <a:tblGrid>
                <a:gridCol w="10869295"/>
              </a:tblGrid>
              <a:tr h="892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十五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建议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拒绝建议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0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I’d like that, but I can’t…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Well, I’d rather not. If you don’t mind.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Impossible. / No way.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regret to say I can’t accept your suggestion.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977900" y="890270"/>
            <a:ext cx="856932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just" latinLnBrk="1">
              <a:lnSpc>
                <a:spcPct val="150000"/>
              </a:lnSpc>
              <a:buFontTx/>
              <a:buChar char="-"/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Let's go for a drive. 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- _________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A</a:t>
            </a:r>
            <a:r>
              <a:rPr kumimoji="1" lang="zh-CN" altLang="en-US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I'm busy.						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</a:t>
            </a:r>
            <a:r>
              <a:rPr kumimoji="1" lang="zh-CN" altLang="en-US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It drives me mad.		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C</a:t>
            </a:r>
            <a:r>
              <a:rPr kumimoji="1" lang="zh-CN" altLang="en-US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All right. Let's go. 				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</a:t>
            </a:r>
            <a:r>
              <a:rPr kumimoji="1" lang="zh-CN" altLang="en-US" sz="360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 don't say anything.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6510" y="5966460"/>
            <a:ext cx="1548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8" grpId="0" bldLvl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613410" y="1028065"/>
            <a:ext cx="1071880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—How about going to dinner at the Mexican restaurant tonight?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—___________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A. Forget it.			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B. Sorry, I like Mexican food.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C. That’s great!			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D. Glad you like it.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04020" y="5927725"/>
            <a:ext cx="2343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 bldLvl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31426" name="Group 2"/>
          <p:cNvGraphicFramePr>
            <a:graphicFrameLocks noGrp="1"/>
          </p:cNvGraphicFramePr>
          <p:nvPr/>
        </p:nvGraphicFramePr>
        <p:xfrm>
          <a:off x="613410" y="1278255"/>
          <a:ext cx="10909300" cy="4302125"/>
        </p:xfrm>
        <a:graphic>
          <a:graphicData uri="http://schemas.openxmlformats.org/drawingml/2006/table">
            <a:tbl>
              <a:tblPr/>
              <a:tblGrid>
                <a:gridCol w="10909300"/>
              </a:tblGrid>
              <a:tr h="772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十六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看病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What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’ s the 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matter with you?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What’s the trouble with you?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What’s wrong with you?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3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How are you feeling today?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703580" y="953770"/>
            <a:ext cx="981519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  <a:buFontTx/>
              <a:buChar char="-"/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How are you feeling?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- Much better. ______.   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A</a:t>
            </a:r>
            <a:r>
              <a:rPr kumimoji="1" lang="zh-CN" altLang="en-US" sz="3600" b="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Thanks for coming to see me  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B</a:t>
            </a:r>
            <a:r>
              <a:rPr kumimoji="1" lang="zh-CN" altLang="en-US" sz="3600" b="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You look great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C</a:t>
            </a:r>
            <a:r>
              <a:rPr kumimoji="1" lang="zh-CN" altLang="en-US" sz="3600" b="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You are so kind  		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D</a:t>
            </a:r>
            <a:r>
              <a:rPr kumimoji="1" lang="zh-CN" altLang="en-US" sz="3600" b="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Don't mention it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6096635"/>
            <a:ext cx="157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1110615" y="776923"/>
            <a:ext cx="7920037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—Doctor, I don't feel well.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 _______</a:t>
            </a:r>
            <a:endParaRPr kumimoji="1" lang="zh-CN" altLang="en-US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A</a:t>
            </a:r>
            <a:r>
              <a:rPr kumimoji="1"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You are fine.  	   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B</a:t>
            </a:r>
            <a:r>
              <a:rPr kumimoji="1"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It doesn't matter.  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C</a:t>
            </a:r>
            <a:r>
              <a:rPr kumimoji="1"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What's the matter?  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D</a:t>
            </a:r>
            <a:r>
              <a:rPr kumimoji="1"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Don't take it seriously.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72370" y="5992495"/>
            <a:ext cx="1562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4" grpId="0" bldLvl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34513" name="Group 17"/>
          <p:cNvGraphicFramePr>
            <a:graphicFrameLocks noGrp="1"/>
          </p:cNvGraphicFramePr>
          <p:nvPr/>
        </p:nvGraphicFramePr>
        <p:xfrm>
          <a:off x="706755" y="923925"/>
          <a:ext cx="10778490" cy="5010150"/>
        </p:xfrm>
        <a:graphic>
          <a:graphicData uri="http://schemas.openxmlformats.org/drawingml/2006/table">
            <a:tbl>
              <a:tblPr/>
              <a:tblGrid>
                <a:gridCol w="10778490"/>
              </a:tblGrid>
              <a:tr h="7251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十七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问路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问路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37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 you tell me where I can…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 you tell me where … is?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Could you please tell me the way to…?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Excuse me. How can I get to …, please?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How far is …, please?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 wonder if you could tell me where …is.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016115" y="78295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36558" name="Group 14"/>
          <p:cNvGraphicFramePr>
            <a:graphicFrameLocks noGrp="1"/>
          </p:cNvGraphicFramePr>
          <p:nvPr/>
        </p:nvGraphicFramePr>
        <p:xfrm>
          <a:off x="756285" y="644525"/>
          <a:ext cx="10834370" cy="5568950"/>
        </p:xfrm>
        <a:graphic>
          <a:graphicData uri="http://schemas.openxmlformats.org/drawingml/2006/table">
            <a:tbl>
              <a:tblPr/>
              <a:tblGrid>
                <a:gridCol w="1083437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十七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问路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回答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1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sorry I’m new around here too.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sorry I’m a stranger here myself.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Turn right at the traffic lights.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Oh, it’s very near.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Carry straight on.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I’m afraid you are going the wrong direction.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It’s just around the corner. 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9444" name="Rectangle 4"/>
          <p:cNvSpPr>
            <a:spLocks noChangeArrowheads="1"/>
          </p:cNvSpPr>
          <p:nvPr/>
        </p:nvSpPr>
        <p:spPr bwMode="auto">
          <a:xfrm>
            <a:off x="855980" y="799148"/>
            <a:ext cx="1022286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  <a:buFontTx/>
              <a:buChar char="-"/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Do you think this is a nice place?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- _________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  A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That's all right.			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B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You're well.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  C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No, it's not here.			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D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Yes, I think so.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5070" y="6083935"/>
            <a:ext cx="1666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D</a:t>
            </a:r>
            <a:endParaRPr lang="en-US" altLang="zh-CN"/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auto">
          <a:xfrm>
            <a:off x="7097078" y="4112578"/>
            <a:ext cx="4321175" cy="1511300"/>
          </a:xfrm>
          <a:prstGeom prst="wedgeRoundRectCallout">
            <a:avLst>
              <a:gd name="adj1" fmla="val -62125"/>
              <a:gd name="adj2" fmla="val -33718"/>
              <a:gd name="adj3" fmla="val 16667"/>
            </a:avLst>
          </a:prstGeom>
          <a:solidFill>
            <a:schemeClr val="accent1">
              <a:alpha val="27000"/>
            </a:schemeClr>
          </a:solidFill>
          <a:ln w="19050" cap="rnd">
            <a:solidFill>
              <a:srgbClr val="FF00FF"/>
            </a:solidFill>
            <a:prstDash val="sysDot"/>
            <a:miter lim="800000"/>
          </a:ln>
          <a:effectLst/>
        </p:spPr>
        <p:txBody>
          <a:bodyPr/>
          <a:lstStyle/>
          <a:p>
            <a:pPr algn="l"/>
            <a:r>
              <a:rPr lang="zh-CN" altLang="en-US" sz="2400" b="0" dirty="0">
                <a:solidFill>
                  <a:srgbClr val="000000"/>
                </a:solidFill>
                <a:ea typeface="黑体" panose="02010609060101010101" charset="-122"/>
              </a:rPr>
              <a:t>肯定：</a:t>
            </a:r>
            <a:r>
              <a:rPr lang="en-US" altLang="zh-CN" sz="2400" b="0" dirty="0">
                <a:solidFill>
                  <a:srgbClr val="000000"/>
                </a:solidFill>
                <a:ea typeface="黑体" panose="02010609060101010101" charset="-122"/>
              </a:rPr>
              <a:t>Yes, I think so.</a:t>
            </a:r>
            <a:endParaRPr lang="en-US" altLang="zh-CN" sz="2400" b="0" dirty="0">
              <a:solidFill>
                <a:srgbClr val="000000"/>
              </a:solidFill>
              <a:ea typeface="黑体" panose="02010609060101010101" charset="-122"/>
            </a:endParaRPr>
          </a:p>
          <a:p>
            <a:pPr algn="l"/>
            <a:r>
              <a:rPr lang="zh-CN" altLang="en-US" sz="2400" b="0" dirty="0">
                <a:solidFill>
                  <a:srgbClr val="000000"/>
                </a:solidFill>
                <a:ea typeface="黑体" panose="02010609060101010101" charset="-122"/>
              </a:rPr>
              <a:t>否定：</a:t>
            </a:r>
            <a:r>
              <a:rPr lang="en-US" altLang="zh-CN" sz="2400" b="0" dirty="0">
                <a:solidFill>
                  <a:srgbClr val="000000"/>
                </a:solidFill>
                <a:ea typeface="黑体" panose="02010609060101010101" charset="-122"/>
              </a:rPr>
              <a:t>No, I think not.</a:t>
            </a:r>
            <a:endParaRPr lang="en-US" altLang="zh-CN" sz="2400" b="0" dirty="0">
              <a:solidFill>
                <a:srgbClr val="000000"/>
              </a:solidFill>
              <a:ea typeface="黑体" panose="02010609060101010101" charset="-122"/>
            </a:endParaRPr>
          </a:p>
          <a:p>
            <a:pPr algn="l"/>
            <a:r>
              <a:rPr lang="en-US" altLang="zh-CN" sz="2400" b="0" dirty="0">
                <a:solidFill>
                  <a:srgbClr val="000000"/>
                </a:solidFill>
                <a:ea typeface="黑体" panose="02010609060101010101" charset="-122"/>
              </a:rPr>
              <a:t>      No, I don’t think so.</a:t>
            </a:r>
            <a:endParaRPr lang="en-US" altLang="zh-CN" sz="2400" b="0" dirty="0">
              <a:solidFill>
                <a:srgbClr val="00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 bldLvl="0" animBg="1"/>
      <p:bldP spid="3" grpId="0"/>
      <p:bldP spid="18944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7570" name="Rectangle 2"/>
          <p:cNvSpPr>
            <a:spLocks noChangeArrowheads="1"/>
          </p:cNvSpPr>
          <p:nvPr/>
        </p:nvSpPr>
        <p:spPr bwMode="auto">
          <a:xfrm>
            <a:off x="546100" y="528955"/>
            <a:ext cx="10803255" cy="580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—Excuse me, could you show me the way to the nearest post office?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 __________ Oh yes! Two blocks away from here at the Green Avenue. You can't miss it. 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A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I beg your pardon?  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B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What do you mean?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C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You're welcome.  			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algn="just">
              <a:lnSpc>
                <a:spcPct val="145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D</a:t>
            </a:r>
            <a:r>
              <a:rPr kumimoji="1"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Mm, let me think.</a:t>
            </a:r>
            <a:endParaRPr kumimoji="1"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49560" y="5875655"/>
            <a:ext cx="1392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D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0" grpId="0" bldLvl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8594" name="Rectangle 2"/>
          <p:cNvSpPr>
            <a:spLocks noChangeArrowheads="1"/>
          </p:cNvSpPr>
          <p:nvPr/>
        </p:nvSpPr>
        <p:spPr bwMode="auto">
          <a:xfrm>
            <a:off x="855980" y="890270"/>
            <a:ext cx="8682038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—Madam, do all the buses go downtown?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—____________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  <a:buFontTx/>
              <a:buAutoNum type="alphaUcPeriod"/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Wow, you got the idea.				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  <a:buFontTx/>
              <a:buAutoNum type="alphaUcPeriod"/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No, never mind.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  <a:buFontTx/>
              <a:buAutoNum type="alphaUcPeriod"/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Pretty well, I guess.					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  <a:p>
            <a:pPr indent="266700" algn="l" latinLnBrk="1">
              <a:lnSpc>
                <a:spcPct val="150000"/>
              </a:lnSpc>
              <a:buFontTx/>
              <a:buAutoNum type="alphaUcPeriod"/>
            </a:pPr>
            <a:r>
              <a:rPr kumimoji="1"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Gulim" pitchFamily="34" charset="-127"/>
                <a:cs typeface="Times New Roman Regular" panose="02020503050405090304" charset="0"/>
              </a:rPr>
              <a:t> Sorry, I’m new here.</a:t>
            </a:r>
            <a:endParaRPr kumimoji="1"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Gulim" pitchFamily="34" charset="-127"/>
              <a:cs typeface="Times New Roman Regular" panose="0202050305040509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20300" y="5862320"/>
            <a:ext cx="1704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D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 bldLvl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2234723" cy="706755"/>
            <a:chOff x="334963" y="455941"/>
            <a:chExt cx="2234723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202374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7188A8"/>
                  </a:solidFill>
                  <a:cs typeface="+mn-ea"/>
                  <a:sym typeface="+mn-lt"/>
                </a:rPr>
                <a:t>Practice:</a:t>
              </a:r>
              <a:endParaRPr lang="en-US" altLang="zh-CN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6787" name="Rectangle 3"/>
          <p:cNvSpPr>
            <a:spLocks noGrp="1" noChangeArrowheads="1"/>
          </p:cNvSpPr>
          <p:nvPr/>
        </p:nvSpPr>
        <p:spPr>
          <a:xfrm>
            <a:off x="716915" y="1276985"/>
            <a:ext cx="8362950" cy="4741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1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、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---Thank you for calling.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--- _________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Don't mention it.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That's fine.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Nice talking to you.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Call back again.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02545" y="5927725"/>
            <a:ext cx="1444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6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6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6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7811" name="Rectangle 3"/>
          <p:cNvSpPr>
            <a:spLocks noGrp="1" noChangeArrowheads="1"/>
          </p:cNvSpPr>
          <p:nvPr/>
        </p:nvSpPr>
        <p:spPr>
          <a:xfrm>
            <a:off x="995998" y="1028065"/>
            <a:ext cx="8291512" cy="488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2.---A: How are you doing? 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---B: ______________. </a:t>
            </a:r>
            <a:endParaRPr lang="en-GB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GB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A. Very good         	</a:t>
            </a:r>
            <a:endParaRPr lang="en-GB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GB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B. Doing homework</a:t>
            </a:r>
            <a:endParaRPr lang="en-GB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GB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C. Just fine          </a:t>
            </a:r>
            <a:endParaRPr lang="en-GB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GB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D. A good idea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20300" y="5849620"/>
            <a:ext cx="1614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5980" y="1028065"/>
            <a:ext cx="1062228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3.---Who’s that?</a:t>
            </a:r>
            <a:endParaRPr lang="en-US" altLang="zh-CN" sz="40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---This is Tom _________.</a:t>
            </a:r>
            <a:endParaRPr lang="en-US" altLang="zh-CN" sz="40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 smtClean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A. </a:t>
            </a: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speaks      </a:t>
            </a:r>
            <a:endParaRPr lang="en-US" altLang="zh-CN" sz="40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B. spoken</a:t>
            </a:r>
            <a:endParaRPr lang="en-US" altLang="zh-CN" sz="40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C. speaking      </a:t>
            </a:r>
            <a:endParaRPr lang="en-US" altLang="zh-CN" sz="40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4000" dirty="0" smtClean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D</a:t>
            </a:r>
            <a:r>
              <a:rPr lang="en-US" altLang="zh-CN" sz="400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. saying</a:t>
            </a:r>
            <a:endParaRPr lang="en-US" altLang="zh-CN" sz="1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4440" y="5901690"/>
            <a:ext cx="1652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9859" name="Rectangle 3"/>
          <p:cNvSpPr>
            <a:spLocks noGrp="1" noChangeArrowheads="1"/>
          </p:cNvSpPr>
          <p:nvPr/>
        </p:nvSpPr>
        <p:spPr>
          <a:xfrm>
            <a:off x="855980" y="903605"/>
            <a:ext cx="8291512" cy="481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 Thanks for your help.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--- __________.           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A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My pleasure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Never mind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Quite right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D</a:t>
            </a:r>
            <a:r>
              <a:rPr lang="zh-CN" altLang="en-US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Don't thank me</a:t>
            </a:r>
            <a:endParaRPr lang="en-US" altLang="zh-CN" sz="36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72370" y="5862320"/>
            <a:ext cx="1718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0883" name="Rectangle 3"/>
          <p:cNvSpPr>
            <a:spLocks noGrp="1" noChangeArrowheads="1"/>
          </p:cNvSpPr>
          <p:nvPr/>
        </p:nvSpPr>
        <p:spPr>
          <a:xfrm>
            <a:off x="1107440" y="908685"/>
            <a:ext cx="9794875" cy="489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 Hello, I'm Harry </a:t>
            </a:r>
            <a:r>
              <a:rPr lang="en-US" altLang="zh-CN" sz="3200" b="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Chan. 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---Hello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my name is Charles Green, but ______.  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call my Charles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call me at Charles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call me Charles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call Charles me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81565" y="6018530"/>
            <a:ext cx="1692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0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1907" name="Rectangle 3"/>
          <p:cNvSpPr>
            <a:spLocks noGrp="1" noChangeArrowheads="1"/>
          </p:cNvSpPr>
          <p:nvPr/>
        </p:nvSpPr>
        <p:spPr>
          <a:xfrm>
            <a:off x="1217930" y="1051560"/>
            <a:ext cx="8362950" cy="481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 Let's go for a drive. 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--- _________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I'm busy.	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 drives me mad.	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All right. Let's go. 	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don't say anything.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81565" y="5914390"/>
            <a:ext cx="1652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1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1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1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2931" name="Rectangle 3"/>
          <p:cNvSpPr>
            <a:spLocks noGrp="1" noChangeArrowheads="1"/>
          </p:cNvSpPr>
          <p:nvPr/>
        </p:nvSpPr>
        <p:spPr>
          <a:xfrm>
            <a:off x="613410" y="1028065"/>
            <a:ext cx="10457180" cy="4716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7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、 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--- Would you like to go to a concert this evening? 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 --- _________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OK. Let's go.					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You are welcome.	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But I have nothing else to do.		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Not bad.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3460" y="5849620"/>
            <a:ext cx="1809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2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2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2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2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2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3955" name="Rectangle 3"/>
          <p:cNvSpPr>
            <a:spLocks noGrp="1" noChangeArrowheads="1"/>
          </p:cNvSpPr>
          <p:nvPr/>
        </p:nvSpPr>
        <p:spPr>
          <a:xfrm>
            <a:off x="757555" y="960120"/>
            <a:ext cx="9624060" cy="4937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8</a:t>
            </a:r>
            <a:r>
              <a:rPr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、 </a:t>
            </a: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--- What can I do for you? </a:t>
            </a:r>
            <a:endParaRPr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--- ___________.</a:t>
            </a:r>
            <a:endParaRPr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A</a:t>
            </a:r>
            <a:r>
              <a:rPr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I want a kilo of pears</a:t>
            </a:r>
            <a:endParaRPr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B</a:t>
            </a:r>
            <a:r>
              <a:rPr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You can do in your own way</a:t>
            </a:r>
            <a:endParaRPr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</a:t>
            </a:r>
            <a:r>
              <a:rPr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Thanks</a:t>
            </a:r>
            <a:endParaRPr lang="en-US" altLang="zh-CN" sz="36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D</a:t>
            </a:r>
            <a:r>
              <a:rPr lang="zh-CN" altLang="en-US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6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Excuse me. I'm busy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5985" y="5992495"/>
            <a:ext cx="190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468630" y="1199198"/>
            <a:ext cx="9731375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  <a:buFontTx/>
              <a:buChar char="-"/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What do you think of your 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new teacher?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- _________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  A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He came to teach us last week.		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B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He teaches us English.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  C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He has two children.				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D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He is very nice.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06685" y="6083935"/>
            <a:ext cx="1509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D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 bldLvl="0" animBg="1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4979" name="Rectangle 3"/>
          <p:cNvSpPr>
            <a:spLocks noGrp="1" noChangeArrowheads="1"/>
          </p:cNvSpPr>
          <p:nvPr/>
        </p:nvSpPr>
        <p:spPr>
          <a:xfrm>
            <a:off x="421640" y="1028065"/>
            <a:ext cx="10984865" cy="4672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9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、 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--- Excuse me, but can you tell me the way to the post office?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--- ___________.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Don't ask that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Sorry, I'm a stranger here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No, I can't say that</a:t>
            </a:r>
            <a:endParaRPr lang="en-US" altLang="zh-CN" sz="3200" b="0" dirty="0">
              <a:solidFill>
                <a:srgbClr val="000000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No, you're driving too fast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6160" y="6018530"/>
            <a:ext cx="1887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B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4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4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4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4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4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4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6003" name="Rectangle 3"/>
          <p:cNvSpPr>
            <a:spLocks noGrp="1" noChangeArrowheads="1"/>
          </p:cNvSpPr>
          <p:nvPr/>
        </p:nvSpPr>
        <p:spPr>
          <a:xfrm>
            <a:off x="1209993" y="1028065"/>
            <a:ext cx="8218487" cy="481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227577"/>
              </a:buClr>
              <a:buSzPct val="90000"/>
              <a:buFont typeface="Webdings" panose="05030102010509060703" pitchFamily="18" charset="2"/>
              <a:buChar char="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7CEB5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 Oh, sorry to bother you.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--- __________.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A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That's Okay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No, you can't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That's good</a:t>
            </a:r>
            <a:endParaRPr lang="en-US" altLang="zh-CN" sz="32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D</a:t>
            </a:r>
            <a:r>
              <a: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Oh, I don't know</a:t>
            </a: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73285" y="5823585"/>
            <a:ext cx="1951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89329" y="1122329"/>
            <a:ext cx="4613342" cy="4613342"/>
          </a:xfrm>
          <a:prstGeom prst="ellipse">
            <a:avLst/>
          </a:prstGeom>
          <a:solidFill>
            <a:srgbClr val="71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94965" y="1901757"/>
            <a:ext cx="3602071" cy="2534851"/>
            <a:chOff x="4359646" y="2039833"/>
            <a:chExt cx="3602071" cy="2534851"/>
          </a:xfrm>
        </p:grpSpPr>
        <p:sp>
          <p:nvSpPr>
            <p:cNvPr id="10" name="矩形 9"/>
            <p:cNvSpPr/>
            <p:nvPr/>
          </p:nvSpPr>
          <p:spPr>
            <a:xfrm>
              <a:off x="4359646" y="3129424"/>
              <a:ext cx="3602071" cy="14452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100</a:t>
              </a: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个词汇、短语及</a:t>
              </a: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句型</a:t>
              </a:r>
              <a:endParaRPr kumimoji="0" lang="zh-CN" altLang="en-US" sz="44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474881" y="2039833"/>
              <a:ext cx="1371600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01</a:t>
              </a:r>
              <a:endParaRPr kumimoji="0" lang="zh-CN" altLang="en-US" sz="7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2805" y="222250"/>
            <a:ext cx="2207260" cy="66636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invite</a:t>
            </a:r>
            <a:endParaRPr lang="en-US" altLang="zh-CN" sz="2400" b="1" dirty="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legal  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possible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pianist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regular   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understand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smoker 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usual  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correct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rewrite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return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review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decline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Font typeface="+mj-lt"/>
              <a:buAutoNum type="arabicPeriod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illness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00000"/>
              </a:lnSpc>
              <a:buNone/>
            </a:pP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1380" y="252095"/>
            <a:ext cx="2540000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forward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foresee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international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interview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microwave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microscope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television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telescope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telephone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minibus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miniskirt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fontAlgn="auto">
              <a:lnSpc>
                <a:spcPct val="120000"/>
              </a:lnSpc>
              <a:buClrTx/>
              <a:buSzTx/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delete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fontAlgn="auto">
              <a:lnSpc>
                <a:spcPct val="120000"/>
              </a:lnSpc>
              <a:buClrTx/>
              <a:buSzTx/>
              <a:buFont typeface="+mj-lt"/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department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AutoNum type="arabicPeriod" startAt="15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agreement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8885" y="252095"/>
            <a:ext cx="2540000" cy="6737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supermarket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midnight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mid-autumn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immigration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import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exit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export 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oppose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open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delay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declare 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decrease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Font typeface="+mj-lt"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kindness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AutoNum type="arabicPeriod" startAt="29"/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protection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 eaLnBrk="1" hangingPunct="1">
              <a:lnSpc>
                <a:spcPct val="120000"/>
              </a:lnSpc>
              <a:buClrTx/>
              <a:buSzTx/>
              <a:buAutoNum type="arabicPeriod" startAt="29"/>
            </a:pP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6390" y="471170"/>
            <a:ext cx="2540000" cy="6590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Chinese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Japanese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foreigner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cleaner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sailor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actor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visitor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artist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scientist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importance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absence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difference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+mj-lt"/>
              <a:buAutoNum type="arabicPeriod" startAt="43"/>
            </a:pPr>
            <a:r>
              <a:rPr lang="zh-CN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invention</a:t>
            </a:r>
            <a:endParaRPr lang="zh-CN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eaLnBrk="1" hangingPunct="1"/>
            <a:endParaRPr lang="zh-CN" altLang="zh-CN" sz="2400" b="1" dirty="0">
              <a:sym typeface="+mn-ea"/>
            </a:endParaRPr>
          </a:p>
          <a:p>
            <a:pPr eaLnBrk="1" hangingPunct="1"/>
            <a:endParaRPr lang="zh-CN" altLang="zh-CN" sz="2400" b="1" dirty="0">
              <a:sym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6470" y="446405"/>
            <a:ext cx="2540000" cy="6313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14350" indent="-514350" eaLnBrk="1" hangingPunct="1">
              <a:buFont typeface="+mj-lt"/>
              <a:buAutoNum type="arabicPeriod" startAt="5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economy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eaLnBrk="1" hangingPunct="1">
              <a:buFont typeface="+mj-lt"/>
              <a:buAutoNum type="arabicPeriod" startAt="5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customs 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eaLnBrk="1" hangingPunct="1">
              <a:buFont typeface="+mj-lt"/>
              <a:buAutoNum type="arabicPeriod" startAt="5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landlord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eaLnBrk="1" hangingPunct="1">
              <a:buFont typeface="+mj-lt"/>
              <a:buAutoNum type="arabicPeriod" startAt="5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ambition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eaLnBrk="1" hangingPunct="1">
              <a:buFont typeface="+mj-lt"/>
              <a:buAutoNum type="arabicPeriod" startAt="5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strong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temper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514350" marR="0" lvl="0" indent="-51435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ambulance  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pest  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lawyer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10000"/>
              </a:lnSpc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admire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10000"/>
              </a:lnSpc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helpful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10000"/>
              </a:lnSpc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homeless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10000"/>
              </a:lnSpc>
              <a:buClrTx/>
              <a:buSzTx/>
              <a:buFont typeface="+mj-lt"/>
              <a:buAutoNum type="arabicPeriod" startAt="56"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fearless 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 eaLnBrk="1" hangingPunct="1">
              <a:buNone/>
            </a:pPr>
            <a:r>
              <a:rPr lang="en-US" altLang="zh-CN" dirty="0"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78530" y="367030"/>
            <a:ext cx="254000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catch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match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watch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patch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hatch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reasonable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suitable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natural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physica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beautiful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windy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luckily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quickly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 fontAlgn="auto">
              <a:lnSpc>
                <a:spcPct val="100000"/>
              </a:lnSpc>
              <a:buClrTx/>
              <a:buSzTx/>
              <a:buFont typeface="+mj-lt"/>
              <a:buAutoNum type="arabicPeriod" startAt="66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widely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0580" y="446405"/>
            <a:ext cx="254000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friendly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daily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lovely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dangerous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continuous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angry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healthy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not too bad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never mind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It doesn’t matter.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How do you do?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80"/>
            </a:pP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49945" y="367030"/>
            <a:ext cx="335788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Don’t mention it.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what are you?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mind doing sth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half past ten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a quarter to ten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would like to do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I’d  love to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How do you like sth?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with pleasure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It’s a pleasure.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 algn="l">
              <a:buClrTx/>
              <a:buSzTx/>
              <a:buFont typeface="+mj-lt"/>
              <a:buAutoNum type="arabicPeriod" startAt="91"/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have a good time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89329" y="1122329"/>
            <a:ext cx="4613342" cy="4613342"/>
          </a:xfrm>
          <a:prstGeom prst="ellipse">
            <a:avLst/>
          </a:prstGeom>
          <a:solidFill>
            <a:srgbClr val="71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94965" y="1901757"/>
            <a:ext cx="3602071" cy="1857941"/>
            <a:chOff x="4359646" y="2039833"/>
            <a:chExt cx="3602071" cy="1857941"/>
          </a:xfrm>
        </p:grpSpPr>
        <p:sp>
          <p:nvSpPr>
            <p:cNvPr id="10" name="矩形 9"/>
            <p:cNvSpPr/>
            <p:nvPr/>
          </p:nvSpPr>
          <p:spPr>
            <a:xfrm>
              <a:off x="4359646" y="3129424"/>
              <a:ext cx="3602071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词汇与</a:t>
              </a:r>
              <a:r>
                <a:rPr kumimoji="0" lang="zh-CN" altLang="en-US" sz="44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语法</a:t>
              </a:r>
              <a:endParaRPr kumimoji="0" lang="zh-CN" altLang="en-US" sz="44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474881" y="2039833"/>
              <a:ext cx="1371600" cy="11988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02</a:t>
              </a:r>
              <a:endParaRPr kumimoji="0" lang="zh-CN" altLang="en-US" sz="7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词汇与结构</a:t>
            </a:r>
            <a:r>
              <a:rPr lang="en-US" altLang="zh-CN" b="1" smtClean="0"/>
              <a:t>——</a:t>
            </a:r>
            <a:r>
              <a:rPr lang="zh-CN" altLang="en-US" b="1" smtClean="0"/>
              <a:t>名词</a:t>
            </a:r>
            <a:endParaRPr lang="zh-CN" altLang="en-US" b="1" smtClean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1289050" y="1519555"/>
            <a:ext cx="9665335" cy="579628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掌握名词用法、所有格、近义词辨析。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名词定义</a:t>
            </a:r>
            <a:r>
              <a:rPr lang="en-US" altLang="zh-CN" sz="2400" dirty="0" smtClean="0">
                <a:solidFill>
                  <a:schemeClr val="tx1"/>
                </a:solidFill>
              </a:rPr>
              <a:t>——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表示人、事物、机构、活动或抽象概念的名称的词。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分类                                              </a:t>
            </a:r>
            <a:r>
              <a:rPr lang="en-US" altLang="zh-CN" sz="2400" dirty="0" smtClean="0">
                <a:solidFill>
                  <a:schemeClr val="tx1"/>
                </a:solidFill>
              </a:rPr>
              <a:t>       </a:t>
            </a:r>
            <a:r>
              <a:rPr lang="zh-CN" altLang="en-US" sz="2400" dirty="0" smtClean="0">
                <a:solidFill>
                  <a:schemeClr val="tx1"/>
                </a:solidFill>
              </a:rPr>
              <a:t>个体名词 </a:t>
            </a:r>
            <a:r>
              <a:rPr lang="en-US" altLang="zh-CN" sz="2400" dirty="0" smtClean="0">
                <a:solidFill>
                  <a:schemeClr val="tx1"/>
                </a:solidFill>
              </a:rPr>
              <a:t>tree, student, piano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                                   可数名词</a:t>
            </a:r>
            <a:r>
              <a:rPr lang="en-US" altLang="zh-CN" sz="2400" dirty="0" smtClean="0">
                <a:solidFill>
                  <a:schemeClr val="tx1"/>
                </a:solidFill>
              </a:rPr>
              <a:t>desk(s)</a:t>
            </a:r>
            <a:r>
              <a:rPr lang="zh-CN" altLang="en-US" sz="2400" dirty="0" smtClean="0">
                <a:solidFill>
                  <a:schemeClr val="tx1"/>
                </a:solidFill>
              </a:rPr>
              <a:t>   集体名词 </a:t>
            </a:r>
            <a:r>
              <a:rPr lang="en-US" altLang="zh-CN" sz="2400" dirty="0" smtClean="0">
                <a:solidFill>
                  <a:schemeClr val="tx1"/>
                </a:solidFill>
              </a:rPr>
              <a:t>family, team, group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</a:t>
            </a:r>
            <a:r>
              <a:rPr lang="zh-CN" altLang="en-US" sz="2400" dirty="0" smtClean="0">
                <a:solidFill>
                  <a:schemeClr val="tx1"/>
                </a:solidFill>
              </a:rPr>
              <a:t>普通名词 </a:t>
            </a:r>
            <a:r>
              <a:rPr lang="en-US" altLang="zh-CN" sz="2400" dirty="0" smtClean="0">
                <a:solidFill>
                  <a:schemeClr val="tx1"/>
                </a:solidFill>
              </a:rPr>
              <a:t>book</a:t>
            </a:r>
            <a:r>
              <a:rPr lang="zh-CN" altLang="en-US" sz="2400" dirty="0" smtClean="0">
                <a:solidFill>
                  <a:schemeClr val="tx1"/>
                </a:solidFill>
              </a:rPr>
              <a:t>                                 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                            </a:t>
            </a:r>
            <a:r>
              <a:rPr lang="zh-CN" altLang="en-US" sz="2400" dirty="0" smtClean="0">
                <a:solidFill>
                  <a:schemeClr val="tx1"/>
                </a:solidFill>
              </a:rPr>
              <a:t>不可数名词</a:t>
            </a:r>
            <a:r>
              <a:rPr lang="en-US" altLang="zh-CN" sz="2400" dirty="0" smtClean="0">
                <a:solidFill>
                  <a:schemeClr val="tx1"/>
                </a:solidFill>
              </a:rPr>
              <a:t>water</a:t>
            </a:r>
            <a:r>
              <a:rPr lang="zh-CN" altLang="en-US" sz="2400" dirty="0" smtClean="0">
                <a:solidFill>
                  <a:schemeClr val="tx1"/>
                </a:solidFill>
              </a:rPr>
              <a:t>   抽象名词 </a:t>
            </a:r>
            <a:r>
              <a:rPr lang="en-US" altLang="zh-CN" sz="2400" dirty="0" smtClean="0">
                <a:solidFill>
                  <a:schemeClr val="tx1"/>
                </a:solidFill>
              </a:rPr>
              <a:t>work, hope,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</a:rPr>
              <a:t>专有名词 </a:t>
            </a:r>
            <a:r>
              <a:rPr lang="en-US" altLang="zh-CN" sz="2400" dirty="0" smtClean="0">
                <a:solidFill>
                  <a:schemeClr val="tx1"/>
                </a:solidFill>
              </a:rPr>
              <a:t>Beijing</a:t>
            </a:r>
            <a:r>
              <a:rPr lang="zh-CN" altLang="en-US" sz="2400" dirty="0" smtClean="0">
                <a:solidFill>
                  <a:schemeClr val="tx1"/>
                </a:solidFill>
              </a:rPr>
              <a:t>                                    物质名词  </a:t>
            </a:r>
            <a:r>
              <a:rPr lang="en-US" altLang="zh-CN" sz="2400" dirty="0" smtClean="0">
                <a:solidFill>
                  <a:schemeClr val="tx1"/>
                </a:solidFill>
              </a:rPr>
              <a:t>air, paper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ebdings" panose="05030102010509060703" pitchFamily="18" charset="2"/>
              <a:buNone/>
              <a:defRPr/>
            </a:pPr>
            <a:endParaRPr lang="en-US" altLang="zh-CN" sz="12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普通名词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：一类人、事物活抽象概念的名词。 </a:t>
            </a: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专有名词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：某个（些）人、地方、机构等专有的名称。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个体名词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：某类人或东西中的个体。</a:t>
            </a:r>
            <a:r>
              <a:rPr lang="en-US" altLang="zh-CN" sz="1400" dirty="0" smtClean="0">
                <a:solidFill>
                  <a:schemeClr val="tx1"/>
                </a:solidFill>
              </a:rPr>
              <a:t> 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集体名词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：若干个体组成的集合体。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物质名词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：无法分为个体的实物。 </a:t>
            </a: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抽象名词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：动作、状态、品质、感情等抽象概念。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可数名词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：可用数目来计算的事物的名词。 </a:t>
            </a:r>
            <a:r>
              <a:rPr lang="en-US" altLang="zh-CN" sz="1400" dirty="0" smtClean="0">
                <a:solidFill>
                  <a:schemeClr val="tx1"/>
                </a:solidFill>
              </a:rPr>
              <a:t>#</a:t>
            </a:r>
            <a:r>
              <a:rPr lang="zh-CN" altLang="en-US" sz="1400" b="1" dirty="0" smtClean="0">
                <a:solidFill>
                  <a:schemeClr val="tx1"/>
                </a:solidFill>
              </a:rPr>
              <a:t>不可数名词</a:t>
            </a:r>
            <a:r>
              <a:rPr lang="zh-CN" altLang="en-US" sz="1400" dirty="0" smtClean="0">
                <a:solidFill>
                  <a:schemeClr val="tx1"/>
                </a:solidFill>
              </a:rPr>
              <a:t>：不可用数目来计算的事物的名词。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ts val="800"/>
              </a:lnSpc>
              <a:buFont typeface="Wingdings" panose="05000000000000000000" pitchFamily="2" charset="2"/>
              <a:buChar char="ü"/>
              <a:defRPr/>
            </a:pPr>
            <a:endParaRPr lang="en-US" altLang="zh-CN" sz="1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1288733" y="3170238"/>
            <a:ext cx="279400" cy="122555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3908743" y="3022918"/>
            <a:ext cx="279400" cy="1084262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 bwMode="auto">
          <a:xfrm>
            <a:off x="6398260" y="2584450"/>
            <a:ext cx="279400" cy="585788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 bwMode="auto">
          <a:xfrm>
            <a:off x="6396673" y="3939540"/>
            <a:ext cx="280987" cy="639763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词汇与结构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名词</a:t>
            </a:r>
            <a:endParaRPr lang="zh-CN" altLang="en-US" sz="4000" b="1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1350010"/>
            <a:ext cx="11484610" cy="538734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可数名词（单、复数）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一、规则变化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一般情况下加</a:t>
            </a:r>
            <a:r>
              <a:rPr lang="en-US" altLang="zh-CN" sz="2400" dirty="0" smtClean="0">
                <a:solidFill>
                  <a:schemeClr val="tx1"/>
                </a:solidFill>
              </a:rPr>
              <a:t>-s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map-maps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car-cars</a:t>
            </a:r>
            <a:r>
              <a:rPr lang="zh-CN" altLang="en-US" sz="2400" dirty="0" smtClean="0">
                <a:solidFill>
                  <a:schemeClr val="tx1"/>
                </a:solidFill>
              </a:rPr>
              <a:t>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以 </a:t>
            </a:r>
            <a:r>
              <a:rPr lang="en-US" altLang="zh-CN" sz="2400" dirty="0" smtClean="0">
                <a:solidFill>
                  <a:schemeClr val="tx1"/>
                </a:solidFill>
              </a:rPr>
              <a:t>s,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sh</a:t>
            </a:r>
            <a:r>
              <a:rPr lang="en-US" altLang="zh-CN" sz="2400" dirty="0" smtClean="0">
                <a:solidFill>
                  <a:schemeClr val="tx1"/>
                </a:solidFill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ch</a:t>
            </a:r>
            <a:r>
              <a:rPr lang="en-US" altLang="zh-CN" sz="2400" dirty="0" smtClean="0">
                <a:solidFill>
                  <a:schemeClr val="tx1"/>
                </a:solidFill>
              </a:rPr>
              <a:t>, x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结尾的，加</a:t>
            </a:r>
            <a:r>
              <a:rPr lang="en-US" altLang="zh-CN" sz="2400" dirty="0" smtClean="0">
                <a:solidFill>
                  <a:schemeClr val="tx1"/>
                </a:solidFill>
              </a:rPr>
              <a:t>-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es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bus-buses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watch-watches  (</a:t>
            </a:r>
            <a:r>
              <a:rPr lang="zh-CN" altLang="en-US" sz="2400" dirty="0" smtClean="0">
                <a:solidFill>
                  <a:schemeClr val="tx1"/>
                </a:solidFill>
              </a:rPr>
              <a:t>特殊：</a:t>
            </a:r>
            <a:r>
              <a:rPr lang="en-US" altLang="zh-CN" sz="2400" dirty="0" smtClean="0">
                <a:solidFill>
                  <a:schemeClr val="tx1"/>
                </a:solidFill>
              </a:rPr>
              <a:t>stomach-</a:t>
            </a:r>
            <a:r>
              <a:rPr lang="en-US" altLang="zh-CN" sz="2400" dirty="0" smtClean="0">
                <a:solidFill>
                  <a:schemeClr val="tx1"/>
                </a:solidFill>
              </a:rPr>
              <a:t>stomachs)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以 辅音字母加 </a:t>
            </a:r>
            <a:r>
              <a:rPr lang="en-US" altLang="zh-CN" sz="2400" dirty="0" smtClean="0">
                <a:solidFill>
                  <a:schemeClr val="tx1"/>
                </a:solidFill>
              </a:rPr>
              <a:t>y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结尾的，变</a:t>
            </a:r>
            <a:r>
              <a:rPr lang="en-US" altLang="zh-CN" sz="2400" dirty="0" smtClean="0">
                <a:solidFill>
                  <a:schemeClr val="tx1"/>
                </a:solidFill>
              </a:rPr>
              <a:t>y</a:t>
            </a:r>
            <a:r>
              <a:rPr lang="zh-CN" altLang="en-US" sz="2400" dirty="0" smtClean="0">
                <a:solidFill>
                  <a:schemeClr val="tx1"/>
                </a:solidFill>
              </a:rPr>
              <a:t>为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i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</a:rPr>
              <a:t>再加</a:t>
            </a:r>
            <a:r>
              <a:rPr lang="en-US" altLang="zh-CN" sz="2400" dirty="0" smtClean="0">
                <a:solidFill>
                  <a:schemeClr val="tx1"/>
                </a:solidFill>
              </a:rPr>
              <a:t>-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es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baby-babies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以元音字母加  </a:t>
            </a:r>
            <a:r>
              <a:rPr lang="en-US" altLang="zh-CN" sz="2400" dirty="0" smtClean="0">
                <a:solidFill>
                  <a:schemeClr val="tx1"/>
                </a:solidFill>
              </a:rPr>
              <a:t>y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结尾的，直接在词尾加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s, </a:t>
            </a:r>
            <a:r>
              <a:rPr lang="zh-CN" altLang="en-US" sz="2400" dirty="0" smtClean="0">
                <a:solidFill>
                  <a:schemeClr val="tx1"/>
                </a:solidFill>
              </a:rPr>
              <a:t>如 </a:t>
            </a:r>
            <a:r>
              <a:rPr lang="en-US" altLang="zh-CN" sz="2400" dirty="0" smtClean="0">
                <a:solidFill>
                  <a:schemeClr val="tx1"/>
                </a:solidFill>
              </a:rPr>
              <a:t>boy-boys, key-keys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以 </a:t>
            </a:r>
            <a:r>
              <a:rPr lang="en-US" altLang="zh-CN" sz="2400" dirty="0" smtClean="0">
                <a:solidFill>
                  <a:schemeClr val="tx1"/>
                </a:solidFill>
              </a:rPr>
              <a:t>o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结尾的两种情况：</a:t>
            </a:r>
            <a:r>
              <a:rPr lang="en-US" altLang="zh-CN" sz="2400" dirty="0" smtClean="0">
                <a:solidFill>
                  <a:schemeClr val="tx1"/>
                </a:solidFill>
              </a:rPr>
              <a:t>#</a:t>
            </a:r>
            <a:r>
              <a:rPr lang="zh-CN" altLang="en-US" sz="2400" dirty="0" smtClean="0">
                <a:solidFill>
                  <a:schemeClr val="tx1"/>
                </a:solidFill>
              </a:rPr>
              <a:t>加</a:t>
            </a:r>
            <a:r>
              <a:rPr lang="en-US" altLang="zh-CN" sz="2400" dirty="0" smtClean="0">
                <a:solidFill>
                  <a:schemeClr val="tx1"/>
                </a:solidFill>
              </a:rPr>
              <a:t>-s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piano-pianos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radio-radios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                         #</a:t>
            </a:r>
            <a:r>
              <a:rPr lang="zh-CN" altLang="en-US" sz="2400" dirty="0" smtClean="0">
                <a:solidFill>
                  <a:schemeClr val="tx1"/>
                </a:solidFill>
              </a:rPr>
              <a:t>加</a:t>
            </a:r>
            <a:r>
              <a:rPr lang="en-US" altLang="zh-CN" sz="2400" dirty="0" smtClean="0">
                <a:solidFill>
                  <a:schemeClr val="tx1"/>
                </a:solidFill>
              </a:rPr>
              <a:t>-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es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hero-heroes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potato-potatoes 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tomato-tomatoes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以 </a:t>
            </a:r>
            <a:r>
              <a:rPr lang="en-US" altLang="zh-CN" sz="2400" dirty="0" smtClean="0">
                <a:solidFill>
                  <a:schemeClr val="tx1"/>
                </a:solidFill>
              </a:rPr>
              <a:t>f </a:t>
            </a:r>
            <a:r>
              <a:rPr lang="zh-CN" altLang="en-US" sz="2400" dirty="0" smtClean="0">
                <a:solidFill>
                  <a:schemeClr val="tx1"/>
                </a:solidFill>
              </a:rPr>
              <a:t>或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fe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结尾的，去 </a:t>
            </a:r>
            <a:r>
              <a:rPr lang="en-US" altLang="zh-CN" sz="2400" dirty="0" smtClean="0">
                <a:solidFill>
                  <a:schemeClr val="tx1"/>
                </a:solidFill>
              </a:rPr>
              <a:t>f/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fe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</a:rPr>
              <a:t>加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ves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 </a:t>
            </a:r>
            <a:r>
              <a:rPr lang="en-US" altLang="zh-CN" sz="2400" dirty="0" smtClean="0">
                <a:solidFill>
                  <a:schemeClr val="tx1"/>
                </a:solidFill>
              </a:rPr>
              <a:t>half-halves, knife-knives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 </a:t>
            </a:r>
            <a:r>
              <a:rPr lang="zh-CN" altLang="en-US" sz="2400" dirty="0" smtClean="0">
                <a:solidFill>
                  <a:schemeClr val="tx1"/>
                </a:solidFill>
              </a:rPr>
              <a:t>例外：</a:t>
            </a:r>
            <a:r>
              <a:rPr lang="en-US" altLang="zh-CN" sz="2400" dirty="0" smtClean="0">
                <a:solidFill>
                  <a:schemeClr val="tx1"/>
                </a:solidFill>
              </a:rPr>
              <a:t>belief-beliefs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roof-roofs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chief-chiefs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                                     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366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/>
              <a:t>【即学即练】写出下列名词的复数形式。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1). cup _________	</a:t>
            </a:r>
            <a:r>
              <a:rPr lang="en-US" altLang="zh-CN"/>
              <a:t>         </a:t>
            </a:r>
            <a:r>
              <a:rPr lang="zh-CN" altLang="en-US"/>
              <a:t>2). banana ______	</a:t>
            </a:r>
            <a:r>
              <a:rPr lang="en-US" altLang="zh-CN"/>
              <a:t>   </a:t>
            </a:r>
            <a:r>
              <a:rPr lang="zh-CN" altLang="en-US"/>
              <a:t>3). play _________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4). stomach_______	5). story_________	</a:t>
            </a:r>
            <a:r>
              <a:rPr lang="en-US" altLang="zh-CN"/>
              <a:t>   </a:t>
            </a:r>
            <a:r>
              <a:rPr lang="zh-CN" altLang="en-US"/>
              <a:t>6). tomato_______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7). wolf__________   	8). roof_________	</a:t>
            </a:r>
            <a:r>
              <a:rPr lang="en-US" altLang="zh-CN"/>
              <a:t>    </a:t>
            </a:r>
            <a:r>
              <a:rPr lang="zh-CN" altLang="en-US"/>
              <a:t>9). radio_________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10). photo________	11). factory________</a:t>
            </a:r>
            <a:r>
              <a:rPr lang="en-US" altLang="zh-CN"/>
              <a:t>   </a:t>
            </a:r>
            <a:r>
              <a:rPr lang="zh-CN" altLang="en-US"/>
              <a:t>12). belief________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 13). brush ________	14). fox________	</a:t>
            </a:r>
            <a:r>
              <a:rPr lang="en-US" altLang="zh-CN"/>
              <a:t>    </a:t>
            </a:r>
            <a:r>
              <a:rPr lang="zh-CN" altLang="en-US"/>
              <a:t>15). watch_______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148205" y="149669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【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>
                <a:solidFill>
                  <a:srgbClr val="FF0000"/>
                </a:solidFill>
              </a:rPr>
              <a:t> cup</a:t>
            </a:r>
            <a:r>
              <a:rPr lang="en-US" altLang="zh-CN">
                <a:solidFill>
                  <a:srgbClr val="FF0000"/>
                </a:solidFill>
              </a:rPr>
              <a:t>s        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en-US" altLang="zh-CN">
                <a:solidFill>
                  <a:srgbClr val="FF0000"/>
                </a:solidFill>
              </a:rPr>
              <a:t>               </a:t>
            </a:r>
            <a:r>
              <a:rPr lang="zh-CN" altLang="en-US">
                <a:solidFill>
                  <a:srgbClr val="FF0000"/>
                </a:solidFill>
              </a:rPr>
              <a:t>banana</a:t>
            </a:r>
            <a:r>
              <a:rPr lang="en-US" altLang="zh-CN">
                <a:solidFill>
                  <a:srgbClr val="FF0000"/>
                </a:solidFill>
              </a:rPr>
              <a:t>s  </a:t>
            </a:r>
            <a:r>
              <a:rPr lang="zh-CN" altLang="en-US">
                <a:solidFill>
                  <a:srgbClr val="FF0000"/>
                </a:solidFill>
              </a:rPr>
              <a:t> 	</a:t>
            </a:r>
            <a:r>
              <a:rPr lang="en-US" altLang="zh-CN">
                <a:solidFill>
                  <a:srgbClr val="FF0000"/>
                </a:solidFill>
              </a:rPr>
              <a:t>   </a:t>
            </a:r>
            <a:r>
              <a:rPr lang="zh-CN" altLang="en-US">
                <a:solidFill>
                  <a:srgbClr val="FF0000"/>
                </a:solidFill>
              </a:rPr>
              <a:t>play</a:t>
            </a:r>
            <a:r>
              <a:rPr lang="en-US" altLang="zh-CN">
                <a:solidFill>
                  <a:srgbClr val="FF0000"/>
                </a:solidFill>
              </a:rPr>
              <a:t>s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         </a:t>
            </a:r>
            <a:r>
              <a:rPr lang="zh-CN" altLang="en-US">
                <a:solidFill>
                  <a:srgbClr val="FF0000"/>
                </a:solidFill>
              </a:rPr>
              <a:t>stomach</a:t>
            </a:r>
            <a:r>
              <a:rPr lang="en-US" altLang="zh-CN">
                <a:solidFill>
                  <a:srgbClr val="FF0000"/>
                </a:solidFill>
              </a:rPr>
              <a:t>s  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   </a:t>
            </a:r>
            <a:r>
              <a:rPr lang="zh-CN" altLang="en-US">
                <a:solidFill>
                  <a:srgbClr val="FF0000"/>
                </a:solidFill>
              </a:rPr>
              <a:t>stor</a:t>
            </a:r>
            <a:r>
              <a:rPr lang="en-US" altLang="zh-CN">
                <a:solidFill>
                  <a:srgbClr val="FF0000"/>
                </a:solidFill>
              </a:rPr>
              <a:t>ies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         </a:t>
            </a:r>
            <a:r>
              <a:rPr lang="zh-CN" altLang="en-US">
                <a:solidFill>
                  <a:srgbClr val="FF0000"/>
                </a:solidFill>
              </a:rPr>
              <a:t>tomato</a:t>
            </a:r>
            <a:r>
              <a:rPr lang="en-US" altLang="zh-CN">
                <a:solidFill>
                  <a:srgbClr val="FF0000"/>
                </a:solidFill>
              </a:rPr>
              <a:t>es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en-US" altLang="zh-CN">
                <a:solidFill>
                  <a:srgbClr val="FF0000"/>
                </a:solidFill>
              </a:rPr>
              <a:t>   </a:t>
            </a:r>
            <a:r>
              <a:rPr lang="zh-CN" altLang="en-US">
                <a:solidFill>
                  <a:srgbClr val="FF0000"/>
                </a:solidFill>
              </a:rPr>
              <a:t>wol</a:t>
            </a:r>
            <a:r>
              <a:rPr lang="en-US" altLang="zh-CN">
                <a:solidFill>
                  <a:srgbClr val="FF0000"/>
                </a:solidFill>
              </a:rPr>
              <a:t>ves</a:t>
            </a:r>
            <a:r>
              <a:rPr lang="zh-CN" altLang="en-US">
                <a:solidFill>
                  <a:srgbClr val="FF0000"/>
                </a:solidFill>
              </a:rPr>
              <a:t>  	</a:t>
            </a:r>
            <a:r>
              <a:rPr lang="en-US" altLang="zh-CN">
                <a:solidFill>
                  <a:srgbClr val="FF0000"/>
                </a:solidFill>
              </a:rPr>
              <a:t>                    </a:t>
            </a:r>
            <a:r>
              <a:rPr lang="zh-CN" altLang="en-US">
                <a:solidFill>
                  <a:srgbClr val="FF0000"/>
                </a:solidFill>
              </a:rPr>
              <a:t>roof</a:t>
            </a:r>
            <a:r>
              <a:rPr lang="en-US" altLang="zh-CN">
                <a:solidFill>
                  <a:srgbClr val="FF0000"/>
                </a:solidFill>
              </a:rPr>
              <a:t>s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                </a:t>
            </a:r>
            <a:r>
              <a:rPr lang="zh-CN" altLang="en-US">
                <a:solidFill>
                  <a:srgbClr val="FF0000"/>
                </a:solidFill>
              </a:rPr>
              <a:t>radio</a:t>
            </a:r>
            <a:r>
              <a:rPr lang="en-US" altLang="zh-CN">
                <a:solidFill>
                  <a:srgbClr val="FF0000"/>
                </a:solidFill>
              </a:rPr>
              <a:t>s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en-US" altLang="zh-CN">
                <a:solidFill>
                  <a:srgbClr val="FF0000"/>
                </a:solidFill>
              </a:rPr>
              <a:t>      </a:t>
            </a:r>
            <a:r>
              <a:rPr lang="zh-CN" altLang="en-US">
                <a:solidFill>
                  <a:srgbClr val="FF0000"/>
                </a:solidFill>
              </a:rPr>
              <a:t> photo</a:t>
            </a:r>
            <a:r>
              <a:rPr lang="en-US" altLang="zh-CN">
                <a:solidFill>
                  <a:srgbClr val="FF0000"/>
                </a:solidFill>
              </a:rPr>
              <a:t>s    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       </a:t>
            </a:r>
            <a:r>
              <a:rPr lang="zh-CN" altLang="en-US">
                <a:solidFill>
                  <a:srgbClr val="FF0000"/>
                </a:solidFill>
              </a:rPr>
              <a:t>factor</a:t>
            </a:r>
            <a:r>
              <a:rPr lang="en-US">
                <a:solidFill>
                  <a:srgbClr val="FF0000"/>
                </a:solidFill>
              </a:rPr>
              <a:t>ies       </a:t>
            </a:r>
            <a:r>
              <a:rPr lang="en-US" altLang="zh-CN">
                <a:solidFill>
                  <a:srgbClr val="FF0000"/>
                </a:solidFill>
              </a:rPr>
              <a:t>           </a:t>
            </a:r>
            <a:r>
              <a:rPr lang="zh-CN" altLang="en-US">
                <a:solidFill>
                  <a:srgbClr val="FF0000"/>
                </a:solidFill>
              </a:rPr>
              <a:t>belief</a:t>
            </a:r>
            <a:r>
              <a:rPr lang="en-US" altLang="zh-CN">
                <a:solidFill>
                  <a:srgbClr val="FF0000"/>
                </a:solidFill>
              </a:rPr>
              <a:t>s</a:t>
            </a:r>
            <a:endParaRPr lang="en-US" altLang="zh-CN">
              <a:solidFill>
                <a:srgbClr val="FF0000"/>
              </a:solidFill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  brush</a:t>
            </a:r>
            <a:r>
              <a:rPr lang="en-US" altLang="zh-CN">
                <a:solidFill>
                  <a:srgbClr val="FF0000"/>
                </a:solidFill>
              </a:rPr>
              <a:t>es                          </a:t>
            </a:r>
            <a:r>
              <a:rPr lang="zh-CN" altLang="en-US">
                <a:solidFill>
                  <a:srgbClr val="FF0000"/>
                </a:solidFill>
              </a:rPr>
              <a:t>fox</a:t>
            </a:r>
            <a:r>
              <a:rPr lang="en-US" altLang="zh-CN">
                <a:solidFill>
                  <a:srgbClr val="FF0000"/>
                </a:solidFill>
              </a:rPr>
              <a:t>es</a:t>
            </a:r>
            <a:r>
              <a:rPr lang="zh-CN" altLang="en-US">
                <a:solidFill>
                  <a:srgbClr val="FF0000"/>
                </a:solidFill>
              </a:rPr>
              <a:t>	</a:t>
            </a:r>
            <a:r>
              <a:rPr lang="en-US" altLang="zh-CN">
                <a:solidFill>
                  <a:srgbClr val="FF0000"/>
                </a:solidFill>
              </a:rPr>
              <a:t>                 </a:t>
            </a:r>
            <a:r>
              <a:rPr lang="zh-CN" altLang="en-US">
                <a:solidFill>
                  <a:srgbClr val="FF0000"/>
                </a:solidFill>
              </a:rPr>
              <a:t>watch</a:t>
            </a:r>
            <a:r>
              <a:rPr lang="en-US" altLang="zh-CN">
                <a:solidFill>
                  <a:srgbClr val="FF0000"/>
                </a:solidFill>
              </a:rPr>
              <a:t>es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词汇与结构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名词</a:t>
            </a:r>
            <a:endParaRPr lang="zh-CN" altLang="en-US" sz="4000" b="1" smtClean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838200" y="1252855"/>
            <a:ext cx="9117330" cy="5193030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可数名词（单、复数）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二、不规则变化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（一）常用名词复数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单复数同形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A </a:t>
            </a:r>
            <a:r>
              <a:rPr lang="zh-CN" altLang="en-US" sz="2400" dirty="0" smtClean="0">
                <a:solidFill>
                  <a:schemeClr val="tx1"/>
                </a:solidFill>
              </a:rPr>
              <a:t>，动物名称  如 </a:t>
            </a:r>
            <a:r>
              <a:rPr lang="en-US" altLang="zh-CN" sz="2400" dirty="0" smtClean="0">
                <a:solidFill>
                  <a:schemeClr val="tx1"/>
                </a:solidFill>
              </a:rPr>
              <a:t>sheep, deer, fish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B</a:t>
            </a:r>
            <a:r>
              <a:rPr lang="zh-CN" altLang="en-US" sz="2400" dirty="0" smtClean="0">
                <a:solidFill>
                  <a:schemeClr val="tx1"/>
                </a:solidFill>
              </a:rPr>
              <a:t>，以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ese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结尾的国籍名词 如 </a:t>
            </a:r>
            <a:r>
              <a:rPr lang="en-US" altLang="zh-CN" sz="2400" dirty="0" smtClean="0">
                <a:solidFill>
                  <a:schemeClr val="tx1"/>
                </a:solidFill>
              </a:rPr>
              <a:t>Chinese</a:t>
            </a:r>
            <a:r>
              <a:rPr lang="zh-CN" altLang="en-US" sz="2400" dirty="0" smtClean="0">
                <a:solidFill>
                  <a:schemeClr val="tx1"/>
                </a:solidFill>
              </a:rPr>
              <a:t>， </a:t>
            </a:r>
            <a:r>
              <a:rPr lang="en-US" altLang="zh-CN" sz="2400" dirty="0" smtClean="0">
                <a:solidFill>
                  <a:schemeClr val="tx1"/>
                </a:solidFill>
              </a:rPr>
              <a:t>Japanese, Portuguese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man-men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2400" dirty="0" err="1" smtClean="0">
                <a:solidFill>
                  <a:schemeClr val="tx1"/>
                </a:solidFill>
              </a:rPr>
              <a:t>oo-ee</a:t>
            </a:r>
            <a:r>
              <a:rPr lang="en-US" altLang="zh-CN" sz="2400" dirty="0" smtClean="0">
                <a:solidFill>
                  <a:schemeClr val="tx1"/>
                </a:solidFill>
              </a:rPr>
              <a:t>, </a:t>
            </a:r>
            <a:r>
              <a:rPr lang="zh-CN" altLang="en-US" sz="2400" dirty="0" smtClean="0">
                <a:solidFill>
                  <a:schemeClr val="tx1"/>
                </a:solidFill>
              </a:rPr>
              <a:t>如 </a:t>
            </a:r>
            <a:r>
              <a:rPr lang="en-US" altLang="zh-CN" sz="2400" dirty="0" smtClean="0">
                <a:solidFill>
                  <a:schemeClr val="tx1"/>
                </a:solidFill>
              </a:rPr>
              <a:t>foot-feet, tooth-teeth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+(r)en , </a:t>
            </a:r>
            <a:r>
              <a:rPr lang="zh-CN" altLang="en-US" sz="2400" dirty="0" smtClean="0">
                <a:solidFill>
                  <a:schemeClr val="tx1"/>
                </a:solidFill>
              </a:rPr>
              <a:t>如 </a:t>
            </a:r>
            <a:r>
              <a:rPr lang="en-US" altLang="zh-CN" sz="2400" dirty="0" smtClean="0">
                <a:solidFill>
                  <a:schemeClr val="tx1"/>
                </a:solidFill>
              </a:rPr>
              <a:t>child-children, ox-oxen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Mouse-mice, louse-lice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191506" name="Group 18"/>
          <p:cNvGraphicFramePr>
            <a:graphicFrameLocks noGrp="1"/>
          </p:cNvGraphicFramePr>
          <p:nvPr/>
        </p:nvGraphicFramePr>
        <p:xfrm>
          <a:off x="608965" y="854075"/>
          <a:ext cx="10692130" cy="4963160"/>
        </p:xfrm>
        <a:graphic>
          <a:graphicData uri="http://schemas.openxmlformats.org/drawingml/2006/table">
            <a:tbl>
              <a:tblPr/>
              <a:tblGrid>
                <a:gridCol w="1069213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六</a:t>
                      </a: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打电话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打电话一方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9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Hello. / Good morning.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May / Could I speak to …, please?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Is … there / in, please?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I’d like to speak to …, please.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Is that John? 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Is sb. speaking?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【即学即练】写出下列名词的复数形式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16). child __________ 17). foot ___________ 	18). sheep___________ 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19). tooth ________</a:t>
            </a:r>
            <a:r>
              <a:rPr lang="zh-CN" altLang="en-US"/>
              <a:t>   20). man __________ 	21). deer___________   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22). German _____________23). mouse_________	</a:t>
            </a:r>
            <a:endParaRPr lang="zh-CN" altLang="en-US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/>
              <a:t>24). Chinese___________ 25). policewoman ___________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0785" y="1630680"/>
            <a:ext cx="9471025" cy="318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fontAlgn="auto">
              <a:lnSpc>
                <a:spcPct val="120000"/>
              </a:lnSpc>
              <a:spcBef>
                <a:spcPts val="1000"/>
              </a:spcBef>
              <a:buClrTx/>
              <a:buSzTx/>
              <a:buNone/>
            </a:pPr>
            <a:endParaRPr lang="en-US" altLang="zh-CN" sz="2800">
              <a:sym typeface="+mn-ea"/>
            </a:endParaRPr>
          </a:p>
          <a:p>
            <a:pPr marL="0" algn="l" fontAlgn="auto">
              <a:lnSpc>
                <a:spcPct val="12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child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ren                  </a:t>
            </a:r>
            <a:r>
              <a:rPr lang="en-US" sz="2800">
                <a:solidFill>
                  <a:srgbClr val="FF0000"/>
                </a:solidFill>
                <a:sym typeface="+mn-ea"/>
              </a:rPr>
              <a:t>feet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 	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                   s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heep 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algn="l" fontAlgn="auto">
              <a:lnSpc>
                <a:spcPct val="12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teeth                       men                             deer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algn="l" fontAlgn="auto">
              <a:lnSpc>
                <a:spcPct val="12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German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s                       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mice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	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algn="l" fontAlgn="auto">
              <a:lnSpc>
                <a:spcPct val="12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Chinese 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                         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policewom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e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n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词汇与结构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名词</a:t>
            </a:r>
            <a:endParaRPr lang="zh-CN" altLang="en-US" sz="4000" b="1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589915" y="1401445"/>
            <a:ext cx="8896985" cy="570738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可数名词（单、复数）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二、不规则变化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</a:rPr>
              <a:t>（二）由两部分构成的事物名词复数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glasses, trousers, clothes, shorts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  表达具体数目，借助数量词 </a:t>
            </a:r>
            <a:r>
              <a:rPr lang="en-US" altLang="zh-CN" sz="2400" dirty="0" smtClean="0">
                <a:solidFill>
                  <a:schemeClr val="tx1"/>
                </a:solidFill>
              </a:rPr>
              <a:t>pair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suit </a:t>
            </a:r>
            <a:r>
              <a:rPr lang="zh-CN" altLang="en-US" sz="2400" dirty="0" smtClean="0">
                <a:solidFill>
                  <a:schemeClr val="tx1"/>
                </a:solidFill>
              </a:rPr>
              <a:t>等，如：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a pair of glasses, two pairs of trousers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（三）名词作定语常用单数形式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</a:rPr>
              <a:t>，如：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</a:rPr>
              <a:t>  a shoe factory, two apple trees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（四）形式单数实为复数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</a:rPr>
              <a:t>，如：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   cattle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people,  police 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1191260" y="502602"/>
            <a:ext cx="8370888" cy="623888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4000" b="1" smtClean="0"/>
              <a:t>词汇与结构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名词</a:t>
            </a:r>
            <a:endParaRPr lang="zh-CN" altLang="en-US" sz="4000" b="1" smtClean="0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xfrm>
            <a:off x="521970" y="1386840"/>
            <a:ext cx="11148484" cy="5192713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（五）合成名词的复数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有主体名词的将主体名词变复数，如：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brother-in- law—brothers-in-law,  looker-on— lookers-on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没有主体名词的在词尾加</a:t>
            </a:r>
            <a:r>
              <a:rPr lang="en-US" altLang="zh-CN" sz="2400" dirty="0" smtClean="0">
                <a:solidFill>
                  <a:schemeClr val="tx1"/>
                </a:solidFill>
              </a:rPr>
              <a:t>-s</a:t>
            </a:r>
            <a:r>
              <a:rPr lang="zh-CN" altLang="en-US" sz="2400" dirty="0" smtClean="0">
                <a:solidFill>
                  <a:schemeClr val="tx1"/>
                </a:solidFill>
              </a:rPr>
              <a:t>，如：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grown-up—grown-ups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（六）复数形式实为单数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</a:rPr>
              <a:t>，如：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</a:rPr>
              <a:t> 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maths</a:t>
            </a:r>
            <a:r>
              <a:rPr lang="zh-CN" altLang="en-US" sz="2400" dirty="0" smtClean="0">
                <a:solidFill>
                  <a:schemeClr val="tx1"/>
                </a:solidFill>
              </a:rPr>
              <a:t>， </a:t>
            </a:r>
            <a:r>
              <a:rPr lang="en-US" altLang="zh-CN" sz="2400" dirty="0" smtClean="0">
                <a:solidFill>
                  <a:schemeClr val="tx1"/>
                </a:solidFill>
              </a:rPr>
              <a:t>politics</a:t>
            </a:r>
            <a:r>
              <a:rPr lang="zh-CN" altLang="en-US" sz="2400" dirty="0" smtClean="0">
                <a:solidFill>
                  <a:schemeClr val="tx1"/>
                </a:solidFill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</a:rPr>
              <a:t>news,  the United States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rgbClr val="FF0000"/>
                </a:solidFill>
              </a:rPr>
              <a:t> (</a:t>
            </a:r>
            <a:r>
              <a:rPr lang="zh-CN" altLang="en-US" sz="2400" dirty="0" smtClean="0">
                <a:solidFill>
                  <a:srgbClr val="FF0000"/>
                </a:solidFill>
              </a:rPr>
              <a:t>七）</a:t>
            </a:r>
            <a:r>
              <a:rPr lang="en-US" altLang="zh-CN" sz="2400" dirty="0" smtClean="0">
                <a:solidFill>
                  <a:srgbClr val="FF0000"/>
                </a:solidFill>
              </a:rPr>
              <a:t>the +</a:t>
            </a:r>
            <a:r>
              <a:rPr lang="zh-CN" altLang="en-US" sz="2400" dirty="0" smtClean="0">
                <a:solidFill>
                  <a:srgbClr val="FF0000"/>
                </a:solidFill>
              </a:rPr>
              <a:t>形容词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</a:rPr>
              <a:t>，表示一类人，此时当作复数名词。作主语时，谓语要用复数。如：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The rich</a:t>
            </a:r>
            <a:r>
              <a:rPr lang="en-US" altLang="zh-CN" sz="2400" dirty="0" smtClean="0">
                <a:solidFill>
                  <a:schemeClr val="tx1"/>
                </a:solidFill>
              </a:rPr>
              <a:t> are becoming richer.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词汇与结构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名词</a:t>
            </a:r>
            <a:endParaRPr lang="zh-CN" altLang="en-US" sz="4000" b="1" smtClean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651510" y="1382395"/>
            <a:ext cx="11148484" cy="5192713"/>
          </a:xfrm>
        </p:spPr>
        <p:txBody>
          <a:bodyPr>
            <a:normAutofit fontScale="90000" lnSpcReduction="10000"/>
          </a:bodyPr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不可数名词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665" dirty="0" smtClean="0">
                <a:solidFill>
                  <a:schemeClr val="tx1"/>
                </a:solidFill>
              </a:rPr>
              <a:t>一、常用不可数名词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665" dirty="0" smtClean="0">
                <a:solidFill>
                  <a:schemeClr val="tx1"/>
                </a:solidFill>
              </a:rPr>
              <a:t>    advice, atmosphere, bread, cloth, electricity, education, fruit, fun ,money, paper, trouble, weather,work, equipment,information, news, furniture, ,progress, etc. 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665" dirty="0" smtClean="0">
                <a:solidFill>
                  <a:schemeClr val="tx1"/>
                </a:solidFill>
              </a:rPr>
              <a:t>二、可用 </a:t>
            </a:r>
            <a:r>
              <a:rPr lang="en-US" altLang="zh-CN" sz="2665" dirty="0" smtClean="0">
                <a:solidFill>
                  <a:schemeClr val="tx1"/>
                </a:solidFill>
              </a:rPr>
              <a:t>of </a:t>
            </a:r>
            <a:r>
              <a:rPr lang="zh-CN" altLang="en-US" sz="2665" dirty="0" smtClean="0">
                <a:solidFill>
                  <a:schemeClr val="tx1"/>
                </a:solidFill>
              </a:rPr>
              <a:t>结构及</a:t>
            </a:r>
            <a:r>
              <a:rPr lang="en-US" altLang="zh-CN" sz="2665" dirty="0" smtClean="0">
                <a:solidFill>
                  <a:schemeClr val="tx1"/>
                </a:solidFill>
              </a:rPr>
              <a:t> a little, much, some, plenty of , a large quantity of </a:t>
            </a:r>
            <a:r>
              <a:rPr lang="zh-CN" altLang="en-US" sz="2665" dirty="0" smtClean="0">
                <a:solidFill>
                  <a:schemeClr val="tx1"/>
                </a:solidFill>
              </a:rPr>
              <a:t>等表示数量，如：</a:t>
            </a:r>
            <a:r>
              <a:rPr lang="en-US" altLang="zh-CN" sz="2665" dirty="0" smtClean="0">
                <a:solidFill>
                  <a:schemeClr val="tx1"/>
                </a:solidFill>
              </a:rPr>
              <a:t>a bottle of milk, two pieces of paper, a piece of advice, lots of rubbish, etc.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665" dirty="0" smtClean="0">
                <a:solidFill>
                  <a:schemeClr val="tx1"/>
                </a:solidFill>
              </a:rPr>
              <a:t>三、物质名词有时以复数形式出现，表示“各种各样的</a:t>
            </a:r>
            <a:r>
              <a:rPr lang="en-US" altLang="zh-CN" sz="2665" dirty="0" smtClean="0">
                <a:solidFill>
                  <a:schemeClr val="tx1"/>
                </a:solidFill>
              </a:rPr>
              <a:t>……</a:t>
            </a:r>
            <a:r>
              <a:rPr lang="zh-CN" altLang="en-US" sz="2665" dirty="0" smtClean="0">
                <a:solidFill>
                  <a:schemeClr val="tx1"/>
                </a:solidFill>
              </a:rPr>
              <a:t>”</a:t>
            </a:r>
            <a:r>
              <a:rPr lang="en-US" altLang="zh-CN" sz="2665" dirty="0" smtClean="0">
                <a:solidFill>
                  <a:schemeClr val="tx1"/>
                </a:solidFill>
              </a:rPr>
              <a:t>,</a:t>
            </a:r>
            <a:r>
              <a:rPr lang="zh-CN" altLang="en-US" sz="2665" dirty="0" smtClean="0">
                <a:solidFill>
                  <a:schemeClr val="tx1"/>
                </a:solidFill>
              </a:rPr>
              <a:t>如：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en-US" altLang="zh-CN" sz="2665" dirty="0" smtClean="0">
                <a:solidFill>
                  <a:schemeClr val="tx1"/>
                </a:solidFill>
              </a:rPr>
              <a:t>     foods </a:t>
            </a:r>
            <a:r>
              <a:rPr lang="zh-CN" altLang="en-US" sz="2665" dirty="0" smtClean="0">
                <a:solidFill>
                  <a:schemeClr val="tx1"/>
                </a:solidFill>
              </a:rPr>
              <a:t>各类食品，</a:t>
            </a:r>
            <a:r>
              <a:rPr lang="en-US" altLang="zh-CN" sz="2665" dirty="0" smtClean="0">
                <a:solidFill>
                  <a:schemeClr val="tx1"/>
                </a:solidFill>
              </a:rPr>
              <a:t>fruits </a:t>
            </a:r>
            <a:r>
              <a:rPr lang="zh-CN" altLang="en-US" sz="2665" dirty="0" smtClean="0">
                <a:solidFill>
                  <a:schemeClr val="tx1"/>
                </a:solidFill>
              </a:rPr>
              <a:t>各类水果， </a:t>
            </a:r>
            <a:r>
              <a:rPr lang="en-US" altLang="zh-CN" sz="2665" dirty="0" smtClean="0">
                <a:solidFill>
                  <a:schemeClr val="tx1"/>
                </a:solidFill>
              </a:rPr>
              <a:t>teas </a:t>
            </a:r>
            <a:r>
              <a:rPr lang="zh-CN" altLang="en-US" sz="2665" dirty="0" smtClean="0">
                <a:solidFill>
                  <a:schemeClr val="tx1"/>
                </a:solidFill>
              </a:rPr>
              <a:t>各种茶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fontAlgn="auto">
              <a:lnSpc>
                <a:spcPct val="110000"/>
              </a:lnSpc>
              <a:buFont typeface="Webdings" panose="05030102010509060703" pitchFamily="18" charset="2"/>
              <a:buNone/>
              <a:defRPr/>
            </a:pPr>
            <a:r>
              <a:rPr lang="zh-CN" altLang="en-US" sz="2665" dirty="0" smtClean="0">
                <a:solidFill>
                  <a:schemeClr val="tx1"/>
                </a:solidFill>
              </a:rPr>
              <a:t>四、抽象名词具体化时可与</a:t>
            </a:r>
            <a:r>
              <a:rPr lang="en-US" altLang="zh-CN" sz="2665" dirty="0" smtClean="0">
                <a:solidFill>
                  <a:schemeClr val="tx1"/>
                </a:solidFill>
              </a:rPr>
              <a:t>a(n) </a:t>
            </a:r>
            <a:r>
              <a:rPr lang="zh-CN" altLang="en-US" sz="2665" dirty="0" smtClean="0">
                <a:solidFill>
                  <a:schemeClr val="tx1"/>
                </a:solidFill>
              </a:rPr>
              <a:t>连用，如： </a:t>
            </a:r>
            <a:r>
              <a:rPr lang="en-US" altLang="zh-CN" sz="2665" dirty="0" smtClean="0">
                <a:solidFill>
                  <a:schemeClr val="tx1"/>
                </a:solidFill>
              </a:rPr>
              <a:t>a pleasure, a surprise</a:t>
            </a:r>
            <a:endParaRPr lang="en-US" altLang="zh-CN" sz="2665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b="1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endParaRPr lang="en-US" altLang="zh-CN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sz="24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26). 一杯茶________________ 	27). 两则新闻 ___________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28). 一张纸 _______________  	29). 一杯牛奶 __________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30). 一片面包 ____________  	31). 一条裤子 __________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a cup of tea ;    two pieces of news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a piece of paper; a glass of milk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a piece of bread; a pair of trousers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【即学即练】 翻译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32). 一个八岁的男孩 ________________   	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33). 步行十分钟的路程 _______________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34). 两名女教师 ____________________   	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35). 五家</a:t>
            </a:r>
            <a:r>
              <a:rPr lang="zh-CN" altLang="en-US"/>
              <a:t>花店  ______________________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36). 十家书店   ____________________    	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37). 一名男医生 _____________________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510280" y="1825625"/>
            <a:ext cx="1171130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        an eight-year-old boy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          a ten-minute walk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 two women teachers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five flower shops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ten book stores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a man doctor</a:t>
            </a: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名词</a:t>
            </a:r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9610" cy="435165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专有名词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    表示人名、地名、团体、机构、组织等专有的名词。</a:t>
            </a:r>
            <a:r>
              <a:rPr lang="zh-CN" altLang="en-US" dirty="0" smtClean="0">
                <a:solidFill>
                  <a:srgbClr val="FF0000"/>
                </a:solidFill>
              </a:rPr>
              <a:t>首字母大写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一、无冠词专有名词，如：人名、称呼、地名、星期、月份、节日等。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    Tom, Uncle Sam, China, Monday, National Day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二、带冠词专有名词</a:t>
            </a:r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zh-CN" altLang="en-US" dirty="0" smtClean="0">
                <a:solidFill>
                  <a:schemeClr val="tx1"/>
                </a:solidFill>
              </a:rPr>
              <a:t>由两个及以上的普通名词构成的专有名词）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   the Great Wall,  the </a:t>
            </a:r>
            <a:r>
              <a:rPr lang="en-US" altLang="zh-CN" dirty="0" err="1" smtClean="0">
                <a:solidFill>
                  <a:schemeClr val="tx1"/>
                </a:solidFill>
              </a:rPr>
              <a:t>Changjing</a:t>
            </a:r>
            <a:r>
              <a:rPr lang="en-US" altLang="zh-CN" dirty="0" smtClean="0">
                <a:solidFill>
                  <a:schemeClr val="tx1"/>
                </a:solidFill>
              </a:rPr>
              <a:t> River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1325563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词汇与结构</a:t>
            </a:r>
            <a:r>
              <a:rPr lang="en-US" altLang="zh-CN" sz="4000" smtClean="0"/>
              <a:t>——</a:t>
            </a:r>
            <a:r>
              <a:rPr lang="zh-CN" altLang="en-US" sz="4000" smtClean="0"/>
              <a:t>名词</a:t>
            </a:r>
            <a:endParaRPr lang="zh-CN" altLang="en-US" sz="4000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xfrm>
            <a:off x="654685" y="1007745"/>
            <a:ext cx="11066145" cy="57785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名词所有格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表示名词的所有关系，常在词尾加</a:t>
            </a:r>
            <a:r>
              <a:rPr lang="en-US" altLang="zh-CN" sz="2400" dirty="0" smtClean="0">
                <a:solidFill>
                  <a:schemeClr val="tx1"/>
                </a:solidFill>
              </a:rPr>
              <a:t>’s </a:t>
            </a:r>
            <a:r>
              <a:rPr lang="zh-CN" altLang="en-US" sz="2400" dirty="0" smtClean="0">
                <a:solidFill>
                  <a:schemeClr val="tx1"/>
                </a:solidFill>
              </a:rPr>
              <a:t>或用 </a:t>
            </a:r>
            <a:r>
              <a:rPr lang="en-US" altLang="zh-CN" sz="2400" dirty="0" smtClean="0">
                <a:solidFill>
                  <a:schemeClr val="tx1"/>
                </a:solidFill>
              </a:rPr>
              <a:t>of 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1.’s 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表示所有关系 主要用来表示有生命的名词的所属关系</a:t>
            </a:r>
            <a:r>
              <a:rPr lang="en-US" altLang="zh-CN" sz="2400" dirty="0" smtClean="0">
                <a:solidFill>
                  <a:schemeClr val="tx1"/>
                </a:solidFill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</a:rPr>
              <a:t>构成如下：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a. </a:t>
            </a:r>
            <a:r>
              <a:rPr lang="zh-CN" altLang="en-US" sz="2400" dirty="0" smtClean="0">
                <a:solidFill>
                  <a:schemeClr val="tx1"/>
                </a:solidFill>
              </a:rPr>
              <a:t>单数名词 在词尾加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’s                        My sister’s book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b. </a:t>
            </a:r>
            <a:r>
              <a:rPr lang="zh-CN" altLang="en-US" sz="2400" dirty="0" smtClean="0">
                <a:solidFill>
                  <a:schemeClr val="tx1"/>
                </a:solidFill>
              </a:rPr>
              <a:t>复数名词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--</a:t>
            </a:r>
            <a:r>
              <a:rPr lang="zh-CN" altLang="en-US" sz="2400" dirty="0" smtClean="0">
                <a:solidFill>
                  <a:schemeClr val="tx1"/>
                </a:solidFill>
              </a:rPr>
              <a:t>以</a:t>
            </a:r>
            <a:r>
              <a:rPr lang="en-US" altLang="zh-CN" sz="2400" dirty="0" smtClean="0">
                <a:solidFill>
                  <a:schemeClr val="tx1"/>
                </a:solidFill>
              </a:rPr>
              <a:t>-s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   在词尾加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’                     her friends’ money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--</a:t>
            </a:r>
            <a:r>
              <a:rPr lang="zh-CN" altLang="en-US" sz="2400" dirty="0" smtClean="0">
                <a:solidFill>
                  <a:schemeClr val="tx1"/>
                </a:solidFill>
              </a:rPr>
              <a:t>不以</a:t>
            </a:r>
            <a:r>
              <a:rPr lang="en-US" altLang="zh-CN" sz="2400" dirty="0" smtClean="0">
                <a:solidFill>
                  <a:schemeClr val="tx1"/>
                </a:solidFill>
              </a:rPr>
              <a:t>-s </a:t>
            </a:r>
            <a:r>
              <a:rPr lang="zh-CN" altLang="en-US" sz="2400" dirty="0" smtClean="0">
                <a:solidFill>
                  <a:schemeClr val="tx1"/>
                </a:solidFill>
              </a:rPr>
              <a:t>或</a:t>
            </a:r>
            <a:r>
              <a:rPr lang="en-US" altLang="zh-CN" sz="2400" dirty="0" smtClean="0">
                <a:solidFill>
                  <a:schemeClr val="tx1"/>
                </a:solidFill>
              </a:rPr>
              <a:t>-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es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</a:rPr>
              <a:t>结尾的  在词尾加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’s         Children’s Day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c. </a:t>
            </a:r>
            <a:r>
              <a:rPr lang="zh-CN" altLang="en-US" sz="2400" dirty="0" smtClean="0">
                <a:solidFill>
                  <a:schemeClr val="tx1"/>
                </a:solidFill>
              </a:rPr>
              <a:t>复合名词  在最后一个词的词尾加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‘s    my father-in-law’s company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d. </a:t>
            </a:r>
            <a:r>
              <a:rPr lang="zh-CN" altLang="en-US" sz="2400" dirty="0" smtClean="0">
                <a:solidFill>
                  <a:schemeClr val="tx1"/>
                </a:solidFill>
              </a:rPr>
              <a:t>并列名词（由</a:t>
            </a:r>
            <a:r>
              <a:rPr lang="en-US" altLang="zh-CN" sz="2400" dirty="0" smtClean="0">
                <a:solidFill>
                  <a:schemeClr val="tx1"/>
                </a:solidFill>
              </a:rPr>
              <a:t>and</a:t>
            </a:r>
            <a:r>
              <a:rPr lang="zh-CN" altLang="en-US" sz="2400" dirty="0" smtClean="0">
                <a:solidFill>
                  <a:schemeClr val="tx1"/>
                </a:solidFill>
              </a:rPr>
              <a:t>连接）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当表示共有的情况下，只需在最后一个名词的词尾加</a:t>
            </a:r>
            <a:r>
              <a:rPr lang="en-US" altLang="zh-CN" sz="2400" dirty="0" smtClean="0">
                <a:solidFill>
                  <a:schemeClr val="tx1"/>
                </a:solidFill>
              </a:rPr>
              <a:t> ’s  </a:t>
            </a:r>
            <a:r>
              <a:rPr lang="zh-CN" altLang="en-US" sz="2400" dirty="0" smtClean="0">
                <a:solidFill>
                  <a:schemeClr val="tx1"/>
                </a:solidFill>
              </a:rPr>
              <a:t>如 </a:t>
            </a:r>
            <a:r>
              <a:rPr lang="en-US" altLang="zh-CN" sz="2400" dirty="0" smtClean="0">
                <a:solidFill>
                  <a:schemeClr val="tx1"/>
                </a:solidFill>
              </a:rPr>
              <a:t>Tom and Anna’s mom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当表示各自所有，须在每个名词的词尾加 </a:t>
            </a:r>
            <a:r>
              <a:rPr lang="en-US" altLang="zh-CN" sz="2400" dirty="0" smtClean="0">
                <a:solidFill>
                  <a:schemeClr val="tx1"/>
                </a:solidFill>
              </a:rPr>
              <a:t>’s      </a:t>
            </a:r>
            <a:r>
              <a:rPr lang="zh-CN" altLang="en-US" sz="2400" dirty="0" smtClean="0">
                <a:solidFill>
                  <a:schemeClr val="tx1"/>
                </a:solidFill>
              </a:rPr>
              <a:t>如 </a:t>
            </a:r>
            <a:r>
              <a:rPr lang="en-US" altLang="zh-CN" sz="2400" dirty="0" smtClean="0">
                <a:solidFill>
                  <a:schemeClr val="tx1"/>
                </a:solidFill>
              </a:rPr>
              <a:t>Joe’s and Simon’s bedrooms 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名词</a:t>
            </a:r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xfrm>
            <a:off x="726440" y="1313180"/>
            <a:ext cx="10738485" cy="519303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名词所有格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名词所有格修饰的名词被省去：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</a:rPr>
              <a:t>避免名词重复。具体来说，若名词所有格所修饰的名词已经出现过，则在第二次出现的所有格后面的名词可以省去，以避免重复。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例如：</a:t>
            </a:r>
            <a:r>
              <a:rPr lang="en-US" altLang="zh-CN" sz="2400" dirty="0" smtClean="0">
                <a:solidFill>
                  <a:schemeClr val="tx1"/>
                </a:solidFill>
              </a:rPr>
              <a:t>  The bike is mine, not Michael’s (= Michael’s bike).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This is my room and that is my sister’s (=my sister’s room).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2. 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表示店铺或教堂。具体来说，在一些表示店铺或教堂的名词的所有格后面可省去名词，此时所有格表示相应的场所，且一般要在所有格名词前加定冠词</a:t>
            </a:r>
            <a:r>
              <a:rPr lang="en-US" altLang="zh-CN" sz="2400" dirty="0" smtClean="0">
                <a:solidFill>
                  <a:schemeClr val="tx1"/>
                </a:solidFill>
              </a:rPr>
              <a:t>the. </a:t>
            </a:r>
            <a:r>
              <a:rPr lang="zh-CN" altLang="en-US" sz="2400" dirty="0" smtClean="0">
                <a:solidFill>
                  <a:schemeClr val="tx1"/>
                </a:solidFill>
              </a:rPr>
              <a:t>例如：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At the baker’s(=baker’s shop)  at the chemist’s(=chemist’s store)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名词</a:t>
            </a:r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名词所有格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</a:rPr>
              <a:t>名词所有格修饰的名词被省去：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表示某人的住宅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具体来说，在人名后的所有格省去名词时，表示某人的住宅。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</a:rPr>
              <a:t>比如：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Go to my sister’s (=my sister’s home)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I called at my uncle’s yesterday(=my uncle’s home)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194628" name="Group 68"/>
          <p:cNvGraphicFramePr>
            <a:graphicFrameLocks noGrp="1"/>
          </p:cNvGraphicFramePr>
          <p:nvPr/>
        </p:nvGraphicFramePr>
        <p:xfrm>
          <a:off x="480060" y="659765"/>
          <a:ext cx="11232515" cy="5539359"/>
        </p:xfrm>
        <a:graphic>
          <a:graphicData uri="http://schemas.openxmlformats.org/drawingml/2006/table">
            <a:tbl>
              <a:tblPr/>
              <a:tblGrid>
                <a:gridCol w="11232515"/>
              </a:tblGrid>
              <a:tr h="551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六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.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打电话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(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接电话一方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)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正是对方要找的人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This is sb. speaking./ Speaking, please.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我是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黑体" panose="02010609060101010101" charset="-122"/>
                        </a:rPr>
                        <a:t>…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Who’s (that) speaking? (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你是？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)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对方找的人不在场，需要去喊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Hang on a minute. / Hold on, please./One minute, please. I’ll get him/her.(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请稍等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,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我去喊他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/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她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)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对方找的人不在或并不方便接电话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Sorry, sb. is busy at the moment.(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某人现在很忙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)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Sorry, sb. is out / isn’t here now.(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某人现在不在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)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对方拨错号码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Sorry, I’m afraid you’ve got the wrong number.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词汇与结构</a:t>
            </a:r>
            <a:r>
              <a:rPr lang="en-US" altLang="zh-CN" smtClean="0"/>
              <a:t>——</a:t>
            </a:r>
            <a:r>
              <a:rPr lang="zh-CN" altLang="en-US" smtClean="0"/>
              <a:t>名词</a:t>
            </a:r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名词所有格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AutoNum type="arabicPeriod" startAt="2"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of </a:t>
            </a:r>
            <a:r>
              <a:rPr lang="zh-CN" altLang="en-US" sz="2400" dirty="0" smtClean="0">
                <a:solidFill>
                  <a:schemeClr val="tx1"/>
                </a:solidFill>
              </a:rPr>
              <a:t>表示所有关系  主要是用来表示无生命物体的名词的所有关系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</a:t>
            </a:r>
            <a:r>
              <a:rPr lang="zh-CN" altLang="en-US" sz="2400" dirty="0" smtClean="0">
                <a:solidFill>
                  <a:schemeClr val="tx1"/>
                </a:solidFill>
              </a:rPr>
              <a:t>构成：</a:t>
            </a:r>
            <a:r>
              <a:rPr lang="en-US" altLang="zh-CN" sz="2400" dirty="0" smtClean="0">
                <a:solidFill>
                  <a:schemeClr val="tx1"/>
                </a:solidFill>
              </a:rPr>
              <a:t>N1+of+N2   (N</a:t>
            </a:r>
            <a:r>
              <a:rPr lang="zh-CN" altLang="en-US" sz="2400" dirty="0" smtClean="0">
                <a:solidFill>
                  <a:schemeClr val="tx1"/>
                </a:solidFill>
              </a:rPr>
              <a:t>为名词）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</a:rPr>
              <a:t>如：</a:t>
            </a:r>
            <a:r>
              <a:rPr lang="en-US" altLang="zh-CN" sz="2400" dirty="0" smtClean="0">
                <a:solidFill>
                  <a:schemeClr val="tx1"/>
                </a:solidFill>
              </a:rPr>
              <a:t>the top of the mountain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r>
              <a:rPr lang="en-US" altLang="zh-CN" sz="2400" dirty="0" smtClean="0">
                <a:solidFill>
                  <a:schemeClr val="tx1"/>
                </a:solidFill>
              </a:rPr>
              <a:t>           the name of the song 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 eaLnBrk="1" hangingPunct="1">
              <a:buFont typeface="Webdings" panose="05030102010509060703" pitchFamily="18" charset="2"/>
              <a:buNone/>
              <a:defRPr/>
            </a:pPr>
            <a:endParaRPr lang="en-US" altLang="zh-CN" sz="24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【即学即练】翻译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38). 迈克的妈妈 _________________  		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39</a:t>
            </a:r>
            <a:r>
              <a:rPr lang="zh-CN" altLang="en-US"/>
              <a:t>). 学校的大门 _________________  		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</a:t>
            </a:r>
            <a:r>
              <a:rPr lang="en-US" altLang="zh-CN"/>
              <a:t>0</a:t>
            </a:r>
            <a:r>
              <a:rPr lang="zh-CN" altLang="en-US"/>
              <a:t>). 两天的假期_________________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</a:t>
            </a:r>
            <a:r>
              <a:rPr lang="en-US" altLang="zh-CN"/>
              <a:t>1</a:t>
            </a:r>
            <a:r>
              <a:rPr lang="zh-CN" altLang="en-US"/>
              <a:t>). 教师节     _________________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</a:t>
            </a:r>
            <a:r>
              <a:rPr lang="en-US" altLang="zh-CN"/>
              <a:t>2</a:t>
            </a:r>
            <a:r>
              <a:rPr lang="zh-CN" altLang="en-US"/>
              <a:t>). 房间的窗户_________________ 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33445" y="169100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Mike’s mother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the gate of the school/the school gate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two days’ holiday/a two-day holiday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Teachers’ Day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the window of the room</a:t>
            </a: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练习题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3270" y="1296670"/>
            <a:ext cx="11148484" cy="5192713"/>
          </a:xfrm>
        </p:spPr>
        <p:txBody>
          <a:bodyPr/>
          <a:lstStyle/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1. We are busy these days because we had ____ to do.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A. many work   B. much work    C. much job    D.  a lot of job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rabicPeriod" startAt="2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The students went to the teacher for ____ on how to learn English.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some advices   B. an advice   C. some advice    D. advise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3. I went to my ____yesterday and had a good time there.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aunts    B. aunt’s      C. aunt       D. aunts’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4. Physics ____ my favorite subject.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are         B. has         C. is            D. have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47691" y="129667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B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02481" y="2291222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333" y="3369951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B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6523" y="4365012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1325563"/>
          </a:xfrm>
        </p:spPr>
        <p:txBody>
          <a:bodyPr/>
          <a:lstStyle/>
          <a:p>
            <a:r>
              <a:rPr lang="zh-CN" altLang="en-US" sz="4000" smtClean="0"/>
              <a:t>练习题</a:t>
            </a:r>
            <a:endParaRPr lang="zh-CN" altLang="en-US" sz="40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8915" y="1079500"/>
            <a:ext cx="10367645" cy="5193030"/>
          </a:xfrm>
        </p:spPr>
        <p:txBody>
          <a:bodyPr/>
          <a:lstStyle/>
          <a:p>
            <a:pPr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5. ——______ on your success in the experiment.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    ——_____for your help.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A. Congratulation; Thank                    B. Congratulation; Thanks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C. Congratulations; Thank                  D. Congratulations: Thanks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6. There are _____ stamp collectors in our school.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 number    B. number    C. the number of   D. a number of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7. The train left and was soon out of ______.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A. watch          B. seeing            C. sight               D. look   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43100" y="107950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D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20323" y="3134110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D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0413" y="4142886"/>
            <a:ext cx="86689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zh-CN" altLang="en-US" sz="4000" smtClean="0"/>
              <a:t>练习题</a:t>
            </a:r>
            <a:endParaRPr lang="zh-CN" altLang="en-US" sz="40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3135"/>
            <a:ext cx="10807700" cy="53771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ebdings" panose="05030102010509060703" pitchFamily="18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8. No news____good news.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Font typeface="Webdings" panose="05030102010509060703" pitchFamily="18" charset="2"/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is                  B. are               C. has           D. have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9. I saw four _____at the exhibition.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Japan             B. Japanese        C. </a:t>
            </a:r>
            <a:r>
              <a:rPr lang="en-US" altLang="zh-CN" dirty="0" err="1" smtClean="0">
                <a:solidFill>
                  <a:schemeClr val="tx1"/>
                </a:solidFill>
              </a:rPr>
              <a:t>Japaneses</a:t>
            </a:r>
            <a:r>
              <a:rPr lang="en-US" altLang="zh-CN" dirty="0" smtClean="0">
                <a:solidFill>
                  <a:schemeClr val="tx1"/>
                </a:solidFill>
              </a:rPr>
              <a:t>      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10. The woman over there is  is ______mother.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AutoNum type="alphaUcPeriod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Julia and Mary     B. Julia and Mary’s    C. Julia’s and Mary’s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11. There are  a lot of ____in the field.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AutoNum type="alphaUcPeriod"/>
              <a:defRPr/>
            </a:pPr>
            <a:r>
              <a:rPr lang="en-US" altLang="zh-CN" dirty="0" err="1" smtClean="0">
                <a:solidFill>
                  <a:schemeClr val="tx1"/>
                </a:solidFill>
              </a:rPr>
              <a:t>sheeps</a:t>
            </a:r>
            <a:r>
              <a:rPr lang="en-US" altLang="zh-CN" dirty="0" smtClean="0">
                <a:solidFill>
                  <a:schemeClr val="tx1"/>
                </a:solidFill>
              </a:rPr>
              <a:t> and cows  B. </a:t>
            </a:r>
            <a:r>
              <a:rPr lang="en-US" altLang="zh-CN" dirty="0" err="1" smtClean="0">
                <a:solidFill>
                  <a:schemeClr val="tx1"/>
                </a:solidFill>
              </a:rPr>
              <a:t>sheeps</a:t>
            </a:r>
            <a:r>
              <a:rPr lang="en-US" altLang="zh-CN" dirty="0" smtClean="0">
                <a:solidFill>
                  <a:schemeClr val="tx1"/>
                </a:solidFill>
              </a:rPr>
              <a:t> and cow   C. sheep and cows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12. _____bread and a cup of coffee, please.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00000"/>
              </a:lnSpc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A. Three     B. Three piece       C. Three pieces of       D. Three piece of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9376" y="957699"/>
            <a:ext cx="347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683" y="2139335"/>
            <a:ext cx="4437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94106" y="3130412"/>
            <a:ext cx="272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9740" y="4370070"/>
            <a:ext cx="652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6456" y="5525442"/>
            <a:ext cx="60080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9" grpId="0"/>
      <p:bldP spid="10" grpId="0"/>
      <p:bldP spid="11" grpId="0"/>
      <p:bldP spid="1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>
            <a:off x="-194553" y="0"/>
            <a:ext cx="3307404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4"/>
          <a:stretch>
            <a:fillRect/>
          </a:stretch>
        </p:blipFill>
        <p:spPr>
          <a:xfrm rot="10800000">
            <a:off x="8934653" y="0"/>
            <a:ext cx="3307404" cy="68580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074276" y="2163395"/>
            <a:ext cx="6043930" cy="2225824"/>
            <a:chOff x="3074276" y="1973929"/>
            <a:chExt cx="6043930" cy="2225824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3074276" y="3469037"/>
              <a:ext cx="6043448" cy="1"/>
            </a:xfrm>
            <a:prstGeom prst="line">
              <a:avLst/>
            </a:prstGeom>
            <a:ln w="38100">
              <a:solidFill>
                <a:srgbClr val="788E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484180" y="3646668"/>
              <a:ext cx="5223641" cy="5530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 dirty="0">
                <a:ln w="0"/>
                <a:solidFill>
                  <a:srgbClr val="9FC5EB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74276" y="1973929"/>
              <a:ext cx="6043930" cy="18611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0"/>
                  <a:solidFill>
                    <a:srgbClr val="788EAC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Thanks</a:t>
              </a:r>
              <a:endParaRPr kumimoji="0" lang="en-US" altLang="zh-CN" sz="11500" b="1" i="0" u="none" strike="noStrike" kern="1200" cap="none" spc="0" normalizeH="0" baseline="0" noProof="0" dirty="0">
                <a:ln w="0"/>
                <a:solidFill>
                  <a:srgbClr val="788EA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684530" y="916940"/>
            <a:ext cx="909637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  <a:buFontTx/>
              <a:buChar char="-"/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Who's that speaking?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- This is Tom______ .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  A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speaks		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B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spoken	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C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speaking	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600" dirty="0">
                <a:solidFill>
                  <a:srgbClr val="000000"/>
                </a:solidFill>
                <a:ea typeface="Gulim" pitchFamily="34" charset="-127"/>
              </a:rPr>
              <a:t>D</a:t>
            </a:r>
            <a:r>
              <a:rPr kumimoji="1" lang="zh-CN" altLang="en-US" sz="36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600" b="0" dirty="0">
                <a:solidFill>
                  <a:srgbClr val="000000"/>
                </a:solidFill>
                <a:ea typeface="Gulim" pitchFamily="34" charset="-127"/>
              </a:rPr>
              <a:t>saying</a:t>
            </a:r>
            <a:endParaRPr kumimoji="1" lang="en-US" altLang="zh-CN" sz="3600" b="0" dirty="0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19105" y="5888355"/>
            <a:ext cx="1223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455941"/>
            <a:ext cx="520858" cy="706755"/>
            <a:chOff x="334963" y="455941"/>
            <a:chExt cx="520858" cy="706755"/>
          </a:xfrm>
        </p:grpSpPr>
        <p:sp>
          <p:nvSpPr>
            <p:cNvPr id="5" name="文本框 4"/>
            <p:cNvSpPr txBox="1"/>
            <p:nvPr/>
          </p:nvSpPr>
          <p:spPr>
            <a:xfrm>
              <a:off x="545941" y="455941"/>
              <a:ext cx="309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4000" b="1" dirty="0">
                <a:solidFill>
                  <a:srgbClr val="7188A8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486219"/>
              <a:ext cx="278711" cy="541682"/>
            </a:xfrm>
            <a:prstGeom prst="rect">
              <a:avLst/>
            </a:prstGeom>
            <a:solidFill>
              <a:srgbClr val="71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9682" name="Rectangle 2"/>
          <p:cNvSpPr>
            <a:spLocks noChangeArrowheads="1"/>
          </p:cNvSpPr>
          <p:nvPr/>
        </p:nvSpPr>
        <p:spPr bwMode="auto">
          <a:xfrm>
            <a:off x="579755" y="1170940"/>
            <a:ext cx="875792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latinLnBrk="1">
              <a:lnSpc>
                <a:spcPct val="150000"/>
              </a:lnSpc>
              <a:buFontTx/>
              <a:buChar char="-"/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Hello, may I speak to the director now?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- _________.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  A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Sorry, he is busy at the moment	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  B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No, you can't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  C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Sorry, you can't			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  <a:p>
            <a:pPr algn="l" latinLnBrk="1">
              <a:lnSpc>
                <a:spcPct val="150000"/>
              </a:lnSpc>
            </a:pP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  </a:t>
            </a:r>
            <a:r>
              <a:rPr kumimoji="1" lang="en-US" altLang="zh-CN" sz="3200" dirty="0">
                <a:solidFill>
                  <a:srgbClr val="000000"/>
                </a:solidFill>
                <a:ea typeface="Gulim" pitchFamily="34" charset="-127"/>
              </a:rPr>
              <a:t>D</a:t>
            </a:r>
            <a:r>
              <a:rPr kumimoji="1" lang="zh-CN" altLang="en-US" sz="3200" dirty="0">
                <a:solidFill>
                  <a:srgbClr val="000000"/>
                </a:solidFill>
                <a:ea typeface="Gulim" pitchFamily="34" charset="-127"/>
              </a:rPr>
              <a:t>：</a:t>
            </a:r>
            <a:r>
              <a:rPr kumimoji="1" lang="en-US" altLang="zh-CN" sz="3200" b="0" dirty="0">
                <a:solidFill>
                  <a:srgbClr val="000000"/>
                </a:solidFill>
                <a:ea typeface="Gulim" pitchFamily="34" charset="-127"/>
              </a:rPr>
              <a:t>I don't know</a:t>
            </a:r>
            <a:endParaRPr kumimoji="1" lang="en-US" altLang="zh-CN" sz="3200" b="0" dirty="0">
              <a:solidFill>
                <a:srgbClr val="000000"/>
              </a:solidFill>
              <a:ea typeface="Gulim" pitchFamily="34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5245" y="5914390"/>
            <a:ext cx="1536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en-US" altLang="zh-CN"/>
              <a:t>A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 bldLvl="0" animBg="1"/>
      <p:bldP spid="3" grpId="0"/>
    </p:bldLst>
  </p:timing>
</p:sld>
</file>

<file path=ppt/tags/tag1.xml><?xml version="1.0" encoding="utf-8"?>
<p:tagLst xmlns:p="http://schemas.openxmlformats.org/presentationml/2006/main">
  <p:tag name="KSO_WPP_MARK_KEY" val="6d781649-3b67-4103-9270-d3dae4899e8f"/>
  <p:tag name="COMMONDATA" val="eyJjb3VudCI6MywiaGRpZCI6IjYyYTA5YWRlZDE2OGRlODhmMDExZjVjMzQ3M2NiMmYxIiwidXNlckNvdW50Ijoz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88C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15901</Words>
  <Application>WPS 演示</Application>
  <PresentationFormat>宽屏</PresentationFormat>
  <Paragraphs>917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75</vt:i4>
      </vt:variant>
    </vt:vector>
  </HeadingPairs>
  <TitlesOfParts>
    <vt:vector size="100" baseType="lpstr">
      <vt:lpstr>Arial</vt:lpstr>
      <vt:lpstr>宋体</vt:lpstr>
      <vt:lpstr>Wingdings</vt:lpstr>
      <vt:lpstr>思源黑体 CN Heavy</vt:lpstr>
      <vt:lpstr>黑体</vt:lpstr>
      <vt:lpstr>Aharoni</vt:lpstr>
      <vt:lpstr>等线</vt:lpstr>
      <vt:lpstr>Times New Roman</vt:lpstr>
      <vt:lpstr>仿宋</vt:lpstr>
      <vt:lpstr>Webdings</vt:lpstr>
      <vt:lpstr>微软雅黑</vt:lpstr>
      <vt:lpstr>Arial Unicode MS</vt:lpstr>
      <vt:lpstr>等线 Light</vt:lpstr>
      <vt:lpstr>Calibri</vt:lpstr>
      <vt:lpstr>思源黑体 CN Normal</vt:lpstr>
      <vt:lpstr>Yu Gothic UI Semibold</vt:lpstr>
      <vt:lpstr>Gulim</vt:lpstr>
      <vt:lpstr>Malgun Gothic</vt:lpstr>
      <vt:lpstr>Arial</vt:lpstr>
      <vt:lpstr>Times New Roman Regular</vt:lpstr>
      <vt:lpstr>幼圆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词汇与结构——名词</vt:lpstr>
      <vt:lpstr>词汇与结构——名词</vt:lpstr>
      <vt:lpstr>PowerPoint 演示文稿</vt:lpstr>
      <vt:lpstr>词汇与结构——名词</vt:lpstr>
      <vt:lpstr>PowerPoint 演示文稿</vt:lpstr>
      <vt:lpstr>词汇与结构——名词</vt:lpstr>
      <vt:lpstr>词汇与结构——名词</vt:lpstr>
      <vt:lpstr>词汇与结构——名词</vt:lpstr>
      <vt:lpstr>PowerPoint 演示文稿</vt:lpstr>
      <vt:lpstr>PowerPoint 演示文稿</vt:lpstr>
      <vt:lpstr>词汇与结构——名词</vt:lpstr>
      <vt:lpstr>词汇与结构——名词</vt:lpstr>
      <vt:lpstr>词汇与结构——名词</vt:lpstr>
      <vt:lpstr>词汇与结构——名词</vt:lpstr>
      <vt:lpstr>词汇与结构——名词</vt:lpstr>
      <vt:lpstr>PowerPoint 演示文稿</vt:lpstr>
      <vt:lpstr>练习题</vt:lpstr>
      <vt:lpstr>练习题</vt:lpstr>
      <vt:lpstr>练习题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Epo ch</dc:creator>
  <cp:lastModifiedBy>cwcyy</cp:lastModifiedBy>
  <cp:revision>119</cp:revision>
  <dcterms:created xsi:type="dcterms:W3CDTF">2021-10-10T03:38:00Z</dcterms:created>
  <dcterms:modified xsi:type="dcterms:W3CDTF">2022-11-20T09:55:39Z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KSOTemplateUUID">
    <vt:lpwstr>v1.0_mb_z0h44wNWYuL7gteVkD8FyA==</vt:lpwstr>
  </property>
  <property fmtid="{D5CDD505-2E9C-101B-9397-08002B2CF9AE}" pid="4" name="ICV">
    <vt:lpwstr>F4F94323997242509FE4DA7478CE1C78</vt:lpwstr>
  </property>
</Properties>
</file>