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61"/>
  </p:notesMasterIdLst>
  <p:sldIdLst>
    <p:sldId id="590" r:id="rId4"/>
    <p:sldId id="1433" r:id="rId5"/>
    <p:sldId id="1434" r:id="rId6"/>
    <p:sldId id="1088" r:id="rId7"/>
    <p:sldId id="1671" r:id="rId8"/>
    <p:sldId id="1672" r:id="rId9"/>
    <p:sldId id="1673" r:id="rId10"/>
    <p:sldId id="1674" r:id="rId11"/>
    <p:sldId id="1675" r:id="rId12"/>
    <p:sldId id="1676" r:id="rId13"/>
    <p:sldId id="1677" r:id="rId14"/>
    <p:sldId id="1678" r:id="rId15"/>
    <p:sldId id="1679" r:id="rId16"/>
    <p:sldId id="1680" r:id="rId17"/>
    <p:sldId id="1681" r:id="rId18"/>
    <p:sldId id="1682" r:id="rId19"/>
    <p:sldId id="1683" r:id="rId20"/>
    <p:sldId id="1684" r:id="rId21"/>
    <p:sldId id="1685" r:id="rId22"/>
    <p:sldId id="1686" r:id="rId23"/>
    <p:sldId id="1687" r:id="rId24"/>
    <p:sldId id="1688" r:id="rId25"/>
    <p:sldId id="1689" r:id="rId26"/>
    <p:sldId id="1089" r:id="rId27"/>
    <p:sldId id="1737" r:id="rId28"/>
    <p:sldId id="1738" r:id="rId29"/>
    <p:sldId id="1739" r:id="rId30"/>
    <p:sldId id="1740" r:id="rId31"/>
    <p:sldId id="1741" r:id="rId32"/>
    <p:sldId id="1742" r:id="rId33"/>
    <p:sldId id="1743" r:id="rId34"/>
    <p:sldId id="1744" r:id="rId35"/>
    <p:sldId id="1745" r:id="rId36"/>
    <p:sldId id="1746" r:id="rId37"/>
    <p:sldId id="1747" r:id="rId38"/>
    <p:sldId id="1748" r:id="rId39"/>
    <p:sldId id="1749" r:id="rId40"/>
    <p:sldId id="1750" r:id="rId41"/>
    <p:sldId id="1751" r:id="rId42"/>
    <p:sldId id="1752" r:id="rId43"/>
    <p:sldId id="1753" r:id="rId44"/>
    <p:sldId id="1754" r:id="rId45"/>
    <p:sldId id="1755" r:id="rId46"/>
    <p:sldId id="1756" r:id="rId47"/>
    <p:sldId id="1757" r:id="rId48"/>
    <p:sldId id="1758" r:id="rId49"/>
    <p:sldId id="1759" r:id="rId50"/>
    <p:sldId id="1760" r:id="rId51"/>
    <p:sldId id="1761" r:id="rId52"/>
    <p:sldId id="1762" r:id="rId53"/>
    <p:sldId id="1763" r:id="rId54"/>
    <p:sldId id="1764" r:id="rId55"/>
    <p:sldId id="1765" r:id="rId56"/>
    <p:sldId id="1766" r:id="rId57"/>
    <p:sldId id="1767" r:id="rId58"/>
    <p:sldId id="1768" r:id="rId59"/>
    <p:sldId id="1769" r:id="rId60"/>
    <p:sldId id="1770" r:id="rId62"/>
    <p:sldId id="1771" r:id="rId63"/>
    <p:sldId id="1772" r:id="rId64"/>
    <p:sldId id="1773" r:id="rId65"/>
    <p:sldId id="1774" r:id="rId66"/>
    <p:sldId id="1775" r:id="rId67"/>
    <p:sldId id="1776" r:id="rId68"/>
    <p:sldId id="1777" r:id="rId69"/>
    <p:sldId id="1778" r:id="rId70"/>
    <p:sldId id="1779" r:id="rId71"/>
    <p:sldId id="1780" r:id="rId72"/>
    <p:sldId id="1781" r:id="rId73"/>
    <p:sldId id="1782" r:id="rId74"/>
    <p:sldId id="1783" r:id="rId75"/>
    <p:sldId id="1652" r:id="rId76"/>
    <p:sldId id="1650" r:id="rId77"/>
    <p:sldId id="1651" r:id="rId78"/>
    <p:sldId id="1653" r:id="rId79"/>
    <p:sldId id="1654" r:id="rId80"/>
    <p:sldId id="1655" r:id="rId81"/>
    <p:sldId id="1656" r:id="rId82"/>
    <p:sldId id="1657" r:id="rId83"/>
    <p:sldId id="1658" r:id="rId84"/>
    <p:sldId id="1659" r:id="rId85"/>
    <p:sldId id="1660" r:id="rId86"/>
    <p:sldId id="1661" r:id="rId87"/>
    <p:sldId id="1662" r:id="rId88"/>
    <p:sldId id="1663" r:id="rId89"/>
    <p:sldId id="1666" r:id="rId90"/>
    <p:sldId id="1667" r:id="rId91"/>
    <p:sldId id="1668" r:id="rId92"/>
    <p:sldId id="1669" r:id="rId93"/>
    <p:sldId id="604" r:id="rId94"/>
  </p:sldIdLst>
  <p:sldSz cx="12192000" cy="6858000"/>
  <p:notesSz cx="6858000" cy="9144000"/>
  <p:custDataLst>
    <p:tags r:id="rId9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guide id="3" pos="232" userDrawn="1">
          <p15:clr>
            <a:srgbClr val="A4A3A4"/>
          </p15:clr>
        </p15:guide>
        <p15:guide id="4" pos="7448" userDrawn="1">
          <p15:clr>
            <a:srgbClr val="A4A3A4"/>
          </p15:clr>
        </p15:guide>
        <p15:guide id="5" orient="horz" pos="230" userDrawn="1">
          <p15:clr>
            <a:srgbClr val="A4A3A4"/>
          </p15:clr>
        </p15:guide>
        <p15:guide id="6" orient="horz" pos="412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C0E9"/>
    <a:srgbClr val="7188A8"/>
    <a:srgbClr val="F5E0D4"/>
    <a:srgbClr val="F7B1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87" d="100"/>
          <a:sy n="87" d="100"/>
        </p:scale>
        <p:origin x="528" y="77"/>
      </p:cViewPr>
      <p:guideLst>
        <p:guide orient="horz" pos="2159"/>
        <p:guide pos="3840"/>
        <p:guide pos="232"/>
        <p:guide pos="7448"/>
        <p:guide orient="horz" pos="230"/>
        <p:guide orient="horz" pos="412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8.xml"/><Relationship Id="rId97" Type="http://schemas.openxmlformats.org/officeDocument/2006/relationships/tableStyles" Target="tableStyles.xml"/><Relationship Id="rId96" Type="http://schemas.openxmlformats.org/officeDocument/2006/relationships/viewProps" Target="viewProps.xml"/><Relationship Id="rId95" Type="http://schemas.openxmlformats.org/officeDocument/2006/relationships/presProps" Target="presProps.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6.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notesMaster" Target="notesMasters/notesMaster1.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幻灯片图像占位符 1"/>
          <p:cNvSpPr>
            <a:spLocks noGrp="1" noRot="1"/>
          </p:cNvSpPr>
          <p:nvPr>
            <p:ph type="sldImg"/>
          </p:nvPr>
        </p:nvSpPr>
        <p:spPr/>
      </p:sp>
      <p:sp>
        <p:nvSpPr>
          <p:cNvPr id="4915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404803A1-9305-4DF3-8889-9FD3438A786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3ED629-5C92-47D9-AA19-0BF1C76404F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4803A1-9305-4DF3-8889-9FD3438A786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3ED629-5C92-47D9-AA19-0BF1C76404F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4803A1-9305-4DF3-8889-9FD3438A786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3ED629-5C92-47D9-AA19-0BF1C76404F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grpSp>
        <p:nvGrpSpPr>
          <p:cNvPr id="17" name="组合 16"/>
          <p:cNvGrpSpPr/>
          <p:nvPr/>
        </p:nvGrpSpPr>
        <p:grpSpPr>
          <a:xfrm>
            <a:off x="3250806" y="1632535"/>
            <a:ext cx="6043448" cy="4246245"/>
            <a:chOff x="3074276" y="607409"/>
            <a:chExt cx="6043448" cy="4246245"/>
          </a:xfrm>
        </p:grpSpPr>
        <p:cxnSp>
          <p:nvCxnSpPr>
            <p:cNvPr id="18" name="直接连接符 17"/>
            <p:cNvCxnSpPr/>
            <p:nvPr/>
          </p:nvCxnSpPr>
          <p:spPr>
            <a:xfrm flipV="1">
              <a:off x="3074276" y="3469037"/>
              <a:ext cx="6043448" cy="1"/>
            </a:xfrm>
            <a:prstGeom prst="line">
              <a:avLst/>
            </a:prstGeom>
            <a:ln w="38100">
              <a:solidFill>
                <a:srgbClr val="788EAC"/>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3300336" y="607409"/>
              <a:ext cx="5223510" cy="4246245"/>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90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rPr>
                <a:t>公共英语</a:t>
              </a:r>
              <a:r>
                <a:rPr kumimoji="0" lang="en-US" altLang="zh-CN" sz="90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rPr>
                <a:t> Lesson 5-6</a:t>
              </a:r>
              <a:endParaRPr kumimoji="0" lang="en-US" altLang="zh-CN" sz="90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endParaRPr>
            </a:p>
          </p:txBody>
        </p:sp>
      </p:grpSp>
      <p:sp>
        <p:nvSpPr>
          <p:cNvPr id="2" name="文本框 1"/>
          <p:cNvSpPr txBox="1"/>
          <p:nvPr/>
        </p:nvSpPr>
        <p:spPr>
          <a:xfrm>
            <a:off x="7382510" y="5576570"/>
            <a:ext cx="3900170" cy="583565"/>
          </a:xfrm>
          <a:prstGeom prst="rect">
            <a:avLst/>
          </a:prstGeom>
          <a:noFill/>
        </p:spPr>
        <p:txBody>
          <a:bodyPr wrap="square" rtlCol="0">
            <a:spAutoFit/>
          </a:bodyPr>
          <a:lstStyle/>
          <a:p>
            <a:r>
              <a:rPr lang="zh-CN" altLang="en-US" sz="3200" b="1">
                <a:solidFill>
                  <a:schemeClr val="tx2"/>
                </a:solidFill>
              </a:rPr>
              <a:t>主讲人：陈艳</a:t>
            </a:r>
            <a:endParaRPr lang="zh-CN" altLang="en-US" sz="3200" b="1">
              <a:solidFill>
                <a:schemeClr val="tx2"/>
              </a:solidFil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p:cNvSpPr>
            <a:spLocks noGrp="1"/>
          </p:cNvSpPr>
          <p:nvPr>
            <p:ph type="title"/>
          </p:nvPr>
        </p:nvSpPr>
        <p:spPr/>
        <p:txBody>
          <a:bodyPr/>
          <a:lstStyle/>
          <a:p>
            <a:r>
              <a:rPr lang="zh-CN" altLang="en-US" smtClean="0"/>
              <a:t>词汇与结构</a:t>
            </a:r>
            <a:r>
              <a:rPr lang="en-US" altLang="zh-CN" smtClean="0"/>
              <a:t>——</a:t>
            </a:r>
            <a:r>
              <a:rPr lang="zh-CN" altLang="en-US" smtClean="0"/>
              <a:t>情态动词</a:t>
            </a:r>
            <a:endParaRPr lang="zh-CN" altLang="en-US" smtClean="0"/>
          </a:p>
        </p:txBody>
      </p:sp>
      <p:sp>
        <p:nvSpPr>
          <p:cNvPr id="54275" name="内容占位符 2"/>
          <p:cNvSpPr>
            <a:spLocks noGrp="1"/>
          </p:cNvSpPr>
          <p:nvPr>
            <p:ph idx="1"/>
          </p:nvPr>
        </p:nvSpPr>
        <p:spPr>
          <a:xfrm>
            <a:off x="603885" y="1664970"/>
            <a:ext cx="11148484" cy="5192713"/>
          </a:xfrm>
        </p:spPr>
        <p:txBody>
          <a:bodyPr/>
          <a:lstStyle/>
          <a:p>
            <a:pPr>
              <a:buFont typeface="Webdings" panose="05030102010509060703" pitchFamily="18" charset="2"/>
              <a:buNone/>
            </a:pPr>
            <a:r>
              <a:rPr lang="en-US" altLang="zh-CN" dirty="0" smtClean="0">
                <a:solidFill>
                  <a:srgbClr val="FF0000"/>
                </a:solidFill>
              </a:rPr>
              <a:t>2</a:t>
            </a:r>
            <a:r>
              <a:rPr lang="zh-CN" altLang="en-US" dirty="0" smtClean="0">
                <a:solidFill>
                  <a:srgbClr val="FF0000"/>
                </a:solidFill>
              </a:rPr>
              <a:t>）</a:t>
            </a:r>
            <a:r>
              <a:rPr lang="en-US" altLang="zh-CN" dirty="0" smtClean="0">
                <a:solidFill>
                  <a:srgbClr val="FF0000"/>
                </a:solidFill>
              </a:rPr>
              <a:t>could</a:t>
            </a:r>
            <a:endParaRPr lang="en-US" altLang="zh-CN" dirty="0" smtClean="0">
              <a:solidFill>
                <a:srgbClr val="FF0000"/>
              </a:solidFill>
            </a:endParaRPr>
          </a:p>
          <a:p>
            <a:pPr>
              <a:buFont typeface="Webdings" panose="05030102010509060703" pitchFamily="18" charset="2"/>
              <a:buNone/>
            </a:pPr>
            <a:r>
              <a:rPr lang="en-US" altLang="zh-CN" dirty="0" smtClean="0">
                <a:solidFill>
                  <a:srgbClr val="002060"/>
                </a:solidFill>
              </a:rPr>
              <a:t> </a:t>
            </a:r>
            <a:r>
              <a:rPr lang="zh-CN" altLang="en-US" dirty="0" smtClean="0">
                <a:solidFill>
                  <a:srgbClr val="002060"/>
                </a:solidFill>
              </a:rPr>
              <a:t>是</a:t>
            </a:r>
            <a:r>
              <a:rPr lang="en-US" altLang="zh-CN" dirty="0" smtClean="0">
                <a:solidFill>
                  <a:srgbClr val="002060"/>
                </a:solidFill>
              </a:rPr>
              <a:t>can</a:t>
            </a:r>
            <a:r>
              <a:rPr lang="zh-CN" altLang="en-US" dirty="0" smtClean="0">
                <a:solidFill>
                  <a:srgbClr val="002060"/>
                </a:solidFill>
              </a:rPr>
              <a:t>的过去式，口语中常表示礼貌和委婉，与过去无关。</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He could swim when he was seven.(</a:t>
            </a:r>
            <a:r>
              <a:rPr lang="zh-CN" altLang="en-US" dirty="0" smtClean="0">
                <a:solidFill>
                  <a:srgbClr val="002060"/>
                </a:solidFill>
              </a:rPr>
              <a:t>过去</a:t>
            </a:r>
            <a:r>
              <a:rPr lang="en-US" altLang="zh-CN" dirty="0" smtClean="0">
                <a:solidFill>
                  <a:srgbClr val="002060"/>
                </a:solidFill>
              </a:rPr>
              <a:t>)</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Could I go with you</a:t>
            </a:r>
            <a:r>
              <a:rPr lang="zh-CN" altLang="en-US" dirty="0" smtClean="0">
                <a:solidFill>
                  <a:srgbClr val="002060"/>
                </a:solidFill>
              </a:rPr>
              <a:t>？（礼貌）</a:t>
            </a:r>
            <a:endParaRPr lang="en-US" altLang="zh-CN" dirty="0" smtClean="0">
              <a:solidFill>
                <a:srgbClr val="002060"/>
              </a:solidFill>
            </a:endParaRPr>
          </a:p>
          <a:p>
            <a:pPr>
              <a:buFont typeface="Webdings" panose="05030102010509060703" pitchFamily="18" charset="2"/>
              <a:buNone/>
            </a:pPr>
            <a:r>
              <a:rPr lang="en-US" altLang="zh-CN" dirty="0" smtClean="0">
                <a:solidFill>
                  <a:srgbClr val="FF0000"/>
                </a:solidFill>
              </a:rPr>
              <a:t>3</a:t>
            </a:r>
            <a:r>
              <a:rPr lang="zh-CN" altLang="en-US" dirty="0" smtClean="0">
                <a:solidFill>
                  <a:srgbClr val="FF0000"/>
                </a:solidFill>
              </a:rPr>
              <a:t>）</a:t>
            </a:r>
            <a:r>
              <a:rPr lang="en-US" altLang="zh-CN" dirty="0" smtClean="0">
                <a:solidFill>
                  <a:srgbClr val="FF0000"/>
                </a:solidFill>
              </a:rPr>
              <a:t>may</a:t>
            </a:r>
            <a:endParaRPr lang="en-US" altLang="zh-CN" dirty="0" smtClean="0">
              <a:solidFill>
                <a:srgbClr val="FF0000"/>
              </a:solidFill>
            </a:endParaRPr>
          </a:p>
          <a:p>
            <a:pPr>
              <a:buFont typeface="Webdings" panose="05030102010509060703" pitchFamily="18" charset="2"/>
              <a:buNone/>
            </a:pPr>
            <a:r>
              <a:rPr lang="en-US" altLang="zh-CN" dirty="0" smtClean="0">
                <a:solidFill>
                  <a:srgbClr val="002060"/>
                </a:solidFill>
              </a:rPr>
              <a:t> </a:t>
            </a:r>
            <a:r>
              <a:rPr lang="zh-CN" altLang="en-US" dirty="0" smtClean="0">
                <a:solidFill>
                  <a:srgbClr val="002060"/>
                </a:solidFill>
              </a:rPr>
              <a:t>表示“可以，可能大概”。</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May I borrow your pen</a:t>
            </a:r>
            <a:r>
              <a:rPr lang="zh-CN" altLang="en-US" dirty="0" smtClean="0">
                <a:solidFill>
                  <a:srgbClr val="002060"/>
                </a:solidFill>
              </a:rPr>
              <a:t>？（请求，比</a:t>
            </a:r>
            <a:r>
              <a:rPr lang="en-US" altLang="zh-CN" dirty="0" smtClean="0">
                <a:solidFill>
                  <a:srgbClr val="002060"/>
                </a:solidFill>
              </a:rPr>
              <a:t>can</a:t>
            </a:r>
            <a:r>
              <a:rPr lang="zh-CN" altLang="en-US" dirty="0" smtClean="0">
                <a:solidFill>
                  <a:srgbClr val="002060"/>
                </a:solidFill>
              </a:rPr>
              <a:t>正式，多用于肯定和疑问句）</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It may be true.</a:t>
            </a:r>
            <a:r>
              <a:rPr lang="zh-CN" altLang="en-US" dirty="0" smtClean="0">
                <a:solidFill>
                  <a:srgbClr val="002060"/>
                </a:solidFill>
              </a:rPr>
              <a:t>（对现在或将来的推测）</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May you have a sweet dream. </a:t>
            </a:r>
            <a:r>
              <a:rPr lang="zh-CN" altLang="en-US" dirty="0" smtClean="0">
                <a:solidFill>
                  <a:srgbClr val="002060"/>
                </a:solidFill>
              </a:rPr>
              <a:t>（祈祷，祝愿）</a:t>
            </a:r>
            <a:endParaRPr lang="zh-CN" altLang="en-US"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 calcmode="lin" valueType="num">
                                      <p:cBhvr additive="base">
                                        <p:cTn id="7" dur="500" fill="hold"/>
                                        <p:tgtEl>
                                          <p:spTgt spid="542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275">
                                            <p:txEl>
                                              <p:pRg st="1" end="1"/>
                                            </p:txEl>
                                          </p:spTgt>
                                        </p:tgtEl>
                                        <p:attrNameLst>
                                          <p:attrName>style.visibility</p:attrName>
                                        </p:attrNameLst>
                                      </p:cBhvr>
                                      <p:to>
                                        <p:strVal val="visible"/>
                                      </p:to>
                                    </p:set>
                                    <p:anim calcmode="lin" valueType="num">
                                      <p:cBhvr additive="base">
                                        <p:cTn id="13" dur="500" fill="hold"/>
                                        <p:tgtEl>
                                          <p:spTgt spid="542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42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4275">
                                            <p:txEl>
                                              <p:pRg st="2" end="2"/>
                                            </p:txEl>
                                          </p:spTgt>
                                        </p:tgtEl>
                                        <p:attrNameLst>
                                          <p:attrName>style.visibility</p:attrName>
                                        </p:attrNameLst>
                                      </p:cBhvr>
                                      <p:to>
                                        <p:strVal val="visible"/>
                                      </p:to>
                                    </p:set>
                                    <p:anim calcmode="lin" valueType="num">
                                      <p:cBhvr additive="base">
                                        <p:cTn id="19" dur="500" fill="hold"/>
                                        <p:tgtEl>
                                          <p:spTgt spid="5427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2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4275">
                                            <p:txEl>
                                              <p:pRg st="3" end="3"/>
                                            </p:txEl>
                                          </p:spTgt>
                                        </p:tgtEl>
                                        <p:attrNameLst>
                                          <p:attrName>style.visibility</p:attrName>
                                        </p:attrNameLst>
                                      </p:cBhvr>
                                      <p:to>
                                        <p:strVal val="visible"/>
                                      </p:to>
                                    </p:set>
                                    <p:anim calcmode="lin" valueType="num">
                                      <p:cBhvr additive="base">
                                        <p:cTn id="25" dur="500" fill="hold"/>
                                        <p:tgtEl>
                                          <p:spTgt spid="5427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42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4275">
                                            <p:txEl>
                                              <p:pRg st="4" end="4"/>
                                            </p:txEl>
                                          </p:spTgt>
                                        </p:tgtEl>
                                        <p:attrNameLst>
                                          <p:attrName>style.visibility</p:attrName>
                                        </p:attrNameLst>
                                      </p:cBhvr>
                                      <p:to>
                                        <p:strVal val="visible"/>
                                      </p:to>
                                    </p:set>
                                    <p:anim calcmode="lin" valueType="num">
                                      <p:cBhvr additive="base">
                                        <p:cTn id="31" dur="500" fill="hold"/>
                                        <p:tgtEl>
                                          <p:spTgt spid="5427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427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4275">
                                            <p:txEl>
                                              <p:pRg st="5" end="5"/>
                                            </p:txEl>
                                          </p:spTgt>
                                        </p:tgtEl>
                                        <p:attrNameLst>
                                          <p:attrName>style.visibility</p:attrName>
                                        </p:attrNameLst>
                                      </p:cBhvr>
                                      <p:to>
                                        <p:strVal val="visible"/>
                                      </p:to>
                                    </p:set>
                                    <p:anim calcmode="lin" valueType="num">
                                      <p:cBhvr additive="base">
                                        <p:cTn id="37" dur="500" fill="hold"/>
                                        <p:tgtEl>
                                          <p:spTgt spid="5427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427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4275">
                                            <p:txEl>
                                              <p:pRg st="6" end="6"/>
                                            </p:txEl>
                                          </p:spTgt>
                                        </p:tgtEl>
                                        <p:attrNameLst>
                                          <p:attrName>style.visibility</p:attrName>
                                        </p:attrNameLst>
                                      </p:cBhvr>
                                      <p:to>
                                        <p:strVal val="visible"/>
                                      </p:to>
                                    </p:set>
                                    <p:anim calcmode="lin" valueType="num">
                                      <p:cBhvr additive="base">
                                        <p:cTn id="43" dur="500" fill="hold"/>
                                        <p:tgtEl>
                                          <p:spTgt spid="5427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427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4275">
                                            <p:txEl>
                                              <p:pRg st="7" end="7"/>
                                            </p:txEl>
                                          </p:spTgt>
                                        </p:tgtEl>
                                        <p:attrNameLst>
                                          <p:attrName>style.visibility</p:attrName>
                                        </p:attrNameLst>
                                      </p:cBhvr>
                                      <p:to>
                                        <p:strVal val="visible"/>
                                      </p:to>
                                    </p:set>
                                    <p:anim calcmode="lin" valueType="num">
                                      <p:cBhvr additive="base">
                                        <p:cTn id="49" dur="500" fill="hold"/>
                                        <p:tgtEl>
                                          <p:spTgt spid="5427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427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4275">
                                            <p:txEl>
                                              <p:pRg st="8" end="8"/>
                                            </p:txEl>
                                          </p:spTgt>
                                        </p:tgtEl>
                                        <p:attrNameLst>
                                          <p:attrName>style.visibility</p:attrName>
                                        </p:attrNameLst>
                                      </p:cBhvr>
                                      <p:to>
                                        <p:strVal val="visible"/>
                                      </p:to>
                                    </p:set>
                                    <p:anim calcmode="lin" valueType="num">
                                      <p:cBhvr additive="base">
                                        <p:cTn id="55" dur="500" fill="hold"/>
                                        <p:tgtEl>
                                          <p:spTgt spid="54275">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427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1"/>
          <p:cNvSpPr>
            <a:spLocks noGrp="1"/>
          </p:cNvSpPr>
          <p:nvPr>
            <p:ph type="title"/>
          </p:nvPr>
        </p:nvSpPr>
        <p:spPr>
          <a:xfrm>
            <a:off x="838200" y="36195"/>
            <a:ext cx="10515600" cy="1325563"/>
          </a:xfrm>
        </p:spPr>
        <p:txBody>
          <a:bodyPr/>
          <a:lstStyle/>
          <a:p>
            <a:r>
              <a:rPr lang="zh-CN" altLang="en-US" sz="3600" smtClean="0"/>
              <a:t>词汇与结构</a:t>
            </a:r>
            <a:r>
              <a:rPr lang="en-US" altLang="zh-CN" sz="3600" smtClean="0"/>
              <a:t>——</a:t>
            </a:r>
            <a:r>
              <a:rPr lang="zh-CN" altLang="en-US" sz="3600" smtClean="0"/>
              <a:t>情态动词</a:t>
            </a:r>
            <a:endParaRPr lang="zh-CN" altLang="en-US" sz="3600" smtClean="0"/>
          </a:p>
        </p:txBody>
      </p:sp>
      <p:sp>
        <p:nvSpPr>
          <p:cNvPr id="55299" name="内容占位符 2"/>
          <p:cNvSpPr>
            <a:spLocks noGrp="1"/>
          </p:cNvSpPr>
          <p:nvPr>
            <p:ph idx="1"/>
          </p:nvPr>
        </p:nvSpPr>
        <p:spPr>
          <a:xfrm>
            <a:off x="461645" y="1071245"/>
            <a:ext cx="11441430" cy="4351655"/>
          </a:xfrm>
        </p:spPr>
        <p:txBody>
          <a:bodyPr>
            <a:noAutofit/>
          </a:bodyPr>
          <a:lstStyle/>
          <a:p>
            <a:pPr>
              <a:lnSpc>
                <a:spcPct val="100000"/>
              </a:lnSpc>
              <a:buFont typeface="Webdings" panose="05030102010509060703" pitchFamily="18" charset="2"/>
              <a:buNone/>
            </a:pPr>
            <a:r>
              <a:rPr lang="en-US" altLang="zh-CN" dirty="0" smtClean="0">
                <a:solidFill>
                  <a:srgbClr val="FF0000"/>
                </a:solidFill>
              </a:rPr>
              <a:t>4</a:t>
            </a:r>
            <a:r>
              <a:rPr lang="zh-CN" altLang="en-US" dirty="0" smtClean="0">
                <a:solidFill>
                  <a:srgbClr val="FF0000"/>
                </a:solidFill>
              </a:rPr>
              <a:t>）</a:t>
            </a:r>
            <a:r>
              <a:rPr lang="en-US" altLang="zh-CN" dirty="0" smtClean="0">
                <a:solidFill>
                  <a:srgbClr val="FF0000"/>
                </a:solidFill>
              </a:rPr>
              <a:t>might </a:t>
            </a:r>
            <a:r>
              <a:rPr lang="en-US" altLang="zh-CN" dirty="0" smtClean="0">
                <a:solidFill>
                  <a:srgbClr val="002060"/>
                </a:solidFill>
              </a:rPr>
              <a:t>--may</a:t>
            </a:r>
            <a:r>
              <a:rPr lang="zh-CN" altLang="en-US" dirty="0" smtClean="0">
                <a:solidFill>
                  <a:srgbClr val="002060"/>
                </a:solidFill>
              </a:rPr>
              <a:t>的过去式，语气上更缓和、委婉。</a:t>
            </a:r>
            <a:endParaRPr lang="en-US" altLang="zh-CN" dirty="0" smtClean="0">
              <a:solidFill>
                <a:srgbClr val="002060"/>
              </a:solidFill>
            </a:endParaRPr>
          </a:p>
          <a:p>
            <a:pPr>
              <a:lnSpc>
                <a:spcPct val="100000"/>
              </a:lnSpc>
              <a:buFont typeface="Webdings" panose="05030102010509060703" pitchFamily="18" charset="2"/>
              <a:buNone/>
            </a:pPr>
            <a:r>
              <a:rPr lang="en-US" altLang="zh-CN" dirty="0" smtClean="0">
                <a:solidFill>
                  <a:srgbClr val="002060"/>
                </a:solidFill>
              </a:rPr>
              <a:t>   He told me</a:t>
            </a:r>
            <a:r>
              <a:rPr lang="zh-CN" altLang="en-US" dirty="0" smtClean="0">
                <a:solidFill>
                  <a:srgbClr val="002060"/>
                </a:solidFill>
              </a:rPr>
              <a:t> </a:t>
            </a:r>
            <a:r>
              <a:rPr lang="en-US" altLang="zh-CN" dirty="0" smtClean="0">
                <a:solidFill>
                  <a:srgbClr val="002060"/>
                </a:solidFill>
              </a:rPr>
              <a:t>that he might come.</a:t>
            </a:r>
            <a:r>
              <a:rPr lang="zh-CN" altLang="en-US" dirty="0" smtClean="0">
                <a:solidFill>
                  <a:srgbClr val="002060"/>
                </a:solidFill>
              </a:rPr>
              <a:t>（过去）</a:t>
            </a:r>
            <a:endParaRPr lang="en-US" altLang="zh-CN" dirty="0" smtClean="0">
              <a:solidFill>
                <a:srgbClr val="002060"/>
              </a:solidFill>
            </a:endParaRPr>
          </a:p>
          <a:p>
            <a:pPr>
              <a:lnSpc>
                <a:spcPct val="100000"/>
              </a:lnSpc>
              <a:buFont typeface="Webdings" panose="05030102010509060703" pitchFamily="18" charset="2"/>
              <a:buNone/>
            </a:pPr>
            <a:r>
              <a:rPr lang="en-US" altLang="zh-CN" dirty="0" smtClean="0">
                <a:solidFill>
                  <a:srgbClr val="002060"/>
                </a:solidFill>
              </a:rPr>
              <a:t>    Might I join you? </a:t>
            </a:r>
            <a:r>
              <a:rPr lang="zh-CN" altLang="en-US" dirty="0" smtClean="0">
                <a:solidFill>
                  <a:srgbClr val="002060"/>
                </a:solidFill>
              </a:rPr>
              <a:t>（请求、许可，用于疑问句，语气更委婉）</a:t>
            </a:r>
            <a:endParaRPr lang="en-US" altLang="zh-CN" dirty="0" smtClean="0">
              <a:solidFill>
                <a:srgbClr val="002060"/>
              </a:solidFill>
            </a:endParaRPr>
          </a:p>
          <a:p>
            <a:pPr>
              <a:lnSpc>
                <a:spcPct val="100000"/>
              </a:lnSpc>
              <a:buFont typeface="Webdings" panose="05030102010509060703" pitchFamily="18" charset="2"/>
              <a:buNone/>
            </a:pPr>
            <a:r>
              <a:rPr lang="en-US" altLang="zh-CN" dirty="0" smtClean="0">
                <a:solidFill>
                  <a:srgbClr val="002060"/>
                </a:solidFill>
              </a:rPr>
              <a:t>My father is not here. He might be working in the garden.(</a:t>
            </a:r>
            <a:r>
              <a:rPr lang="zh-CN" altLang="en-US" dirty="0" smtClean="0">
                <a:solidFill>
                  <a:srgbClr val="002060"/>
                </a:solidFill>
              </a:rPr>
              <a:t>推测，把握小</a:t>
            </a:r>
            <a:r>
              <a:rPr lang="en-US" altLang="zh-CN" dirty="0" smtClean="0">
                <a:solidFill>
                  <a:srgbClr val="002060"/>
                </a:solidFill>
              </a:rPr>
              <a:t>)</a:t>
            </a:r>
            <a:endParaRPr lang="en-US" altLang="zh-CN" dirty="0" smtClean="0">
              <a:solidFill>
                <a:srgbClr val="002060"/>
              </a:solidFill>
            </a:endParaRPr>
          </a:p>
          <a:p>
            <a:pPr>
              <a:lnSpc>
                <a:spcPct val="100000"/>
              </a:lnSpc>
              <a:buFont typeface="Webdings" panose="05030102010509060703" pitchFamily="18" charset="2"/>
              <a:buNone/>
            </a:pPr>
            <a:r>
              <a:rPr lang="en-US" altLang="zh-CN" dirty="0" smtClean="0">
                <a:solidFill>
                  <a:srgbClr val="002060"/>
                </a:solidFill>
              </a:rPr>
              <a:t> </a:t>
            </a:r>
            <a:r>
              <a:rPr lang="en-US" altLang="zh-CN" dirty="0" smtClean="0">
                <a:solidFill>
                  <a:srgbClr val="FF0000"/>
                </a:solidFill>
              </a:rPr>
              <a:t>5) must</a:t>
            </a:r>
            <a:r>
              <a:rPr lang="en-US" altLang="zh-CN" dirty="0" smtClean="0">
                <a:solidFill>
                  <a:srgbClr val="002060"/>
                </a:solidFill>
              </a:rPr>
              <a:t>—</a:t>
            </a:r>
            <a:r>
              <a:rPr lang="zh-CN" altLang="en-US" dirty="0" smtClean="0">
                <a:solidFill>
                  <a:srgbClr val="002060"/>
                </a:solidFill>
              </a:rPr>
              <a:t>表示“必须，应该，推测一定是”</a:t>
            </a:r>
            <a:endParaRPr lang="en-US" altLang="zh-CN" dirty="0" smtClean="0">
              <a:solidFill>
                <a:srgbClr val="002060"/>
              </a:solidFill>
            </a:endParaRPr>
          </a:p>
          <a:p>
            <a:pPr>
              <a:lnSpc>
                <a:spcPct val="100000"/>
              </a:lnSpc>
              <a:buFont typeface="Webdings" panose="05030102010509060703" pitchFamily="18" charset="2"/>
              <a:buNone/>
            </a:pPr>
            <a:r>
              <a:rPr lang="en-US" altLang="zh-CN" dirty="0" smtClean="0">
                <a:solidFill>
                  <a:srgbClr val="002060"/>
                </a:solidFill>
              </a:rPr>
              <a:t>    We mush finish our homework today.(</a:t>
            </a:r>
            <a:r>
              <a:rPr lang="zh-CN" altLang="en-US" dirty="0" smtClean="0">
                <a:solidFill>
                  <a:srgbClr val="002060"/>
                </a:solidFill>
              </a:rPr>
              <a:t>必须</a:t>
            </a:r>
            <a:r>
              <a:rPr lang="en-US" altLang="zh-CN" dirty="0" smtClean="0">
                <a:solidFill>
                  <a:srgbClr val="002060"/>
                </a:solidFill>
              </a:rPr>
              <a:t>)</a:t>
            </a:r>
            <a:endParaRPr lang="en-US" altLang="zh-CN" dirty="0" smtClean="0">
              <a:solidFill>
                <a:srgbClr val="002060"/>
              </a:solidFill>
            </a:endParaRPr>
          </a:p>
          <a:p>
            <a:pPr>
              <a:lnSpc>
                <a:spcPct val="100000"/>
              </a:lnSpc>
              <a:buFont typeface="Webdings" panose="05030102010509060703" pitchFamily="18" charset="2"/>
              <a:buNone/>
            </a:pPr>
            <a:r>
              <a:rPr lang="en-US" altLang="zh-CN" dirty="0" smtClean="0">
                <a:solidFill>
                  <a:srgbClr val="002060"/>
                </a:solidFill>
              </a:rPr>
              <a:t>    Children mustn’t play football in the streets.(</a:t>
            </a:r>
            <a:r>
              <a:rPr lang="zh-CN" altLang="en-US" dirty="0" smtClean="0">
                <a:solidFill>
                  <a:srgbClr val="002060"/>
                </a:solidFill>
              </a:rPr>
              <a:t>禁止</a:t>
            </a:r>
            <a:r>
              <a:rPr lang="en-US" altLang="zh-CN" dirty="0" smtClean="0">
                <a:solidFill>
                  <a:srgbClr val="002060"/>
                </a:solidFill>
              </a:rPr>
              <a:t>)</a:t>
            </a:r>
            <a:endParaRPr lang="en-US" altLang="zh-CN" dirty="0" smtClean="0">
              <a:solidFill>
                <a:srgbClr val="002060"/>
              </a:solidFill>
            </a:endParaRPr>
          </a:p>
          <a:p>
            <a:pPr>
              <a:lnSpc>
                <a:spcPct val="100000"/>
              </a:lnSpc>
              <a:buFont typeface="Webdings" panose="05030102010509060703" pitchFamily="18" charset="2"/>
              <a:buNone/>
            </a:pPr>
            <a:r>
              <a:rPr lang="en-US" altLang="zh-CN" dirty="0" smtClean="0">
                <a:solidFill>
                  <a:srgbClr val="002060"/>
                </a:solidFill>
              </a:rPr>
              <a:t>    He must be in the classroom now.(</a:t>
            </a:r>
            <a:r>
              <a:rPr lang="zh-CN" altLang="en-US" dirty="0" smtClean="0">
                <a:solidFill>
                  <a:srgbClr val="002060"/>
                </a:solidFill>
              </a:rPr>
              <a:t>语气肯定的推测</a:t>
            </a:r>
            <a:r>
              <a:rPr lang="en-US" altLang="zh-CN" dirty="0" smtClean="0">
                <a:solidFill>
                  <a:srgbClr val="002060"/>
                </a:solidFill>
              </a:rPr>
              <a:t>)</a:t>
            </a:r>
            <a:endParaRPr lang="en-US" altLang="zh-CN" dirty="0" smtClean="0">
              <a:solidFill>
                <a:srgbClr val="002060"/>
              </a:solidFill>
            </a:endParaRPr>
          </a:p>
          <a:p>
            <a:pPr>
              <a:lnSpc>
                <a:spcPct val="100000"/>
              </a:lnSpc>
              <a:buFont typeface="Webdings" panose="05030102010509060703" pitchFamily="18" charset="2"/>
              <a:buNone/>
            </a:pPr>
            <a:r>
              <a:rPr lang="en-US" altLang="zh-CN" dirty="0" smtClean="0">
                <a:solidFill>
                  <a:srgbClr val="002060"/>
                </a:solidFill>
              </a:rPr>
              <a:t>    It must have rained last night, for the ground is wet.(</a:t>
            </a:r>
            <a:r>
              <a:rPr lang="zh-CN" altLang="en-US" dirty="0" smtClean="0">
                <a:solidFill>
                  <a:srgbClr val="002060"/>
                </a:solidFill>
              </a:rPr>
              <a:t>对已发生事情肯定的猜测</a:t>
            </a:r>
            <a:r>
              <a:rPr lang="en-US" altLang="zh-CN" dirty="0" smtClean="0">
                <a:solidFill>
                  <a:srgbClr val="002060"/>
                </a:solidFill>
              </a:rPr>
              <a:t>)</a:t>
            </a:r>
            <a:endParaRPr lang="en-US" altLang="zh-CN" dirty="0" smtClean="0">
              <a:solidFill>
                <a:srgbClr val="002060"/>
              </a:solidFill>
            </a:endParaRPr>
          </a:p>
          <a:p>
            <a:pPr>
              <a:buFont typeface="Webdings" panose="05030102010509060703" pitchFamily="18" charset="2"/>
              <a:buNone/>
            </a:pPr>
            <a:endParaRPr lang="en-US" altLang="zh-CN"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 calcmode="lin" valueType="num">
                                      <p:cBhvr additive="base">
                                        <p:cTn id="7" dur="500" fill="hold"/>
                                        <p:tgtEl>
                                          <p:spTgt spid="552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5299">
                                            <p:txEl>
                                              <p:pRg st="1" end="1"/>
                                            </p:txEl>
                                          </p:spTgt>
                                        </p:tgtEl>
                                        <p:attrNameLst>
                                          <p:attrName>style.visibility</p:attrName>
                                        </p:attrNameLst>
                                      </p:cBhvr>
                                      <p:to>
                                        <p:strVal val="visible"/>
                                      </p:to>
                                    </p:set>
                                    <p:anim calcmode="lin" valueType="num">
                                      <p:cBhvr additive="base">
                                        <p:cTn id="13" dur="500" fill="hold"/>
                                        <p:tgtEl>
                                          <p:spTgt spid="5529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529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5299">
                                            <p:txEl>
                                              <p:pRg st="2" end="2"/>
                                            </p:txEl>
                                          </p:spTgt>
                                        </p:tgtEl>
                                        <p:attrNameLst>
                                          <p:attrName>style.visibility</p:attrName>
                                        </p:attrNameLst>
                                      </p:cBhvr>
                                      <p:to>
                                        <p:strVal val="visible"/>
                                      </p:to>
                                    </p:set>
                                    <p:anim calcmode="lin" valueType="num">
                                      <p:cBhvr additive="base">
                                        <p:cTn id="19" dur="500" fill="hold"/>
                                        <p:tgtEl>
                                          <p:spTgt spid="5529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52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5299">
                                            <p:txEl>
                                              <p:pRg st="3" end="3"/>
                                            </p:txEl>
                                          </p:spTgt>
                                        </p:tgtEl>
                                        <p:attrNameLst>
                                          <p:attrName>style.visibility</p:attrName>
                                        </p:attrNameLst>
                                      </p:cBhvr>
                                      <p:to>
                                        <p:strVal val="visible"/>
                                      </p:to>
                                    </p:set>
                                    <p:anim calcmode="lin" valueType="num">
                                      <p:cBhvr additive="base">
                                        <p:cTn id="25" dur="500" fill="hold"/>
                                        <p:tgtEl>
                                          <p:spTgt spid="5529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529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5299">
                                            <p:txEl>
                                              <p:pRg st="4" end="4"/>
                                            </p:txEl>
                                          </p:spTgt>
                                        </p:tgtEl>
                                        <p:attrNameLst>
                                          <p:attrName>style.visibility</p:attrName>
                                        </p:attrNameLst>
                                      </p:cBhvr>
                                      <p:to>
                                        <p:strVal val="visible"/>
                                      </p:to>
                                    </p:set>
                                    <p:anim calcmode="lin" valueType="num">
                                      <p:cBhvr additive="base">
                                        <p:cTn id="31" dur="500" fill="hold"/>
                                        <p:tgtEl>
                                          <p:spTgt spid="5529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529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5299">
                                            <p:txEl>
                                              <p:pRg st="5" end="5"/>
                                            </p:txEl>
                                          </p:spTgt>
                                        </p:tgtEl>
                                        <p:attrNameLst>
                                          <p:attrName>style.visibility</p:attrName>
                                        </p:attrNameLst>
                                      </p:cBhvr>
                                      <p:to>
                                        <p:strVal val="visible"/>
                                      </p:to>
                                    </p:set>
                                    <p:anim calcmode="lin" valueType="num">
                                      <p:cBhvr additive="base">
                                        <p:cTn id="37" dur="500" fill="hold"/>
                                        <p:tgtEl>
                                          <p:spTgt spid="5529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529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5299">
                                            <p:txEl>
                                              <p:pRg st="6" end="6"/>
                                            </p:txEl>
                                          </p:spTgt>
                                        </p:tgtEl>
                                        <p:attrNameLst>
                                          <p:attrName>style.visibility</p:attrName>
                                        </p:attrNameLst>
                                      </p:cBhvr>
                                      <p:to>
                                        <p:strVal val="visible"/>
                                      </p:to>
                                    </p:set>
                                    <p:anim calcmode="lin" valueType="num">
                                      <p:cBhvr additive="base">
                                        <p:cTn id="43" dur="500" fill="hold"/>
                                        <p:tgtEl>
                                          <p:spTgt spid="5529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529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5299">
                                            <p:txEl>
                                              <p:pRg st="7" end="7"/>
                                            </p:txEl>
                                          </p:spTgt>
                                        </p:tgtEl>
                                        <p:attrNameLst>
                                          <p:attrName>style.visibility</p:attrName>
                                        </p:attrNameLst>
                                      </p:cBhvr>
                                      <p:to>
                                        <p:strVal val="visible"/>
                                      </p:to>
                                    </p:set>
                                    <p:anim calcmode="lin" valueType="num">
                                      <p:cBhvr additive="base">
                                        <p:cTn id="49" dur="500" fill="hold"/>
                                        <p:tgtEl>
                                          <p:spTgt spid="55299">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5299">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5299">
                                            <p:txEl>
                                              <p:pRg st="8" end="8"/>
                                            </p:txEl>
                                          </p:spTgt>
                                        </p:tgtEl>
                                        <p:attrNameLst>
                                          <p:attrName>style.visibility</p:attrName>
                                        </p:attrNameLst>
                                      </p:cBhvr>
                                      <p:to>
                                        <p:strVal val="visible"/>
                                      </p:to>
                                    </p:set>
                                    <p:anim calcmode="lin" valueType="num">
                                      <p:cBhvr additive="base">
                                        <p:cTn id="55" dur="500" fill="hold"/>
                                        <p:tgtEl>
                                          <p:spTgt spid="55299">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529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标题 1"/>
          <p:cNvSpPr>
            <a:spLocks noGrp="1"/>
          </p:cNvSpPr>
          <p:nvPr>
            <p:ph type="title"/>
          </p:nvPr>
        </p:nvSpPr>
        <p:spPr/>
        <p:txBody>
          <a:bodyPr/>
          <a:lstStyle/>
          <a:p>
            <a:r>
              <a:rPr lang="zh-CN" altLang="en-US" smtClean="0"/>
              <a:t>词汇与结构</a:t>
            </a:r>
            <a:r>
              <a:rPr lang="en-US" altLang="zh-CN" smtClean="0"/>
              <a:t>——</a:t>
            </a:r>
            <a:r>
              <a:rPr lang="zh-CN" altLang="en-US" smtClean="0"/>
              <a:t>情态动词</a:t>
            </a:r>
            <a:endParaRPr lang="zh-CN" altLang="en-US" smtClean="0"/>
          </a:p>
        </p:txBody>
      </p:sp>
      <p:sp>
        <p:nvSpPr>
          <p:cNvPr id="56323" name="内容占位符 2"/>
          <p:cNvSpPr>
            <a:spLocks noGrp="1"/>
          </p:cNvSpPr>
          <p:nvPr>
            <p:ph idx="1"/>
          </p:nvPr>
        </p:nvSpPr>
        <p:spPr>
          <a:xfrm>
            <a:off x="670560" y="1925955"/>
            <a:ext cx="10851515" cy="4510405"/>
          </a:xfrm>
        </p:spPr>
        <p:txBody>
          <a:bodyPr>
            <a:noAutofit/>
          </a:bodyPr>
          <a:lstStyle/>
          <a:p>
            <a:pPr>
              <a:buFont typeface="Webdings" panose="05030102010509060703" pitchFamily="18" charset="2"/>
              <a:buNone/>
            </a:pPr>
            <a:r>
              <a:rPr lang="en-US" altLang="zh-CN" dirty="0" smtClean="0">
                <a:solidFill>
                  <a:srgbClr val="FF0000"/>
                </a:solidFill>
              </a:rPr>
              <a:t>6</a:t>
            </a:r>
            <a:r>
              <a:rPr lang="zh-CN" altLang="en-US" dirty="0" smtClean="0">
                <a:solidFill>
                  <a:srgbClr val="FF0000"/>
                </a:solidFill>
              </a:rPr>
              <a:t>） </a:t>
            </a:r>
            <a:r>
              <a:rPr lang="en-US" altLang="zh-CN" dirty="0" smtClean="0">
                <a:solidFill>
                  <a:srgbClr val="FF0000"/>
                </a:solidFill>
              </a:rPr>
              <a:t>ought to</a:t>
            </a:r>
            <a:r>
              <a:rPr lang="en-US" altLang="zh-CN" dirty="0" smtClean="0">
                <a:solidFill>
                  <a:srgbClr val="002060"/>
                </a:solidFill>
              </a:rPr>
              <a:t>—</a:t>
            </a:r>
            <a:r>
              <a:rPr lang="zh-CN" altLang="en-US" dirty="0" smtClean="0">
                <a:solidFill>
                  <a:srgbClr val="002060"/>
                </a:solidFill>
              </a:rPr>
              <a:t>“应该”，与</a:t>
            </a:r>
            <a:r>
              <a:rPr lang="en-US" altLang="zh-CN" dirty="0" smtClean="0">
                <a:solidFill>
                  <a:srgbClr val="002060"/>
                </a:solidFill>
              </a:rPr>
              <a:t>should</a:t>
            </a:r>
            <a:r>
              <a:rPr lang="zh-CN" altLang="en-US" dirty="0" smtClean="0">
                <a:solidFill>
                  <a:srgbClr val="002060"/>
                </a:solidFill>
              </a:rPr>
              <a:t>意思相近，但语气更强烈。</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Your father is ill. You ought to take care of him.(</a:t>
            </a:r>
            <a:r>
              <a:rPr lang="zh-CN" altLang="en-US" dirty="0" smtClean="0">
                <a:solidFill>
                  <a:srgbClr val="002060"/>
                </a:solidFill>
              </a:rPr>
              <a:t>义务或职责</a:t>
            </a:r>
            <a:r>
              <a:rPr lang="en-US" altLang="zh-CN" dirty="0" smtClean="0">
                <a:solidFill>
                  <a:srgbClr val="002060"/>
                </a:solidFill>
              </a:rPr>
              <a:t>)</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He ought to be able to speak English after studying it so long.(</a:t>
            </a:r>
            <a:r>
              <a:rPr lang="zh-CN" altLang="en-US" dirty="0" smtClean="0">
                <a:solidFill>
                  <a:srgbClr val="002060"/>
                </a:solidFill>
              </a:rPr>
              <a:t>推测</a:t>
            </a:r>
            <a:r>
              <a:rPr lang="en-US" altLang="zh-CN" dirty="0" smtClean="0">
                <a:solidFill>
                  <a:srgbClr val="002060"/>
                </a:solidFill>
              </a:rPr>
              <a:t>)</a:t>
            </a:r>
            <a:endParaRPr lang="en-US" altLang="zh-CN" dirty="0" smtClean="0">
              <a:solidFill>
                <a:srgbClr val="002060"/>
              </a:solidFill>
            </a:endParaRPr>
          </a:p>
          <a:p>
            <a:pPr>
              <a:buFont typeface="Webdings" panose="05030102010509060703" pitchFamily="18" charset="2"/>
              <a:buNone/>
            </a:pPr>
            <a:r>
              <a:rPr lang="en-US" altLang="zh-CN" dirty="0" smtClean="0">
                <a:solidFill>
                  <a:srgbClr val="FF0000"/>
                </a:solidFill>
              </a:rPr>
              <a:t>7</a:t>
            </a:r>
            <a:r>
              <a:rPr lang="zh-CN" altLang="en-US" dirty="0" smtClean="0">
                <a:solidFill>
                  <a:srgbClr val="FF0000"/>
                </a:solidFill>
              </a:rPr>
              <a:t>）</a:t>
            </a:r>
            <a:r>
              <a:rPr lang="en-US" altLang="zh-CN" dirty="0" smtClean="0">
                <a:solidFill>
                  <a:srgbClr val="FF0000"/>
                </a:solidFill>
              </a:rPr>
              <a:t>should</a:t>
            </a:r>
            <a:r>
              <a:rPr lang="en-US" altLang="zh-CN" dirty="0" smtClean="0">
                <a:solidFill>
                  <a:srgbClr val="002060"/>
                </a:solidFill>
              </a:rPr>
              <a:t>—</a:t>
            </a:r>
            <a:r>
              <a:rPr lang="zh-CN" altLang="en-US" dirty="0" smtClean="0">
                <a:solidFill>
                  <a:srgbClr val="002060"/>
                </a:solidFill>
              </a:rPr>
              <a:t>“应该”，比 </a:t>
            </a:r>
            <a:r>
              <a:rPr lang="en-US" altLang="zh-CN" dirty="0" smtClean="0">
                <a:solidFill>
                  <a:srgbClr val="002060"/>
                </a:solidFill>
              </a:rPr>
              <a:t>must </a:t>
            </a:r>
            <a:r>
              <a:rPr lang="zh-CN" altLang="en-US" dirty="0" smtClean="0">
                <a:solidFill>
                  <a:srgbClr val="002060"/>
                </a:solidFill>
              </a:rPr>
              <a:t>语气弱</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You should close the door in case it rains tomorrow.(</a:t>
            </a:r>
            <a:r>
              <a:rPr lang="zh-CN" altLang="en-US" dirty="0" smtClean="0">
                <a:solidFill>
                  <a:srgbClr val="002060"/>
                </a:solidFill>
              </a:rPr>
              <a:t>表义务或职责</a:t>
            </a:r>
            <a:r>
              <a:rPr lang="en-US" altLang="zh-CN" dirty="0" smtClean="0">
                <a:solidFill>
                  <a:srgbClr val="002060"/>
                </a:solidFill>
              </a:rPr>
              <a:t>)</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She has been studying hard. She should do well in the test tomorrow.</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a:t>
            </a:r>
            <a:r>
              <a:rPr lang="zh-CN" altLang="en-US" dirty="0" smtClean="0">
                <a:solidFill>
                  <a:srgbClr val="002060"/>
                </a:solidFill>
              </a:rPr>
              <a:t>推测</a:t>
            </a:r>
            <a:r>
              <a:rPr lang="en-US" altLang="zh-CN" dirty="0" smtClean="0">
                <a:solidFill>
                  <a:srgbClr val="002060"/>
                </a:solidFill>
              </a:rPr>
              <a:t>)</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a:t>
            </a:r>
            <a:endParaRPr lang="en-US" altLang="zh-CN"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 calcmode="lin" valueType="num">
                                      <p:cBhvr additive="base">
                                        <p:cTn id="7" dur="5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63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323">
                                            <p:txEl>
                                              <p:pRg st="1" end="1"/>
                                            </p:txEl>
                                          </p:spTgt>
                                        </p:tgtEl>
                                        <p:attrNameLst>
                                          <p:attrName>style.visibility</p:attrName>
                                        </p:attrNameLst>
                                      </p:cBhvr>
                                      <p:to>
                                        <p:strVal val="visible"/>
                                      </p:to>
                                    </p:set>
                                    <p:anim calcmode="lin" valueType="num">
                                      <p:cBhvr additive="base">
                                        <p:cTn id="13" dur="500" fill="hold"/>
                                        <p:tgtEl>
                                          <p:spTgt spid="563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63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6323">
                                            <p:txEl>
                                              <p:pRg st="2" end="2"/>
                                            </p:txEl>
                                          </p:spTgt>
                                        </p:tgtEl>
                                        <p:attrNameLst>
                                          <p:attrName>style.visibility</p:attrName>
                                        </p:attrNameLst>
                                      </p:cBhvr>
                                      <p:to>
                                        <p:strVal val="visible"/>
                                      </p:to>
                                    </p:set>
                                    <p:anim calcmode="lin" valueType="num">
                                      <p:cBhvr additive="base">
                                        <p:cTn id="19" dur="500" fill="hold"/>
                                        <p:tgtEl>
                                          <p:spTgt spid="563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323">
                                            <p:txEl>
                                              <p:pRg st="3" end="3"/>
                                            </p:txEl>
                                          </p:spTgt>
                                        </p:tgtEl>
                                        <p:attrNameLst>
                                          <p:attrName>style.visibility</p:attrName>
                                        </p:attrNameLst>
                                      </p:cBhvr>
                                      <p:to>
                                        <p:strVal val="visible"/>
                                      </p:to>
                                    </p:set>
                                    <p:anim calcmode="lin" valueType="num">
                                      <p:cBhvr additive="base">
                                        <p:cTn id="25" dur="500" fill="hold"/>
                                        <p:tgtEl>
                                          <p:spTgt spid="5632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63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6323">
                                            <p:txEl>
                                              <p:pRg st="4" end="4"/>
                                            </p:txEl>
                                          </p:spTgt>
                                        </p:tgtEl>
                                        <p:attrNameLst>
                                          <p:attrName>style.visibility</p:attrName>
                                        </p:attrNameLst>
                                      </p:cBhvr>
                                      <p:to>
                                        <p:strVal val="visible"/>
                                      </p:to>
                                    </p:set>
                                    <p:anim calcmode="lin" valueType="num">
                                      <p:cBhvr additive="base">
                                        <p:cTn id="31" dur="500" fill="hold"/>
                                        <p:tgtEl>
                                          <p:spTgt spid="5632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63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6323">
                                            <p:txEl>
                                              <p:pRg st="5" end="5"/>
                                            </p:txEl>
                                          </p:spTgt>
                                        </p:tgtEl>
                                        <p:attrNameLst>
                                          <p:attrName>style.visibility</p:attrName>
                                        </p:attrNameLst>
                                      </p:cBhvr>
                                      <p:to>
                                        <p:strVal val="visible"/>
                                      </p:to>
                                    </p:set>
                                    <p:anim calcmode="lin" valueType="num">
                                      <p:cBhvr additive="base">
                                        <p:cTn id="37" dur="500" fill="hold"/>
                                        <p:tgtEl>
                                          <p:spTgt spid="5632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632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6323">
                                            <p:txEl>
                                              <p:pRg st="6" end="6"/>
                                            </p:txEl>
                                          </p:spTgt>
                                        </p:tgtEl>
                                        <p:attrNameLst>
                                          <p:attrName>style.visibility</p:attrName>
                                        </p:attrNameLst>
                                      </p:cBhvr>
                                      <p:to>
                                        <p:strVal val="visible"/>
                                      </p:to>
                                    </p:set>
                                    <p:anim calcmode="lin" valueType="num">
                                      <p:cBhvr additive="base">
                                        <p:cTn id="43" dur="500" fill="hold"/>
                                        <p:tgtEl>
                                          <p:spTgt spid="5632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632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6323">
                                            <p:txEl>
                                              <p:pRg st="7" end="7"/>
                                            </p:txEl>
                                          </p:spTgt>
                                        </p:tgtEl>
                                        <p:attrNameLst>
                                          <p:attrName>style.visibility</p:attrName>
                                        </p:attrNameLst>
                                      </p:cBhvr>
                                      <p:to>
                                        <p:strVal val="visible"/>
                                      </p:to>
                                    </p:set>
                                    <p:anim calcmode="lin" valueType="num">
                                      <p:cBhvr additive="base">
                                        <p:cTn id="49" dur="500" fill="hold"/>
                                        <p:tgtEl>
                                          <p:spTgt spid="5632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632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1"/>
          <p:cNvSpPr>
            <a:spLocks noGrp="1"/>
          </p:cNvSpPr>
          <p:nvPr>
            <p:ph type="title"/>
          </p:nvPr>
        </p:nvSpPr>
        <p:spPr/>
        <p:txBody>
          <a:bodyPr/>
          <a:lstStyle/>
          <a:p>
            <a:r>
              <a:rPr lang="zh-CN" altLang="en-US" smtClean="0"/>
              <a:t>词汇与结构</a:t>
            </a:r>
            <a:r>
              <a:rPr lang="en-US" altLang="zh-CN" smtClean="0"/>
              <a:t>——</a:t>
            </a:r>
            <a:r>
              <a:rPr lang="zh-CN" altLang="en-US" smtClean="0"/>
              <a:t>情态动词</a:t>
            </a:r>
            <a:endParaRPr lang="zh-CN" altLang="en-US" smtClean="0"/>
          </a:p>
        </p:txBody>
      </p:sp>
      <p:sp>
        <p:nvSpPr>
          <p:cNvPr id="3" name="内容占位符 2"/>
          <p:cNvSpPr>
            <a:spLocks noGrp="1"/>
          </p:cNvSpPr>
          <p:nvPr>
            <p:ph idx="1"/>
          </p:nvPr>
        </p:nvSpPr>
        <p:spPr/>
        <p:txBody>
          <a:bodyPr/>
          <a:lstStyle/>
          <a:p>
            <a:pPr>
              <a:buFont typeface="Webdings" panose="05030102010509060703" pitchFamily="18" charset="2"/>
              <a:buNone/>
              <a:defRPr/>
            </a:pPr>
            <a:r>
              <a:rPr lang="en-US" altLang="zh-CN" sz="3200" dirty="0" smtClean="0">
                <a:solidFill>
                  <a:srgbClr val="FF0000"/>
                </a:solidFill>
              </a:rPr>
              <a:t>8) need- </a:t>
            </a:r>
            <a:r>
              <a:rPr lang="en-US" altLang="zh-CN" sz="3200" dirty="0" smtClean="0">
                <a:solidFill>
                  <a:srgbClr val="002060"/>
                </a:solidFill>
              </a:rPr>
              <a:t>”</a:t>
            </a:r>
            <a:r>
              <a:rPr lang="zh-CN" altLang="en-US" sz="3200" dirty="0" smtClean="0">
                <a:solidFill>
                  <a:srgbClr val="002060"/>
                </a:solidFill>
              </a:rPr>
              <a:t>需要</a:t>
            </a:r>
            <a:r>
              <a:rPr lang="en-US" altLang="zh-CN" sz="3200" dirty="0" smtClean="0">
                <a:solidFill>
                  <a:srgbClr val="002060"/>
                </a:solidFill>
              </a:rPr>
              <a:t>”</a:t>
            </a:r>
            <a:endParaRPr lang="en-US" altLang="zh-CN" sz="3200" dirty="0" smtClean="0">
              <a:solidFill>
                <a:srgbClr val="002060"/>
              </a:solidFill>
            </a:endParaRPr>
          </a:p>
          <a:p>
            <a:pPr>
              <a:buFont typeface="Webdings" panose="05030102010509060703" pitchFamily="18" charset="2"/>
              <a:buNone/>
              <a:defRPr/>
            </a:pPr>
            <a:r>
              <a:rPr lang="en-US" altLang="zh-CN" sz="3200" dirty="0" smtClean="0">
                <a:solidFill>
                  <a:srgbClr val="002060"/>
                </a:solidFill>
              </a:rPr>
              <a:t>     You needn’t write to him, for he will be here tomorrow.</a:t>
            </a:r>
            <a:endParaRPr lang="en-US" altLang="zh-CN" sz="3200" dirty="0" smtClean="0">
              <a:solidFill>
                <a:srgbClr val="002060"/>
              </a:solidFill>
            </a:endParaRPr>
          </a:p>
          <a:p>
            <a:pPr>
              <a:buFont typeface="Webdings" panose="05030102010509060703" pitchFamily="18" charset="2"/>
              <a:buNone/>
              <a:defRPr/>
            </a:pPr>
            <a:r>
              <a:rPr lang="en-US" altLang="zh-CN" sz="3200" dirty="0" smtClean="0">
                <a:solidFill>
                  <a:srgbClr val="FF0000"/>
                </a:solidFill>
              </a:rPr>
              <a:t>9</a:t>
            </a:r>
            <a:r>
              <a:rPr lang="zh-CN" altLang="en-US" sz="3200" dirty="0" smtClean="0">
                <a:solidFill>
                  <a:srgbClr val="FF0000"/>
                </a:solidFill>
              </a:rPr>
              <a:t>）</a:t>
            </a:r>
            <a:r>
              <a:rPr lang="en-US" altLang="zh-CN" sz="3200" dirty="0" smtClean="0">
                <a:solidFill>
                  <a:srgbClr val="FF0000"/>
                </a:solidFill>
              </a:rPr>
              <a:t>dare-</a:t>
            </a:r>
            <a:r>
              <a:rPr lang="zh-CN" altLang="en-US" sz="3200" dirty="0" smtClean="0">
                <a:solidFill>
                  <a:srgbClr val="002060"/>
                </a:solidFill>
              </a:rPr>
              <a:t>“敢”</a:t>
            </a:r>
            <a:endParaRPr lang="en-US" altLang="zh-CN" sz="3200" dirty="0" smtClean="0">
              <a:solidFill>
                <a:srgbClr val="002060"/>
              </a:solidFill>
            </a:endParaRPr>
          </a:p>
          <a:p>
            <a:pPr>
              <a:buFont typeface="Webdings" panose="05030102010509060703" pitchFamily="18" charset="2"/>
              <a:buNone/>
              <a:defRPr/>
            </a:pPr>
            <a:r>
              <a:rPr lang="en-US" altLang="zh-CN" sz="3200" dirty="0" smtClean="0">
                <a:solidFill>
                  <a:srgbClr val="002060"/>
                </a:solidFill>
              </a:rPr>
              <a:t>     The little girl daren’t speak in public.</a:t>
            </a:r>
            <a:endParaRPr lang="en-US" altLang="zh-CN" sz="3200" dirty="0" smtClean="0">
              <a:solidFill>
                <a:srgbClr val="002060"/>
              </a:solidFill>
            </a:endParaRPr>
          </a:p>
          <a:p>
            <a:pPr marL="457200" indent="-457200">
              <a:buFont typeface="Webdings" panose="05030102010509060703" pitchFamily="18" charset="2"/>
              <a:buNone/>
              <a:defRPr/>
            </a:pPr>
            <a:r>
              <a:rPr lang="en-US" altLang="zh-CN" sz="3200" dirty="0" smtClean="0">
                <a:solidFill>
                  <a:srgbClr val="FF0000"/>
                </a:solidFill>
              </a:rPr>
              <a:t>10) had better-</a:t>
            </a:r>
            <a:r>
              <a:rPr lang="zh-CN" altLang="en-US" sz="3200" dirty="0" smtClean="0">
                <a:solidFill>
                  <a:srgbClr val="002060"/>
                </a:solidFill>
              </a:rPr>
              <a:t>“最好，还是</a:t>
            </a:r>
            <a:r>
              <a:rPr lang="en-US" altLang="zh-CN" sz="3200" dirty="0" smtClean="0">
                <a:solidFill>
                  <a:srgbClr val="002060"/>
                </a:solidFill>
              </a:rPr>
              <a:t>…</a:t>
            </a:r>
            <a:r>
              <a:rPr lang="zh-CN" altLang="en-US" sz="3200" dirty="0" smtClean="0">
                <a:solidFill>
                  <a:srgbClr val="002060"/>
                </a:solidFill>
              </a:rPr>
              <a:t>好”表劝告、建议、警告等。</a:t>
            </a:r>
            <a:endParaRPr lang="en-US" altLang="zh-CN" sz="3200" dirty="0" smtClean="0">
              <a:solidFill>
                <a:srgbClr val="002060"/>
              </a:solidFill>
            </a:endParaRPr>
          </a:p>
          <a:p>
            <a:pPr marL="457200" indent="-457200">
              <a:buFont typeface="Webdings" panose="05030102010509060703" pitchFamily="18" charset="2"/>
              <a:buNone/>
              <a:defRPr/>
            </a:pPr>
            <a:r>
              <a:rPr lang="en-US" altLang="zh-CN" sz="3200" dirty="0" smtClean="0">
                <a:solidFill>
                  <a:srgbClr val="002060"/>
                </a:solidFill>
              </a:rPr>
              <a:t>    You had better be on time, or we will leave without you.</a:t>
            </a:r>
            <a:endParaRPr lang="en-US" altLang="zh-CN" sz="3200" dirty="0" smtClean="0">
              <a:solidFill>
                <a:srgbClr val="002060"/>
              </a:solidFill>
            </a:endParaRPr>
          </a:p>
          <a:p>
            <a:pPr marL="457200" indent="-457200">
              <a:buFont typeface="Webdings" panose="05030102010509060703" pitchFamily="18" charset="2"/>
              <a:buNone/>
              <a:defRPr/>
            </a:pPr>
            <a:r>
              <a:rPr lang="en-US" altLang="zh-CN" sz="3200" dirty="0" smtClean="0">
                <a:solidFill>
                  <a:srgbClr val="002060"/>
                </a:solidFill>
              </a:rPr>
              <a:t>    We had better not wait for her. She may be very late.</a:t>
            </a:r>
            <a:endParaRPr lang="en-US" altLang="zh-CN" sz="3200"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标题 1"/>
          <p:cNvSpPr>
            <a:spLocks noGrp="1"/>
          </p:cNvSpPr>
          <p:nvPr>
            <p:ph type="title"/>
          </p:nvPr>
        </p:nvSpPr>
        <p:spPr/>
        <p:txBody>
          <a:bodyPr/>
          <a:lstStyle/>
          <a:p>
            <a:r>
              <a:rPr lang="zh-CN" altLang="en-US" smtClean="0"/>
              <a:t>词汇与结构</a:t>
            </a:r>
            <a:r>
              <a:rPr lang="en-US" altLang="zh-CN" smtClean="0"/>
              <a:t>——</a:t>
            </a:r>
            <a:r>
              <a:rPr lang="zh-CN" altLang="en-US" smtClean="0"/>
              <a:t>情态动词</a:t>
            </a:r>
            <a:endParaRPr lang="zh-CN" altLang="en-US" smtClean="0"/>
          </a:p>
        </p:txBody>
      </p:sp>
      <p:sp>
        <p:nvSpPr>
          <p:cNvPr id="58371" name="内容占位符 2"/>
          <p:cNvSpPr>
            <a:spLocks noGrp="1"/>
          </p:cNvSpPr>
          <p:nvPr>
            <p:ph idx="1"/>
          </p:nvPr>
        </p:nvSpPr>
        <p:spPr>
          <a:xfrm>
            <a:off x="720725" y="1497965"/>
            <a:ext cx="11148484" cy="5192713"/>
          </a:xfrm>
        </p:spPr>
        <p:txBody>
          <a:bodyPr/>
          <a:lstStyle/>
          <a:p>
            <a:pPr>
              <a:buFont typeface="Webdings" panose="05030102010509060703" pitchFamily="18" charset="2"/>
              <a:buNone/>
            </a:pPr>
            <a:r>
              <a:rPr lang="en-US" altLang="zh-CN" dirty="0" smtClean="0">
                <a:solidFill>
                  <a:srgbClr val="FF0000"/>
                </a:solidFill>
              </a:rPr>
              <a:t>11) </a:t>
            </a:r>
            <a:r>
              <a:rPr lang="zh-CN" altLang="en-US" dirty="0" smtClean="0">
                <a:solidFill>
                  <a:srgbClr val="FF0000"/>
                </a:solidFill>
              </a:rPr>
              <a:t>情态动词</a:t>
            </a:r>
            <a:r>
              <a:rPr lang="en-US" altLang="zh-CN" dirty="0" smtClean="0">
                <a:solidFill>
                  <a:srgbClr val="FF0000"/>
                </a:solidFill>
              </a:rPr>
              <a:t>+</a:t>
            </a:r>
            <a:r>
              <a:rPr lang="zh-CN" altLang="en-US" dirty="0" smtClean="0">
                <a:solidFill>
                  <a:srgbClr val="FF0000"/>
                </a:solidFill>
              </a:rPr>
              <a:t>动词完成时</a:t>
            </a:r>
            <a:r>
              <a:rPr lang="zh-CN" altLang="en-US" dirty="0" smtClean="0">
                <a:solidFill>
                  <a:srgbClr val="002060"/>
                </a:solidFill>
              </a:rPr>
              <a:t>（</a:t>
            </a:r>
            <a:r>
              <a:rPr lang="en-US" altLang="zh-CN" dirty="0" smtClean="0">
                <a:solidFill>
                  <a:srgbClr val="002060"/>
                </a:solidFill>
              </a:rPr>
              <a:t>have done</a:t>
            </a:r>
            <a:r>
              <a:rPr lang="zh-CN" altLang="en-US" dirty="0" smtClean="0">
                <a:solidFill>
                  <a:srgbClr val="002060"/>
                </a:solidFill>
              </a:rPr>
              <a:t>）</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a:t>
            </a:r>
            <a:r>
              <a:rPr lang="zh-CN" altLang="en-US" dirty="0" smtClean="0">
                <a:solidFill>
                  <a:srgbClr val="002060"/>
                </a:solidFill>
              </a:rPr>
              <a:t>表示猜测、责备、遗憾的语气。</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must have done </a:t>
            </a:r>
            <a:r>
              <a:rPr lang="zh-CN" altLang="en-US" dirty="0" smtClean="0">
                <a:solidFill>
                  <a:srgbClr val="002060"/>
                </a:solidFill>
              </a:rPr>
              <a:t>一定已经，表肯定的猜测</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could have done </a:t>
            </a:r>
            <a:r>
              <a:rPr lang="zh-CN" altLang="en-US" dirty="0" smtClean="0">
                <a:solidFill>
                  <a:srgbClr val="002060"/>
                </a:solidFill>
              </a:rPr>
              <a:t>本来可以， 表责备</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could/can not have done </a:t>
            </a:r>
            <a:r>
              <a:rPr lang="zh-CN" altLang="en-US" dirty="0" smtClean="0">
                <a:solidFill>
                  <a:srgbClr val="002060"/>
                </a:solidFill>
              </a:rPr>
              <a:t>不可能已经，表否定</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may/might have done </a:t>
            </a:r>
            <a:r>
              <a:rPr lang="zh-CN" altLang="en-US" dirty="0" smtClean="0">
                <a:solidFill>
                  <a:srgbClr val="002060"/>
                </a:solidFill>
              </a:rPr>
              <a:t>本来可以</a:t>
            </a:r>
            <a:r>
              <a:rPr lang="en-US" altLang="zh-CN" dirty="0" smtClean="0">
                <a:solidFill>
                  <a:srgbClr val="002060"/>
                </a:solidFill>
              </a:rPr>
              <a:t>/</a:t>
            </a:r>
            <a:r>
              <a:rPr lang="zh-CN" altLang="en-US" dirty="0" smtClean="0">
                <a:solidFill>
                  <a:srgbClr val="002060"/>
                </a:solidFill>
              </a:rPr>
              <a:t>也许已经 </a:t>
            </a:r>
            <a:r>
              <a:rPr lang="en-US" altLang="zh-CN" dirty="0" smtClean="0">
                <a:solidFill>
                  <a:srgbClr val="002060"/>
                </a:solidFill>
              </a:rPr>
              <a:t>,</a:t>
            </a:r>
            <a:r>
              <a:rPr lang="zh-CN" altLang="en-US" dirty="0" smtClean="0">
                <a:solidFill>
                  <a:srgbClr val="002060"/>
                </a:solidFill>
              </a:rPr>
              <a:t>表责备或猜测</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should/ ought to have done </a:t>
            </a:r>
            <a:r>
              <a:rPr lang="zh-CN" altLang="en-US" dirty="0" smtClean="0">
                <a:solidFill>
                  <a:srgbClr val="002060"/>
                </a:solidFill>
              </a:rPr>
              <a:t>本来应该， 表责备</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shouldn’t have done</a:t>
            </a:r>
            <a:r>
              <a:rPr lang="zh-CN" altLang="en-US" dirty="0" smtClean="0">
                <a:solidFill>
                  <a:srgbClr val="002060"/>
                </a:solidFill>
              </a:rPr>
              <a:t> 本来不该，表责备</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need have done </a:t>
            </a:r>
            <a:r>
              <a:rPr lang="zh-CN" altLang="en-US" dirty="0" smtClean="0">
                <a:solidFill>
                  <a:srgbClr val="002060"/>
                </a:solidFill>
              </a:rPr>
              <a:t>本来需要</a:t>
            </a:r>
            <a:endParaRPr lang="zh-CN" altLang="en-US"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Effect transition="in" filter="box(in)">
                                      <p:cBhvr>
                                        <p:cTn id="7" dur="500"/>
                                        <p:tgtEl>
                                          <p:spTgt spid="583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8371">
                                            <p:txEl>
                                              <p:pRg st="1" end="1"/>
                                            </p:txEl>
                                          </p:spTgt>
                                        </p:tgtEl>
                                        <p:attrNameLst>
                                          <p:attrName>style.visibility</p:attrName>
                                        </p:attrNameLst>
                                      </p:cBhvr>
                                      <p:to>
                                        <p:strVal val="visible"/>
                                      </p:to>
                                    </p:set>
                                    <p:animEffect transition="in" filter="box(in)">
                                      <p:cBhvr>
                                        <p:cTn id="12" dur="500"/>
                                        <p:tgtEl>
                                          <p:spTgt spid="583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8371">
                                            <p:txEl>
                                              <p:pRg st="2" end="2"/>
                                            </p:txEl>
                                          </p:spTgt>
                                        </p:tgtEl>
                                        <p:attrNameLst>
                                          <p:attrName>style.visibility</p:attrName>
                                        </p:attrNameLst>
                                      </p:cBhvr>
                                      <p:to>
                                        <p:strVal val="visible"/>
                                      </p:to>
                                    </p:set>
                                    <p:animEffect transition="in" filter="box(in)">
                                      <p:cBhvr>
                                        <p:cTn id="17" dur="500"/>
                                        <p:tgtEl>
                                          <p:spTgt spid="583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8371">
                                            <p:txEl>
                                              <p:pRg st="3" end="3"/>
                                            </p:txEl>
                                          </p:spTgt>
                                        </p:tgtEl>
                                        <p:attrNameLst>
                                          <p:attrName>style.visibility</p:attrName>
                                        </p:attrNameLst>
                                      </p:cBhvr>
                                      <p:to>
                                        <p:strVal val="visible"/>
                                      </p:to>
                                    </p:set>
                                    <p:animEffect transition="in" filter="box(in)">
                                      <p:cBhvr>
                                        <p:cTn id="22" dur="500"/>
                                        <p:tgtEl>
                                          <p:spTgt spid="583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58371">
                                            <p:txEl>
                                              <p:pRg st="4" end="4"/>
                                            </p:txEl>
                                          </p:spTgt>
                                        </p:tgtEl>
                                        <p:attrNameLst>
                                          <p:attrName>style.visibility</p:attrName>
                                        </p:attrNameLst>
                                      </p:cBhvr>
                                      <p:to>
                                        <p:strVal val="visible"/>
                                      </p:to>
                                    </p:set>
                                    <p:animEffect transition="in" filter="box(in)">
                                      <p:cBhvr>
                                        <p:cTn id="27" dur="500"/>
                                        <p:tgtEl>
                                          <p:spTgt spid="5837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58371">
                                            <p:txEl>
                                              <p:pRg st="5" end="5"/>
                                            </p:txEl>
                                          </p:spTgt>
                                        </p:tgtEl>
                                        <p:attrNameLst>
                                          <p:attrName>style.visibility</p:attrName>
                                        </p:attrNameLst>
                                      </p:cBhvr>
                                      <p:to>
                                        <p:strVal val="visible"/>
                                      </p:to>
                                    </p:set>
                                    <p:animEffect transition="in" filter="box(in)">
                                      <p:cBhvr>
                                        <p:cTn id="32" dur="500"/>
                                        <p:tgtEl>
                                          <p:spTgt spid="5837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58371">
                                            <p:txEl>
                                              <p:pRg st="6" end="6"/>
                                            </p:txEl>
                                          </p:spTgt>
                                        </p:tgtEl>
                                        <p:attrNameLst>
                                          <p:attrName>style.visibility</p:attrName>
                                        </p:attrNameLst>
                                      </p:cBhvr>
                                      <p:to>
                                        <p:strVal val="visible"/>
                                      </p:to>
                                    </p:set>
                                    <p:animEffect transition="in" filter="box(in)">
                                      <p:cBhvr>
                                        <p:cTn id="37" dur="500"/>
                                        <p:tgtEl>
                                          <p:spTgt spid="5837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58371">
                                            <p:txEl>
                                              <p:pRg st="7" end="7"/>
                                            </p:txEl>
                                          </p:spTgt>
                                        </p:tgtEl>
                                        <p:attrNameLst>
                                          <p:attrName>style.visibility</p:attrName>
                                        </p:attrNameLst>
                                      </p:cBhvr>
                                      <p:to>
                                        <p:strVal val="visible"/>
                                      </p:to>
                                    </p:set>
                                    <p:animEffect transition="in" filter="box(in)">
                                      <p:cBhvr>
                                        <p:cTn id="42" dur="500"/>
                                        <p:tgtEl>
                                          <p:spTgt spid="5837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58371">
                                            <p:txEl>
                                              <p:pRg st="8" end="8"/>
                                            </p:txEl>
                                          </p:spTgt>
                                        </p:tgtEl>
                                        <p:attrNameLst>
                                          <p:attrName>style.visibility</p:attrName>
                                        </p:attrNameLst>
                                      </p:cBhvr>
                                      <p:to>
                                        <p:strVal val="visible"/>
                                      </p:to>
                                    </p:set>
                                    <p:animEffect transition="in" filter="box(in)">
                                      <p:cBhvr>
                                        <p:cTn id="47" dur="500"/>
                                        <p:tgtEl>
                                          <p:spTgt spid="5837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774700"/>
            <a:ext cx="10515600" cy="1325563"/>
          </a:xfrm>
        </p:spPr>
        <p:txBody>
          <a:bodyPr/>
          <a:p>
            <a:r>
              <a:rPr lang="zh-CN" altLang="en-US" smtClean="0">
                <a:sym typeface="+mn-ea"/>
              </a:rPr>
              <a:t>词汇与结构</a:t>
            </a:r>
            <a:r>
              <a:rPr lang="en-US" altLang="zh-CN" smtClean="0">
                <a:sym typeface="+mn-ea"/>
              </a:rPr>
              <a:t>——</a:t>
            </a:r>
            <a:r>
              <a:rPr lang="zh-CN" altLang="en-US">
                <a:sym typeface="+mn-ea"/>
              </a:rPr>
              <a:t>行为动词 /实义动词</a:t>
            </a:r>
            <a:br>
              <a:rPr lang="zh-CN" altLang="en-US" smtClean="0"/>
            </a:br>
            <a:endParaRPr lang="zh-CN" altLang="en-US"/>
          </a:p>
        </p:txBody>
      </p:sp>
      <p:sp>
        <p:nvSpPr>
          <p:cNvPr id="3" name="内容占位符 2"/>
          <p:cNvSpPr>
            <a:spLocks noGrp="1"/>
          </p:cNvSpPr>
          <p:nvPr>
            <p:ph idx="1"/>
          </p:nvPr>
        </p:nvSpPr>
        <p:spPr/>
        <p:txBody>
          <a:bodyPr/>
          <a:p>
            <a:pPr marL="0" indent="0" fontAlgn="auto">
              <a:lnSpc>
                <a:spcPct val="120000"/>
              </a:lnSpc>
              <a:buNone/>
            </a:pPr>
            <a:r>
              <a:rPr lang="zh-CN" altLang="en-US"/>
              <a:t>行为动词 /实义动词含有实在的词义，并能独立作谓语的动词，其可分为及物动词和不及物动词。及物动词必须带有自己的宾语，不及物动词则不能带有自己的宾语。</a:t>
            </a:r>
            <a:endParaRPr lang="zh-CN" altLang="en-US"/>
          </a:p>
          <a:p>
            <a:pPr marL="0" indent="0" fontAlgn="auto">
              <a:lnSpc>
                <a:spcPct val="120000"/>
              </a:lnSpc>
              <a:buNone/>
            </a:pPr>
            <a:r>
              <a:rPr lang="zh-CN" altLang="en-US"/>
              <a:t>She likes music.(like及物动词)</a:t>
            </a:r>
            <a:endParaRPr lang="zh-CN" altLang="en-US"/>
          </a:p>
          <a:p>
            <a:pPr marL="0" indent="0" fontAlgn="auto">
              <a:lnSpc>
                <a:spcPct val="120000"/>
              </a:lnSpc>
              <a:buNone/>
            </a:pPr>
            <a:r>
              <a:rPr lang="zh-CN" altLang="en-US"/>
              <a:t>She often listens to music.(listen不及物动词)</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1522095" y="1308100"/>
          <a:ext cx="9536430" cy="4857750"/>
        </p:xfrm>
        <a:graphic>
          <a:graphicData uri="http://schemas.openxmlformats.org/drawingml/2006/table">
            <a:tbl>
              <a:tblPr firstRow="1" bandRow="1">
                <a:tableStyleId>{5940675A-B579-460E-94D1-54222C63F5DA}</a:tableStyleId>
              </a:tblPr>
              <a:tblGrid>
                <a:gridCol w="2167255"/>
                <a:gridCol w="3325495"/>
                <a:gridCol w="4043680"/>
              </a:tblGrid>
              <a:tr h="539750">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时态</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主动语态</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被动语态</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9750">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一般现在时</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do/does</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am/is/are done</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9750">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一般过去时</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did</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was/were done</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9750">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一般将来时</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will/shall do</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will/shall be done</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9750">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过去将来时</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would/should do</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would/should be done</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9750">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现在进行时</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am/is/are doing</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am/is/are being done</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9750">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过去进行时</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was/were doing</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was/were being done</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9750">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现在完成时</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have/has done</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have/has been done</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9750">
                <a:tc>
                  <a:txBody>
                    <a:bodyPr/>
                    <a:p>
                      <a:pPr indent="0" algn="ctr">
                        <a:buNone/>
                      </a:pPr>
                      <a:r>
                        <a:rPr lang="en-US" sz="2800" b="0">
                          <a:latin typeface="宋体" panose="02010600030101010101" pitchFamily="2" charset="-122"/>
                          <a:ea typeface="宋体" panose="02010600030101010101" pitchFamily="2" charset="-122"/>
                          <a:cs typeface="宋体" panose="02010600030101010101" pitchFamily="2" charset="-122"/>
                        </a:rPr>
                        <a:t>过去完成时</a:t>
                      </a:r>
                      <a:endParaRPr lang="en-US" altLang="en-US" sz="2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had done</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800" b="0">
                          <a:latin typeface="Times New Roman" panose="02020603050405020304" charset="0"/>
                          <a:cs typeface="Times New Roman" panose="02020603050405020304" charset="0"/>
                        </a:rPr>
                        <a:t>had been done</a:t>
                      </a:r>
                      <a:endParaRPr lang="en-US" altLang="en-US" sz="28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1522095" y="553720"/>
            <a:ext cx="6254750" cy="583565"/>
          </a:xfrm>
          <a:prstGeom prst="rect">
            <a:avLst/>
          </a:prstGeom>
          <a:noFill/>
          <a:ln w="9525">
            <a:noFill/>
          </a:ln>
        </p:spPr>
        <p:txBody>
          <a:bodyPr wrap="square">
            <a:spAutoFit/>
          </a:bodyPr>
          <a:p>
            <a:pPr indent="0"/>
            <a:r>
              <a:rPr lang="zh-CN" sz="3200" b="1">
                <a:ea typeface="宋体" panose="02010600030101010101" pitchFamily="2" charset="-122"/>
              </a:rPr>
              <a:t>各种时态的主动和被动语态</a:t>
            </a:r>
            <a:r>
              <a:rPr lang="en-US" sz="3200" b="1">
                <a:latin typeface="Times New Roman" panose="02020603050405020304" charset="0"/>
              </a:rPr>
              <a:t> </a:t>
            </a:r>
            <a:endParaRPr lang="en-US" altLang="en-US" sz="3200" b="1">
              <a:latin typeface="Times New Roman" panose="0202060305040502030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243330"/>
            <a:ext cx="10515600" cy="4933950"/>
          </a:xfrm>
        </p:spPr>
        <p:txBody>
          <a:bodyPr>
            <a:normAutofit lnSpcReduction="10000"/>
          </a:bodyPr>
          <a:p>
            <a:pPr marL="0" indent="0" fontAlgn="auto">
              <a:lnSpc>
                <a:spcPct val="120000"/>
              </a:lnSpc>
              <a:buNone/>
            </a:pPr>
            <a:r>
              <a:rPr lang="zh-CN" altLang="en-US"/>
              <a:t>某些动词不能构成被动语态</a:t>
            </a:r>
            <a:endParaRPr lang="zh-CN" altLang="en-US"/>
          </a:p>
          <a:p>
            <a:pPr marL="0" indent="0" fontAlgn="auto">
              <a:lnSpc>
                <a:spcPct val="120000"/>
              </a:lnSpc>
              <a:buNone/>
            </a:pPr>
            <a:r>
              <a:rPr lang="zh-CN" altLang="en-US"/>
              <a:t>1.动词leave, enter, reach等的宾语是表示处所、地点等时。</a:t>
            </a:r>
            <a:endParaRPr lang="zh-CN" altLang="en-US"/>
          </a:p>
          <a:p>
            <a:pPr marL="0" indent="0" fontAlgn="auto">
              <a:lnSpc>
                <a:spcPct val="120000"/>
              </a:lnSpc>
              <a:buNone/>
            </a:pPr>
            <a:r>
              <a:rPr lang="zh-CN" altLang="en-US"/>
              <a:t>2.表示状态的动词，如become, benefit, cost, contain, fit, fail, have, lack, last, mean, seem, look  like等</a:t>
            </a:r>
            <a:endParaRPr lang="zh-CN" altLang="en-US"/>
          </a:p>
          <a:p>
            <a:pPr marL="0" indent="0" fontAlgn="auto">
              <a:lnSpc>
                <a:spcPct val="120000"/>
              </a:lnSpc>
              <a:buNone/>
            </a:pPr>
            <a:r>
              <a:rPr lang="zh-CN" altLang="en-US"/>
              <a:t>3.下列不及物动词及短语动词: appear, die, disappear, happen, lie, occur, rise, agree with, belong to, break out, consist of, have on, keep up with, lose heart, take place.</a:t>
            </a:r>
            <a:endParaRPr lang="zh-CN" altLang="en-US"/>
          </a:p>
          <a:p>
            <a:pPr marL="0" indent="0" fontAlgn="auto">
              <a:lnSpc>
                <a:spcPct val="120000"/>
              </a:lnSpc>
              <a:buNone/>
            </a:pPr>
            <a:r>
              <a:rPr lang="zh-CN" altLang="en-US"/>
              <a:t>4.系动词无被动语态：be, become, get, keep, remain, smell, sound, taste, look, feel, turn 等。</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p:txBody>
          <a:bodyPr/>
          <a:lstStyle/>
          <a:p>
            <a:r>
              <a:rPr lang="zh-CN" altLang="en-US" smtClean="0"/>
              <a:t>练习题</a:t>
            </a:r>
            <a:endParaRPr lang="zh-CN" altLang="en-US" smtClean="0"/>
          </a:p>
        </p:txBody>
      </p:sp>
      <p:sp>
        <p:nvSpPr>
          <p:cNvPr id="3" name="内容占位符 2"/>
          <p:cNvSpPr>
            <a:spLocks noGrp="1"/>
          </p:cNvSpPr>
          <p:nvPr>
            <p:ph idx="1"/>
          </p:nvPr>
        </p:nvSpPr>
        <p:spPr>
          <a:xfrm>
            <a:off x="838200" y="1122045"/>
            <a:ext cx="10515600" cy="4351338"/>
          </a:xfrm>
        </p:spPr>
        <p:txBody>
          <a:bodyPr>
            <a:noAutofit/>
          </a:bodyPr>
          <a:lstStyle/>
          <a:p>
            <a:pPr marL="457200" indent="-457200">
              <a:buFont typeface="Webdings" panose="05030102010509060703" pitchFamily="18" charset="2"/>
              <a:buAutoNum type="arabicPeriod"/>
              <a:defRPr/>
            </a:pPr>
            <a:r>
              <a:rPr lang="en-US" altLang="zh-CN" dirty="0" smtClean="0">
                <a:solidFill>
                  <a:schemeClr val="accent4">
                    <a:lumMod val="50000"/>
                  </a:schemeClr>
                </a:solidFill>
              </a:rPr>
              <a:t>Mary ____ a very shy girl. She didn’t like talking to strangers.</a:t>
            </a:r>
            <a:endParaRPr lang="en-US" altLang="zh-CN" dirty="0" smtClean="0">
              <a:solidFill>
                <a:schemeClr val="accent4">
                  <a:lumMod val="50000"/>
                </a:schemeClr>
              </a:solidFill>
            </a:endParaRPr>
          </a:p>
          <a:p>
            <a:pPr marL="457200" indent="-457200">
              <a:buFont typeface="Webdings" panose="05030102010509060703" pitchFamily="18" charset="2"/>
              <a:buAutoNum type="alphaUcPeriod"/>
              <a:defRPr/>
            </a:pPr>
            <a:r>
              <a:rPr lang="en-US" altLang="zh-CN" dirty="0" smtClean="0">
                <a:solidFill>
                  <a:schemeClr val="accent4">
                    <a:lumMod val="50000"/>
                  </a:schemeClr>
                </a:solidFill>
              </a:rPr>
              <a:t>is used to be                	B. used to be </a:t>
            </a:r>
            <a:endParaRPr lang="en-US" altLang="zh-CN" dirty="0" smtClean="0">
              <a:solidFill>
                <a:schemeClr val="accent4">
                  <a:lumMod val="50000"/>
                </a:schemeClr>
              </a:solidFill>
            </a:endParaRPr>
          </a:p>
          <a:p>
            <a:pPr marL="457200" indent="-457200">
              <a:buFont typeface="Webdings" panose="05030102010509060703" pitchFamily="18" charset="2"/>
              <a:buAutoNum type="alphaUcPeriod" startAt="3"/>
              <a:defRPr/>
            </a:pPr>
            <a:r>
              <a:rPr lang="en-US" altLang="zh-CN" dirty="0" smtClean="0">
                <a:solidFill>
                  <a:schemeClr val="accent4">
                    <a:lumMod val="50000"/>
                  </a:schemeClr>
                </a:solidFill>
              </a:rPr>
              <a:t>is used to                       	D. used to being</a:t>
            </a:r>
            <a:endParaRPr lang="en-US" altLang="zh-CN" dirty="0" smtClean="0">
              <a:solidFill>
                <a:schemeClr val="accent4">
                  <a:lumMod val="50000"/>
                </a:schemeClr>
              </a:solidFill>
            </a:endParaRPr>
          </a:p>
          <a:p>
            <a:pPr marL="457200" indent="-457200">
              <a:buFont typeface="Webdings" panose="05030102010509060703" pitchFamily="18" charset="2"/>
              <a:buNone/>
              <a:defRPr/>
            </a:pPr>
            <a:r>
              <a:rPr lang="en-US" altLang="zh-CN" dirty="0" smtClean="0">
                <a:solidFill>
                  <a:schemeClr val="accent4">
                    <a:lumMod val="50000"/>
                  </a:schemeClr>
                </a:solidFill>
              </a:rPr>
              <a:t>2. This time tomorrow we ____ that mountain.</a:t>
            </a:r>
            <a:endParaRPr lang="en-US" altLang="zh-CN" dirty="0" smtClean="0">
              <a:solidFill>
                <a:schemeClr val="accent4">
                  <a:lumMod val="50000"/>
                </a:schemeClr>
              </a:solidFill>
            </a:endParaRPr>
          </a:p>
          <a:p>
            <a:pPr marL="457200" indent="-457200">
              <a:buFont typeface="Webdings" panose="05030102010509060703" pitchFamily="18" charset="2"/>
              <a:buAutoNum type="alphaUcPeriod"/>
              <a:defRPr/>
            </a:pPr>
            <a:r>
              <a:rPr lang="en-US" altLang="zh-CN" dirty="0" smtClean="0">
                <a:solidFill>
                  <a:schemeClr val="accent4">
                    <a:lumMod val="50000"/>
                  </a:schemeClr>
                </a:solidFill>
              </a:rPr>
              <a:t>climbed     B. climb        	C. have climbed    D. will be climbing </a:t>
            </a:r>
            <a:endParaRPr lang="en-US" altLang="zh-CN" dirty="0" smtClean="0">
              <a:solidFill>
                <a:schemeClr val="accent4">
                  <a:lumMod val="50000"/>
                </a:schemeClr>
              </a:solidFill>
            </a:endParaRPr>
          </a:p>
          <a:p>
            <a:pPr marL="457200" indent="-457200">
              <a:buFont typeface="Webdings" panose="05030102010509060703" pitchFamily="18" charset="2"/>
              <a:buNone/>
              <a:defRPr/>
            </a:pPr>
            <a:r>
              <a:rPr lang="en-US" altLang="zh-CN" dirty="0" smtClean="0">
                <a:solidFill>
                  <a:schemeClr val="accent4">
                    <a:lumMod val="50000"/>
                  </a:schemeClr>
                </a:solidFill>
              </a:rPr>
              <a:t>3. You _____return the book now. You can keep it till the end of July if you like.</a:t>
            </a:r>
            <a:endParaRPr lang="en-US" altLang="zh-CN" dirty="0" smtClean="0">
              <a:solidFill>
                <a:schemeClr val="accent4">
                  <a:lumMod val="50000"/>
                </a:schemeClr>
              </a:solidFill>
            </a:endParaRPr>
          </a:p>
          <a:p>
            <a:pPr marL="457200" indent="-457200">
              <a:buFont typeface="Webdings" panose="05030102010509060703" pitchFamily="18" charset="2"/>
              <a:buAutoNum type="alphaUcPeriod"/>
              <a:defRPr/>
            </a:pPr>
            <a:r>
              <a:rPr lang="en-US" altLang="zh-CN" dirty="0" smtClean="0">
                <a:solidFill>
                  <a:schemeClr val="accent4">
                    <a:lumMod val="50000"/>
                  </a:schemeClr>
                </a:solidFill>
              </a:rPr>
              <a:t>mustn’t      B. needn’t     	C. may not        	D. can’t</a:t>
            </a:r>
            <a:endParaRPr lang="en-US" altLang="zh-CN" dirty="0" smtClean="0">
              <a:solidFill>
                <a:schemeClr val="accent4">
                  <a:lumMod val="50000"/>
                </a:schemeClr>
              </a:solidFill>
            </a:endParaRPr>
          </a:p>
          <a:p>
            <a:pPr marL="457200" indent="-457200">
              <a:buFont typeface="Webdings" panose="05030102010509060703" pitchFamily="18" charset="2"/>
              <a:buNone/>
              <a:defRPr/>
            </a:pPr>
            <a:r>
              <a:rPr lang="en-US" altLang="zh-CN" dirty="0" smtClean="0">
                <a:solidFill>
                  <a:schemeClr val="accent4">
                    <a:lumMod val="50000"/>
                  </a:schemeClr>
                </a:solidFill>
              </a:rPr>
              <a:t>4. I have lost my keys. I must _____ it somewhere.</a:t>
            </a:r>
            <a:endParaRPr lang="en-US" altLang="zh-CN" dirty="0" smtClean="0">
              <a:solidFill>
                <a:schemeClr val="accent4">
                  <a:lumMod val="50000"/>
                </a:schemeClr>
              </a:solidFill>
            </a:endParaRPr>
          </a:p>
          <a:p>
            <a:pPr marL="457200" indent="-457200">
              <a:buFont typeface="Webdings" panose="05030102010509060703" pitchFamily="18" charset="2"/>
              <a:buNone/>
              <a:defRPr/>
            </a:pPr>
            <a:r>
              <a:rPr lang="en-US" altLang="zh-CN" dirty="0" smtClean="0">
                <a:solidFill>
                  <a:schemeClr val="accent4">
                    <a:lumMod val="50000"/>
                  </a:schemeClr>
                </a:solidFill>
              </a:rPr>
              <a:t>A. </a:t>
            </a:r>
            <a:r>
              <a:rPr lang="en-US" altLang="zh-CN" smtClean="0">
                <a:solidFill>
                  <a:schemeClr val="accent4">
                    <a:lumMod val="50000"/>
                  </a:schemeClr>
                </a:solidFill>
              </a:rPr>
              <a:t>drop      				</a:t>
            </a:r>
            <a:r>
              <a:rPr lang="en-US" altLang="zh-CN" dirty="0" smtClean="0">
                <a:solidFill>
                  <a:schemeClr val="accent4">
                    <a:lumMod val="50000"/>
                  </a:schemeClr>
                </a:solidFill>
              </a:rPr>
              <a:t>B. have dropped.     </a:t>
            </a:r>
            <a:endParaRPr lang="en-US" altLang="zh-CN" dirty="0" smtClean="0">
              <a:solidFill>
                <a:schemeClr val="accent4">
                  <a:lumMod val="50000"/>
                </a:schemeClr>
              </a:solidFill>
            </a:endParaRPr>
          </a:p>
          <a:p>
            <a:pPr marL="457200" indent="-457200">
              <a:buFont typeface="Webdings" panose="05030102010509060703" pitchFamily="18" charset="2"/>
              <a:buNone/>
              <a:defRPr/>
            </a:pPr>
            <a:r>
              <a:rPr lang="en-US" altLang="zh-CN" dirty="0" smtClean="0">
                <a:solidFill>
                  <a:schemeClr val="accent4">
                    <a:lumMod val="50000"/>
                  </a:schemeClr>
                </a:solidFill>
              </a:rPr>
              <a:t>C. be dropping     		D. have been dropping .</a:t>
            </a:r>
            <a:endParaRPr lang="en-US" altLang="zh-CN" dirty="0" smtClean="0">
              <a:solidFill>
                <a:schemeClr val="accent4">
                  <a:lumMod val="50000"/>
                </a:schemeClr>
              </a:solidFill>
            </a:endParaRPr>
          </a:p>
        </p:txBody>
      </p:sp>
      <p:sp>
        <p:nvSpPr>
          <p:cNvPr id="4" name="TextBox 3"/>
          <p:cNvSpPr txBox="1"/>
          <p:nvPr/>
        </p:nvSpPr>
        <p:spPr>
          <a:xfrm>
            <a:off x="2224411" y="1122045"/>
            <a:ext cx="866899" cy="398780"/>
          </a:xfrm>
          <a:prstGeom prst="rect">
            <a:avLst/>
          </a:prstGeom>
          <a:noFill/>
        </p:spPr>
        <p:txBody>
          <a:bodyPr wrap="square" rtlCol="0">
            <a:spAutoFit/>
          </a:bodyPr>
          <a:lstStyle/>
          <a:p>
            <a:r>
              <a:rPr lang="en-US" altLang="zh-CN" sz="2000" b="1" dirty="0" smtClean="0">
                <a:solidFill>
                  <a:srgbClr val="FF0000"/>
                </a:solidFill>
              </a:rPr>
              <a:t>B</a:t>
            </a:r>
            <a:endParaRPr lang="zh-CN" altLang="en-US" sz="2000" b="1" dirty="0">
              <a:solidFill>
                <a:srgbClr val="FF0000"/>
              </a:solidFill>
            </a:endParaRPr>
          </a:p>
        </p:txBody>
      </p:sp>
      <p:sp>
        <p:nvSpPr>
          <p:cNvPr id="5" name="TextBox 4"/>
          <p:cNvSpPr txBox="1"/>
          <p:nvPr/>
        </p:nvSpPr>
        <p:spPr>
          <a:xfrm>
            <a:off x="4854369" y="2637186"/>
            <a:ext cx="866899" cy="398780"/>
          </a:xfrm>
          <a:prstGeom prst="rect">
            <a:avLst/>
          </a:prstGeom>
          <a:noFill/>
        </p:spPr>
        <p:txBody>
          <a:bodyPr wrap="square" rtlCol="0">
            <a:spAutoFit/>
          </a:bodyPr>
          <a:lstStyle/>
          <a:p>
            <a:r>
              <a:rPr lang="en-US" altLang="zh-CN" sz="2000" b="1" dirty="0" smtClean="0">
                <a:solidFill>
                  <a:srgbClr val="FF0000"/>
                </a:solidFill>
              </a:rPr>
              <a:t>D</a:t>
            </a:r>
            <a:endParaRPr lang="zh-CN" altLang="en-US" sz="2000" b="1" dirty="0">
              <a:solidFill>
                <a:srgbClr val="FF0000"/>
              </a:solidFill>
            </a:endParaRPr>
          </a:p>
        </p:txBody>
      </p:sp>
      <p:sp>
        <p:nvSpPr>
          <p:cNvPr id="6" name="TextBox 5"/>
          <p:cNvSpPr txBox="1"/>
          <p:nvPr/>
        </p:nvSpPr>
        <p:spPr>
          <a:xfrm>
            <a:off x="1939725" y="3690156"/>
            <a:ext cx="866899" cy="398780"/>
          </a:xfrm>
          <a:prstGeom prst="rect">
            <a:avLst/>
          </a:prstGeom>
          <a:noFill/>
        </p:spPr>
        <p:txBody>
          <a:bodyPr wrap="square" rtlCol="0">
            <a:spAutoFit/>
          </a:bodyPr>
          <a:lstStyle/>
          <a:p>
            <a:r>
              <a:rPr lang="en-US" altLang="zh-CN" sz="2000" b="1" dirty="0" smtClean="0">
                <a:solidFill>
                  <a:srgbClr val="FF0000"/>
                </a:solidFill>
              </a:rPr>
              <a:t>B</a:t>
            </a:r>
            <a:endParaRPr lang="zh-CN" altLang="en-US" sz="2000" b="1" dirty="0">
              <a:solidFill>
                <a:srgbClr val="FF0000"/>
              </a:solidFill>
            </a:endParaRPr>
          </a:p>
        </p:txBody>
      </p:sp>
      <p:sp>
        <p:nvSpPr>
          <p:cNvPr id="7" name="TextBox 6"/>
          <p:cNvSpPr txBox="1"/>
          <p:nvPr/>
        </p:nvSpPr>
        <p:spPr>
          <a:xfrm>
            <a:off x="5318298" y="5075190"/>
            <a:ext cx="866899" cy="398780"/>
          </a:xfrm>
          <a:prstGeom prst="rect">
            <a:avLst/>
          </a:prstGeom>
          <a:noFill/>
        </p:spPr>
        <p:txBody>
          <a:bodyPr wrap="square" rtlCol="0">
            <a:spAutoFit/>
          </a:bodyPr>
          <a:lstStyle/>
          <a:p>
            <a:r>
              <a:rPr lang="en-US" altLang="zh-CN" sz="2000" b="1" dirty="0" smtClean="0">
                <a:solidFill>
                  <a:srgbClr val="FF0000"/>
                </a:solidFill>
              </a:rPr>
              <a:t>B</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5"/>
                                        </p:tgtEl>
                                        <p:attrNameLst>
                                          <p:attrName>style.visibility</p:attrName>
                                        </p:attrNameLst>
                                      </p:cBhvr>
                                      <p:to>
                                        <p:strVal val="visible"/>
                                      </p:to>
                                    </p:set>
                                    <p:anim calcmode="lin" valueType="num">
                                      <p:cBhvr additive="base">
                                        <p:cTn id="73" dur="500" fill="hold"/>
                                        <p:tgtEl>
                                          <p:spTgt spid="5"/>
                                        </p:tgtEl>
                                        <p:attrNameLst>
                                          <p:attrName>ppt_x</p:attrName>
                                        </p:attrNameLst>
                                      </p:cBhvr>
                                      <p:tavLst>
                                        <p:tav tm="0">
                                          <p:val>
                                            <p:strVal val="#ppt_x"/>
                                          </p:val>
                                        </p:tav>
                                        <p:tav tm="100000">
                                          <p:val>
                                            <p:strVal val="#ppt_x"/>
                                          </p:val>
                                        </p:tav>
                                      </p:tavLst>
                                    </p:anim>
                                    <p:anim calcmode="lin" valueType="num">
                                      <p:cBhvr additive="base">
                                        <p:cTn id="7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6"/>
                                        </p:tgtEl>
                                        <p:attrNameLst>
                                          <p:attrName>style.visibility</p:attrName>
                                        </p:attrNameLst>
                                      </p:cBhvr>
                                      <p:to>
                                        <p:strVal val="visible"/>
                                      </p:to>
                                    </p:set>
                                    <p:anim calcmode="lin" valueType="num">
                                      <p:cBhvr additive="base">
                                        <p:cTn id="79" dur="500" fill="hold"/>
                                        <p:tgtEl>
                                          <p:spTgt spid="6"/>
                                        </p:tgtEl>
                                        <p:attrNameLst>
                                          <p:attrName>ppt_x</p:attrName>
                                        </p:attrNameLst>
                                      </p:cBhvr>
                                      <p:tavLst>
                                        <p:tav tm="0">
                                          <p:val>
                                            <p:strVal val="#ppt_x"/>
                                          </p:val>
                                        </p:tav>
                                        <p:tav tm="100000">
                                          <p:val>
                                            <p:strVal val="#ppt_x"/>
                                          </p:val>
                                        </p:tav>
                                      </p:tavLst>
                                    </p:anim>
                                    <p:anim calcmode="lin" valueType="num">
                                      <p:cBhvr additive="base">
                                        <p:cTn id="8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7"/>
                                        </p:tgtEl>
                                        <p:attrNameLst>
                                          <p:attrName>style.visibility</p:attrName>
                                        </p:attrNameLst>
                                      </p:cBhvr>
                                      <p:to>
                                        <p:strVal val="visible"/>
                                      </p:to>
                                    </p:set>
                                    <p:anim calcmode="lin" valueType="num">
                                      <p:cBhvr additive="base">
                                        <p:cTn id="85" dur="500" fill="hold"/>
                                        <p:tgtEl>
                                          <p:spTgt spid="7"/>
                                        </p:tgtEl>
                                        <p:attrNameLst>
                                          <p:attrName>ppt_x</p:attrName>
                                        </p:attrNameLst>
                                      </p:cBhvr>
                                      <p:tavLst>
                                        <p:tav tm="0">
                                          <p:val>
                                            <p:strVal val="#ppt_x"/>
                                          </p:val>
                                        </p:tav>
                                        <p:tav tm="100000">
                                          <p:val>
                                            <p:strVal val="#ppt_x"/>
                                          </p:val>
                                        </p:tav>
                                      </p:tavLst>
                                    </p:anim>
                                    <p:anim calcmode="lin" valueType="num">
                                      <p:cBhvr additive="base">
                                        <p:cTn id="8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p:txBody>
          <a:bodyPr/>
          <a:lstStyle/>
          <a:p>
            <a:r>
              <a:rPr lang="zh-CN" altLang="en-US" dirty="0" smtClean="0"/>
              <a:t>句法</a:t>
            </a:r>
            <a:r>
              <a:rPr lang="en-US" altLang="zh-CN" dirty="0" smtClean="0"/>
              <a:t>——</a:t>
            </a:r>
            <a:r>
              <a:rPr lang="zh-CN" altLang="en-US" dirty="0" smtClean="0"/>
              <a:t>句子成分</a:t>
            </a:r>
            <a:endParaRPr lang="zh-CN" altLang="en-US" dirty="0" smtClean="0"/>
          </a:p>
        </p:txBody>
      </p:sp>
      <p:sp>
        <p:nvSpPr>
          <p:cNvPr id="8" name="TextBox 7"/>
          <p:cNvSpPr txBox="1"/>
          <p:nvPr/>
        </p:nvSpPr>
        <p:spPr>
          <a:xfrm>
            <a:off x="775335" y="1446530"/>
            <a:ext cx="11099800" cy="5015865"/>
          </a:xfrm>
          <a:prstGeom prst="rect">
            <a:avLst/>
          </a:prstGeom>
          <a:noFill/>
        </p:spPr>
        <p:txBody>
          <a:bodyPr wrap="square" rtlCol="0">
            <a:spAutoFit/>
          </a:bodyPr>
          <a:lstStyle/>
          <a:p>
            <a:pPr eaLnBrk="1" hangingPunct="1">
              <a:spcBef>
                <a:spcPts val="600"/>
              </a:spcBef>
              <a:buFont typeface="Wingdings" panose="05000000000000000000" pitchFamily="2" charset="2"/>
              <a:buNone/>
            </a:pPr>
            <a:r>
              <a:rPr lang="zh-CN" altLang="en-US" sz="2800" b="1" dirty="0" smtClean="0"/>
              <a:t>一、句子成分</a:t>
            </a:r>
            <a:endParaRPr lang="en-US" sz="2800" b="1" dirty="0" smtClean="0"/>
          </a:p>
          <a:p>
            <a:pPr eaLnBrk="1" hangingPunct="1">
              <a:spcBef>
                <a:spcPts val="600"/>
              </a:spcBef>
              <a:buFont typeface="Wingdings" panose="05000000000000000000" pitchFamily="2" charset="2"/>
              <a:buNone/>
            </a:pPr>
            <a:r>
              <a:rPr lang="zh-CN" altLang="en-US" sz="2800" dirty="0" smtClean="0"/>
              <a:t>（一）主语：表示句子所说的是谁或是什么，是句子的主体。</a:t>
            </a:r>
            <a:endParaRPr lang="en-US" sz="2800" dirty="0" smtClean="0"/>
          </a:p>
          <a:p>
            <a:pPr eaLnBrk="1" hangingPunct="1">
              <a:spcBef>
                <a:spcPts val="600"/>
              </a:spcBef>
              <a:buFont typeface="Wingdings" panose="05000000000000000000" pitchFamily="2" charset="2"/>
              <a:buNone/>
            </a:pPr>
            <a:r>
              <a:rPr lang="zh-CN" altLang="en-US" sz="2800" dirty="0" smtClean="0"/>
              <a:t>如：</a:t>
            </a:r>
            <a:r>
              <a:rPr lang="en-US" altLang="zh-CN" sz="2800" dirty="0" smtClean="0">
                <a:solidFill>
                  <a:srgbClr val="FF0000"/>
                </a:solidFill>
              </a:rPr>
              <a:t>Mike</a:t>
            </a:r>
            <a:r>
              <a:rPr lang="en-US" altLang="zh-CN" sz="2800" dirty="0" smtClean="0"/>
              <a:t> is an American boy./ </a:t>
            </a:r>
            <a:r>
              <a:rPr lang="en-US" altLang="zh-CN" sz="2800" dirty="0" smtClean="0">
                <a:solidFill>
                  <a:srgbClr val="FF0000"/>
                </a:solidFill>
              </a:rPr>
              <a:t>We</a:t>
            </a:r>
            <a:r>
              <a:rPr lang="en-US" altLang="zh-CN" sz="2800" dirty="0" smtClean="0"/>
              <a:t> study in the same school.</a:t>
            </a:r>
            <a:endParaRPr lang="zh-CN" altLang="en-US" sz="2800" dirty="0" smtClean="0"/>
          </a:p>
          <a:p>
            <a:pPr eaLnBrk="1" hangingPunct="1">
              <a:spcBef>
                <a:spcPts val="600"/>
              </a:spcBef>
              <a:buFont typeface="Wingdings" panose="05000000000000000000" pitchFamily="2" charset="2"/>
              <a:buNone/>
            </a:pPr>
            <a:r>
              <a:rPr lang="zh-CN" altLang="en-US" sz="2800" dirty="0" smtClean="0"/>
              <a:t>（二）谓语：说明主语的动作、状态或特征，一般由动词表示。</a:t>
            </a:r>
            <a:endParaRPr lang="en-US" sz="2800" dirty="0" smtClean="0"/>
          </a:p>
          <a:p>
            <a:pPr eaLnBrk="1" hangingPunct="1">
              <a:spcBef>
                <a:spcPts val="600"/>
              </a:spcBef>
              <a:buFont typeface="Wingdings" panose="05000000000000000000" pitchFamily="2" charset="2"/>
              <a:buNone/>
            </a:pPr>
            <a:r>
              <a:rPr lang="zh-CN" altLang="en-US" sz="2800" dirty="0" smtClean="0"/>
              <a:t>如：</a:t>
            </a:r>
            <a:r>
              <a:rPr lang="en-US" altLang="zh-CN" sz="2800" dirty="0" smtClean="0"/>
              <a:t>I </a:t>
            </a:r>
            <a:r>
              <a:rPr lang="en-US" altLang="zh-CN" sz="2800" dirty="0" smtClean="0">
                <a:solidFill>
                  <a:srgbClr val="FF0000"/>
                </a:solidFill>
              </a:rPr>
              <a:t>like</a:t>
            </a:r>
            <a:r>
              <a:rPr lang="en-US" altLang="zh-CN" sz="2800" dirty="0" smtClean="0"/>
              <a:t> basketball. / My bag </a:t>
            </a:r>
            <a:r>
              <a:rPr lang="en-US" altLang="zh-CN" sz="2800" dirty="0" smtClean="0">
                <a:solidFill>
                  <a:srgbClr val="FF0000"/>
                </a:solidFill>
              </a:rPr>
              <a:t>is</a:t>
            </a:r>
            <a:r>
              <a:rPr lang="en-US" altLang="zh-CN" sz="2800" dirty="0" smtClean="0"/>
              <a:t> red.</a:t>
            </a:r>
            <a:endParaRPr lang="zh-CN" altLang="en-US" sz="2800" dirty="0" smtClean="0"/>
          </a:p>
          <a:p>
            <a:pPr eaLnBrk="1" hangingPunct="1">
              <a:spcBef>
                <a:spcPts val="600"/>
              </a:spcBef>
              <a:buFont typeface="Wingdings" panose="05000000000000000000" pitchFamily="2" charset="2"/>
              <a:buNone/>
            </a:pPr>
            <a:r>
              <a:rPr lang="zh-CN" altLang="en-US" sz="2800" dirty="0" smtClean="0"/>
              <a:t>（三）宾语：表示动作的对象。</a:t>
            </a:r>
            <a:endParaRPr lang="en-US" sz="2800" dirty="0" smtClean="0"/>
          </a:p>
          <a:p>
            <a:pPr eaLnBrk="1" hangingPunct="1">
              <a:spcBef>
                <a:spcPts val="600"/>
              </a:spcBef>
              <a:buFont typeface="Wingdings" panose="05000000000000000000" pitchFamily="2" charset="2"/>
              <a:buNone/>
            </a:pPr>
            <a:r>
              <a:rPr lang="zh-CN" altLang="en-US" sz="2800" dirty="0" smtClean="0"/>
              <a:t>如：</a:t>
            </a:r>
            <a:r>
              <a:rPr lang="en-US" altLang="zh-CN" sz="2800" dirty="0" smtClean="0"/>
              <a:t>We study</a:t>
            </a:r>
            <a:r>
              <a:rPr lang="en-US" altLang="zh-CN" sz="2800" dirty="0" smtClean="0">
                <a:solidFill>
                  <a:srgbClr val="FF0000"/>
                </a:solidFill>
              </a:rPr>
              <a:t> English </a:t>
            </a:r>
            <a:r>
              <a:rPr lang="en-US" altLang="zh-CN" sz="2800" dirty="0" smtClean="0"/>
              <a:t>at school./ My classmates often help </a:t>
            </a:r>
            <a:r>
              <a:rPr lang="en-US" altLang="zh-CN" sz="2800" dirty="0" smtClean="0">
                <a:solidFill>
                  <a:srgbClr val="FF0000"/>
                </a:solidFill>
              </a:rPr>
              <a:t>me</a:t>
            </a:r>
            <a:r>
              <a:rPr lang="en-US" altLang="zh-CN" sz="2800" dirty="0" smtClean="0"/>
              <a:t>.</a:t>
            </a:r>
            <a:endParaRPr lang="zh-CN" altLang="en-US" sz="2800" dirty="0" smtClean="0"/>
          </a:p>
          <a:p>
            <a:pPr eaLnBrk="1" hangingPunct="1">
              <a:spcBef>
                <a:spcPts val="600"/>
              </a:spcBef>
              <a:buFont typeface="Wingdings" panose="05000000000000000000" pitchFamily="2" charset="2"/>
              <a:buNone/>
            </a:pPr>
            <a:r>
              <a:rPr lang="zh-CN" altLang="en-US" sz="2800" dirty="0" smtClean="0"/>
              <a:t>（四）表语：说明主语的性质、特征、身份等，在系动词后。</a:t>
            </a:r>
            <a:endParaRPr lang="en-US" sz="2800" dirty="0" smtClean="0"/>
          </a:p>
          <a:p>
            <a:pPr eaLnBrk="1" hangingPunct="1">
              <a:spcBef>
                <a:spcPts val="600"/>
              </a:spcBef>
              <a:buFont typeface="Wingdings" panose="05000000000000000000" pitchFamily="2" charset="2"/>
              <a:buNone/>
            </a:pPr>
            <a:r>
              <a:rPr lang="zh-CN" altLang="en-US" sz="2800" dirty="0" smtClean="0"/>
              <a:t>如：</a:t>
            </a:r>
            <a:r>
              <a:rPr lang="en-US" altLang="zh-CN" sz="2800" dirty="0" err="1" smtClean="0"/>
              <a:t>Mr.Zhang</a:t>
            </a:r>
            <a:r>
              <a:rPr lang="en-US" altLang="zh-CN" sz="2800" dirty="0" smtClean="0"/>
              <a:t> is </a:t>
            </a:r>
            <a:r>
              <a:rPr lang="en-US" altLang="zh-CN" sz="2800" dirty="0" smtClean="0">
                <a:solidFill>
                  <a:srgbClr val="FF0000"/>
                </a:solidFill>
              </a:rPr>
              <a:t>a teacher</a:t>
            </a:r>
            <a:r>
              <a:rPr lang="en-US" altLang="zh-CN" sz="2800" dirty="0" smtClean="0"/>
              <a:t>./ The girl is </a:t>
            </a:r>
            <a:r>
              <a:rPr lang="en-US" altLang="zh-CN" sz="2800" dirty="0" smtClean="0">
                <a:solidFill>
                  <a:srgbClr val="FF0000"/>
                </a:solidFill>
              </a:rPr>
              <a:t>beautiful</a:t>
            </a:r>
            <a:r>
              <a:rPr lang="en-US" altLang="zh-CN" sz="2800" dirty="0" smtClean="0"/>
              <a:t>.</a:t>
            </a:r>
            <a:endParaRPr lang="zh-CN" altLang="en-US" sz="2800" dirty="0" smtClean="0"/>
          </a:p>
          <a:p>
            <a:endParaRPr lang="zh-CN" altLang="en-US" sz="28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3590" y="613410"/>
            <a:ext cx="10624820" cy="5631180"/>
          </a:xfrm>
          <a:prstGeom prst="rect">
            <a:avLst/>
          </a:prstGeom>
          <a:noFill/>
          <a:ln w="9525">
            <a:noFill/>
          </a:ln>
        </p:spPr>
        <p:txBody>
          <a:bodyPr wrap="square">
            <a:spAutoFit/>
          </a:bodyPr>
          <a:p>
            <a:pPr indent="0"/>
            <a:r>
              <a:rPr lang="en-US" sz="2400" b="0">
                <a:solidFill>
                  <a:srgbClr val="000000"/>
                </a:solidFill>
              </a:rPr>
              <a:t>1.- Oh, the box is too heavy. ______?       - No, thanks. I can manage myself.</a:t>
            </a:r>
            <a:endParaRPr lang="en-US" sz="2400" b="0">
              <a:solidFill>
                <a:srgbClr val="000000"/>
              </a:solidFill>
            </a:endParaRPr>
          </a:p>
          <a:p>
            <a:pPr indent="0"/>
            <a:r>
              <a:rPr lang="en-US" sz="2400" b="0">
                <a:solidFill>
                  <a:srgbClr val="000000"/>
                </a:solidFill>
              </a:rPr>
              <a:t>A.What's in it			B.Can I help you</a:t>
            </a:r>
            <a:endParaRPr lang="en-US" sz="2400" b="0">
              <a:solidFill>
                <a:srgbClr val="000000"/>
              </a:solidFill>
            </a:endParaRPr>
          </a:p>
          <a:p>
            <a:pPr indent="0"/>
            <a:r>
              <a:rPr lang="en-US" sz="2400" b="0">
                <a:solidFill>
                  <a:srgbClr val="000000"/>
                </a:solidFill>
              </a:rPr>
              <a:t>C.Whose is it			D.May I</a:t>
            </a:r>
            <a:endParaRPr lang="en-US" sz="2400" b="0">
              <a:solidFill>
                <a:srgbClr val="000000"/>
              </a:solidFill>
            </a:endParaRPr>
          </a:p>
          <a:p>
            <a:pPr indent="0"/>
            <a:r>
              <a:rPr lang="en-US" sz="2400" b="0">
                <a:solidFill>
                  <a:srgbClr val="000000"/>
                </a:solidFill>
              </a:rPr>
              <a:t>2.- Would you like something to drink? What about a cup of tea?      - _________ </a:t>
            </a:r>
            <a:endParaRPr lang="en-US" sz="2400" b="0">
              <a:solidFill>
                <a:srgbClr val="000000"/>
              </a:solidFill>
            </a:endParaRPr>
          </a:p>
          <a:p>
            <a:pPr indent="0"/>
            <a:r>
              <a:rPr lang="en-US" sz="2400" b="0">
                <a:solidFill>
                  <a:srgbClr val="000000"/>
                </a:solidFill>
              </a:rPr>
              <a:t>A.No, thanks.			B.No, I wouldn't.</a:t>
            </a:r>
            <a:endParaRPr lang="en-US" sz="2400" b="0">
              <a:solidFill>
                <a:srgbClr val="000000"/>
              </a:solidFill>
            </a:endParaRPr>
          </a:p>
          <a:p>
            <a:pPr indent="0"/>
            <a:r>
              <a:rPr lang="en-US" sz="2400" b="0">
                <a:solidFill>
                  <a:srgbClr val="000000"/>
                </a:solidFill>
              </a:rPr>
              <a:t>C.Yes, I want.			D.Yes, I like.</a:t>
            </a:r>
            <a:endParaRPr lang="en-US" sz="2400" b="0">
              <a:solidFill>
                <a:srgbClr val="000000"/>
              </a:solidFill>
            </a:endParaRPr>
          </a:p>
          <a:p>
            <a:pPr indent="0"/>
            <a:r>
              <a:rPr lang="en-US" sz="2400" b="0">
                <a:solidFill>
                  <a:srgbClr val="000000"/>
                </a:solidFill>
              </a:rPr>
              <a:t>3.- How tall is your sister?   - _________ </a:t>
            </a:r>
            <a:endParaRPr lang="en-US" sz="2400" b="0">
              <a:solidFill>
                <a:srgbClr val="000000"/>
              </a:solidFill>
            </a:endParaRPr>
          </a:p>
          <a:p>
            <a:pPr indent="0"/>
            <a:r>
              <a:rPr lang="en-US" sz="2400" b="0">
                <a:solidFill>
                  <a:srgbClr val="000000"/>
                </a:solidFill>
              </a:rPr>
              <a:t>A.She is not very well.		B.She is 28 years old.</a:t>
            </a:r>
            <a:endParaRPr lang="en-US" sz="2400" b="0">
              <a:solidFill>
                <a:srgbClr val="000000"/>
              </a:solidFill>
            </a:endParaRPr>
          </a:p>
          <a:p>
            <a:pPr indent="0"/>
            <a:r>
              <a:rPr lang="en-US" sz="2400" b="0">
                <a:solidFill>
                  <a:srgbClr val="000000"/>
                </a:solidFill>
              </a:rPr>
              <a:t>C.She is very nice.		D.She is as tall as I am.</a:t>
            </a:r>
            <a:endParaRPr lang="en-US" sz="2400" b="0">
              <a:solidFill>
                <a:srgbClr val="000000"/>
              </a:solidFill>
            </a:endParaRPr>
          </a:p>
          <a:p>
            <a:pPr indent="0"/>
            <a:r>
              <a:rPr lang="en-US" sz="2400" b="0">
                <a:solidFill>
                  <a:srgbClr val="000000"/>
                </a:solidFill>
              </a:rPr>
              <a:t>4.- Hello, how are you?     - _________ </a:t>
            </a:r>
            <a:endParaRPr lang="en-US" sz="2400" b="0">
              <a:solidFill>
                <a:srgbClr val="000000"/>
              </a:solidFill>
            </a:endParaRPr>
          </a:p>
          <a:p>
            <a:pPr indent="0"/>
            <a:r>
              <a:rPr lang="en-US" sz="2400" b="0">
                <a:solidFill>
                  <a:srgbClr val="000000"/>
                </a:solidFill>
              </a:rPr>
              <a:t>A.Hello, how are you?		B.How do you do?</a:t>
            </a:r>
            <a:endParaRPr lang="en-US" sz="2400" b="0">
              <a:solidFill>
                <a:srgbClr val="000000"/>
              </a:solidFill>
            </a:endParaRPr>
          </a:p>
          <a:p>
            <a:pPr indent="0"/>
            <a:r>
              <a:rPr lang="en-US" sz="2400" b="0">
                <a:solidFill>
                  <a:srgbClr val="000000"/>
                </a:solidFill>
              </a:rPr>
              <a:t>C.Fine, thank you.		D.That's OK.</a:t>
            </a:r>
            <a:endParaRPr lang="en-US" sz="2400" b="0">
              <a:solidFill>
                <a:srgbClr val="000000"/>
              </a:solidFill>
            </a:endParaRPr>
          </a:p>
          <a:p>
            <a:pPr indent="0"/>
            <a:r>
              <a:rPr lang="en-US" sz="2400" b="0">
                <a:solidFill>
                  <a:srgbClr val="000000"/>
                </a:solidFill>
              </a:rPr>
              <a:t>5.- I think he is a good lecturer.   - _________ </a:t>
            </a:r>
            <a:endParaRPr lang="en-US" sz="2400" b="0">
              <a:solidFill>
                <a:srgbClr val="000000"/>
              </a:solidFill>
            </a:endParaRPr>
          </a:p>
          <a:p>
            <a:pPr indent="0"/>
            <a:r>
              <a:rPr lang="en-US" sz="2400" b="0">
                <a:solidFill>
                  <a:srgbClr val="000000"/>
                </a:solidFill>
              </a:rPr>
              <a:t>A.Sorry, it doesn't matter.	B.So do I.</a:t>
            </a:r>
            <a:endParaRPr lang="en-US" sz="2400" b="0">
              <a:solidFill>
                <a:srgbClr val="000000"/>
              </a:solidFill>
            </a:endParaRPr>
          </a:p>
          <a:p>
            <a:pPr indent="0"/>
            <a:r>
              <a:rPr lang="en-US" sz="2400" b="0">
                <a:solidFill>
                  <a:srgbClr val="000000"/>
                </a:solidFill>
              </a:rPr>
              <a:t>C.Yes. It's a good idea.		D.I don't mind.</a:t>
            </a:r>
            <a:endParaRPr lang="en-US" sz="2400" b="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p:txBody>
          <a:bodyPr/>
          <a:lstStyle/>
          <a:p>
            <a:r>
              <a:rPr lang="zh-CN" altLang="en-US" dirty="0" smtClean="0"/>
              <a:t>句法</a:t>
            </a:r>
            <a:r>
              <a:rPr lang="en-US" altLang="zh-CN" dirty="0" smtClean="0"/>
              <a:t>——</a:t>
            </a:r>
            <a:r>
              <a:rPr lang="zh-CN" altLang="en-US" dirty="0" smtClean="0"/>
              <a:t>句子成分</a:t>
            </a:r>
            <a:endParaRPr lang="zh-CN" altLang="en-US" dirty="0" smtClean="0"/>
          </a:p>
        </p:txBody>
      </p:sp>
      <p:sp>
        <p:nvSpPr>
          <p:cNvPr id="8" name="TextBox 7"/>
          <p:cNvSpPr txBox="1"/>
          <p:nvPr/>
        </p:nvSpPr>
        <p:spPr>
          <a:xfrm>
            <a:off x="776605" y="1563370"/>
            <a:ext cx="10837545" cy="5262245"/>
          </a:xfrm>
          <a:prstGeom prst="rect">
            <a:avLst/>
          </a:prstGeom>
          <a:noFill/>
        </p:spPr>
        <p:txBody>
          <a:bodyPr wrap="square" rtlCol="0">
            <a:spAutoFit/>
          </a:bodyPr>
          <a:lstStyle/>
          <a:p>
            <a:pPr marL="36195" eaLnBrk="1" hangingPunct="1">
              <a:buFont typeface="Wingdings" panose="05000000000000000000" pitchFamily="2" charset="2"/>
              <a:buNone/>
            </a:pPr>
            <a:r>
              <a:rPr lang="zh-CN" altLang="en-US" sz="2800" b="1" dirty="0" smtClean="0">
                <a:solidFill>
                  <a:srgbClr val="1D1B10"/>
                </a:solidFill>
              </a:rPr>
              <a:t>一、句子成分</a:t>
            </a:r>
            <a:endParaRPr lang="en-US" sz="2800" b="1" dirty="0" smtClean="0">
              <a:solidFill>
                <a:srgbClr val="1D1B10"/>
              </a:solidFill>
            </a:endParaRPr>
          </a:p>
          <a:p>
            <a:pPr marL="36195" eaLnBrk="1" hangingPunct="1">
              <a:buFont typeface="Wingdings" panose="05000000000000000000" pitchFamily="2" charset="2"/>
              <a:buNone/>
            </a:pPr>
            <a:r>
              <a:rPr lang="zh-CN" altLang="en-US" sz="2800" dirty="0" smtClean="0">
                <a:solidFill>
                  <a:srgbClr val="1D1B10"/>
                </a:solidFill>
              </a:rPr>
              <a:t>（五）定语：修饰名词或代词。</a:t>
            </a:r>
            <a:endParaRPr lang="en-US" sz="2800" dirty="0" smtClean="0">
              <a:solidFill>
                <a:srgbClr val="1D1B10"/>
              </a:solidFill>
            </a:endParaRPr>
          </a:p>
          <a:p>
            <a:pPr marL="36195" eaLnBrk="1" hangingPunct="1">
              <a:buFont typeface="Wingdings" panose="05000000000000000000" pitchFamily="2" charset="2"/>
              <a:buNone/>
            </a:pPr>
            <a:r>
              <a:rPr lang="zh-CN" altLang="en-US" sz="2800" dirty="0" smtClean="0">
                <a:solidFill>
                  <a:srgbClr val="1D1B10"/>
                </a:solidFill>
              </a:rPr>
              <a:t>如：</a:t>
            </a:r>
            <a:r>
              <a:rPr lang="en-US" altLang="zh-CN" sz="2800" dirty="0" smtClean="0">
                <a:solidFill>
                  <a:srgbClr val="1D1B10"/>
                </a:solidFill>
              </a:rPr>
              <a:t>He has a </a:t>
            </a:r>
            <a:r>
              <a:rPr lang="en-US" altLang="zh-CN" sz="2800" dirty="0" smtClean="0">
                <a:solidFill>
                  <a:srgbClr val="FF0000"/>
                </a:solidFill>
              </a:rPr>
              <a:t>blue</a:t>
            </a:r>
            <a:r>
              <a:rPr lang="en-US" altLang="zh-CN" sz="2800" dirty="0" smtClean="0">
                <a:solidFill>
                  <a:srgbClr val="1D1B10"/>
                </a:solidFill>
              </a:rPr>
              <a:t> car. / We have </a:t>
            </a:r>
            <a:r>
              <a:rPr lang="en-US" altLang="zh-CN" sz="2800" dirty="0" smtClean="0">
                <a:solidFill>
                  <a:srgbClr val="FF0000"/>
                </a:solidFill>
              </a:rPr>
              <a:t>seven</a:t>
            </a:r>
            <a:r>
              <a:rPr lang="en-US" altLang="zh-CN" sz="2800" dirty="0" smtClean="0">
                <a:solidFill>
                  <a:srgbClr val="1D1B10"/>
                </a:solidFill>
              </a:rPr>
              <a:t> lessons today.</a:t>
            </a:r>
            <a:endParaRPr lang="zh-CN" altLang="en-US" sz="2800" dirty="0" smtClean="0">
              <a:solidFill>
                <a:srgbClr val="1D1B10"/>
              </a:solidFill>
            </a:endParaRPr>
          </a:p>
          <a:p>
            <a:pPr marL="36195" eaLnBrk="1" hangingPunct="1">
              <a:buFont typeface="Wingdings" panose="05000000000000000000" pitchFamily="2" charset="2"/>
              <a:buNone/>
            </a:pPr>
            <a:r>
              <a:rPr lang="zh-CN" altLang="en-US" sz="2800" dirty="0" smtClean="0">
                <a:solidFill>
                  <a:srgbClr val="1D1B10"/>
                </a:solidFill>
              </a:rPr>
              <a:t>（六）状语：修饰动词、形容词或副词，说明行为发生的时间、地点、目的、方式、程度等。</a:t>
            </a:r>
            <a:endParaRPr lang="en-US" sz="2800" dirty="0" smtClean="0">
              <a:solidFill>
                <a:srgbClr val="1D1B10"/>
              </a:solidFill>
            </a:endParaRPr>
          </a:p>
          <a:p>
            <a:pPr marL="36195" eaLnBrk="1" hangingPunct="1">
              <a:buFont typeface="Wingdings" panose="05000000000000000000" pitchFamily="2" charset="2"/>
              <a:buNone/>
            </a:pPr>
            <a:r>
              <a:rPr lang="zh-CN" altLang="en-US" sz="2800" dirty="0" smtClean="0">
                <a:solidFill>
                  <a:srgbClr val="1D1B10"/>
                </a:solidFill>
              </a:rPr>
              <a:t>如：</a:t>
            </a:r>
            <a:r>
              <a:rPr lang="en-US" altLang="zh-CN" sz="2800" dirty="0" smtClean="0">
                <a:solidFill>
                  <a:srgbClr val="1D1B10"/>
                </a:solidFill>
              </a:rPr>
              <a:t>They work </a:t>
            </a:r>
            <a:r>
              <a:rPr lang="en-US" altLang="zh-CN" sz="2800" dirty="0" smtClean="0">
                <a:solidFill>
                  <a:srgbClr val="FF0000"/>
                </a:solidFill>
              </a:rPr>
              <a:t>hard</a:t>
            </a:r>
            <a:r>
              <a:rPr lang="en-US" altLang="zh-CN" sz="2800" dirty="0" smtClean="0">
                <a:solidFill>
                  <a:srgbClr val="1D1B10"/>
                </a:solidFill>
              </a:rPr>
              <a:t>./ We have sports </a:t>
            </a:r>
            <a:r>
              <a:rPr lang="en-US" altLang="zh-CN" sz="2800" dirty="0" smtClean="0">
                <a:solidFill>
                  <a:srgbClr val="FF0000"/>
                </a:solidFill>
              </a:rPr>
              <a:t>after school</a:t>
            </a:r>
            <a:r>
              <a:rPr lang="en-US" altLang="zh-CN" sz="2800" dirty="0" smtClean="0">
                <a:solidFill>
                  <a:srgbClr val="1D1B10"/>
                </a:solidFill>
              </a:rPr>
              <a:t>.</a:t>
            </a:r>
            <a:endParaRPr lang="zh-CN" altLang="en-US" sz="2800" dirty="0" smtClean="0">
              <a:solidFill>
                <a:srgbClr val="1D1B10"/>
              </a:solidFill>
            </a:endParaRPr>
          </a:p>
          <a:p>
            <a:pPr marL="36195" eaLnBrk="1" hangingPunct="1">
              <a:buFont typeface="Wingdings" panose="05000000000000000000" pitchFamily="2" charset="2"/>
              <a:buNone/>
            </a:pPr>
            <a:r>
              <a:rPr lang="zh-CN" altLang="en-US" sz="2800" dirty="0" smtClean="0">
                <a:solidFill>
                  <a:srgbClr val="1D1B10"/>
                </a:solidFill>
              </a:rPr>
              <a:t>（七）补语：补充说明主语或宾语，成为宾语补主语和主语补宾语。</a:t>
            </a:r>
            <a:endParaRPr lang="en-US" sz="2800" dirty="0" smtClean="0">
              <a:solidFill>
                <a:srgbClr val="1D1B10"/>
              </a:solidFill>
            </a:endParaRPr>
          </a:p>
          <a:p>
            <a:pPr marL="36195" eaLnBrk="1" hangingPunct="1">
              <a:buFont typeface="Wingdings" panose="05000000000000000000" pitchFamily="2" charset="2"/>
              <a:buNone/>
            </a:pPr>
            <a:r>
              <a:rPr lang="zh-CN" altLang="en-US" sz="2800" dirty="0" smtClean="0">
                <a:solidFill>
                  <a:srgbClr val="1D1B10"/>
                </a:solidFill>
              </a:rPr>
              <a:t>如：</a:t>
            </a:r>
            <a:r>
              <a:rPr lang="en-US" altLang="zh-CN" sz="2800" dirty="0" smtClean="0">
                <a:solidFill>
                  <a:srgbClr val="1D1B10"/>
                </a:solidFill>
              </a:rPr>
              <a:t>His mother asked him </a:t>
            </a:r>
            <a:r>
              <a:rPr lang="en-US" altLang="zh-CN" sz="2800" dirty="0" smtClean="0">
                <a:solidFill>
                  <a:srgbClr val="FF0000"/>
                </a:solidFill>
              </a:rPr>
              <a:t>to go to bed early</a:t>
            </a:r>
            <a:r>
              <a:rPr lang="en-US" altLang="zh-CN" sz="2800" dirty="0" smtClean="0">
                <a:solidFill>
                  <a:srgbClr val="1D1B10"/>
                </a:solidFill>
              </a:rPr>
              <a:t>.(</a:t>
            </a:r>
            <a:r>
              <a:rPr lang="zh-CN" altLang="en-US" sz="2800" dirty="0" smtClean="0">
                <a:solidFill>
                  <a:srgbClr val="1D1B10"/>
                </a:solidFill>
              </a:rPr>
              <a:t>不定式作宾补</a:t>
            </a:r>
            <a:r>
              <a:rPr lang="en-US" altLang="zh-CN" sz="2800" dirty="0" smtClean="0">
                <a:solidFill>
                  <a:srgbClr val="1D1B10"/>
                </a:solidFill>
              </a:rPr>
              <a:t>)</a:t>
            </a:r>
            <a:endParaRPr lang="zh-CN" altLang="en-US" sz="2800" dirty="0" smtClean="0">
              <a:solidFill>
                <a:srgbClr val="1D1B10"/>
              </a:solidFill>
            </a:endParaRPr>
          </a:p>
          <a:p>
            <a:pPr marL="36195" eaLnBrk="1" hangingPunct="1">
              <a:buFont typeface="Wingdings" panose="05000000000000000000" pitchFamily="2" charset="2"/>
              <a:buNone/>
            </a:pPr>
            <a:r>
              <a:rPr lang="en-US" altLang="zh-CN" sz="2800" dirty="0" smtClean="0">
                <a:solidFill>
                  <a:srgbClr val="1D1B10"/>
                </a:solidFill>
              </a:rPr>
              <a:t>       We heard someone </a:t>
            </a:r>
            <a:r>
              <a:rPr lang="en-US" altLang="zh-CN" sz="2800" dirty="0" smtClean="0">
                <a:solidFill>
                  <a:srgbClr val="FF0000"/>
                </a:solidFill>
              </a:rPr>
              <a:t>shouting for help</a:t>
            </a:r>
            <a:r>
              <a:rPr lang="en-US" altLang="zh-CN" sz="2800" dirty="0" smtClean="0">
                <a:solidFill>
                  <a:srgbClr val="1D1B10"/>
                </a:solidFill>
              </a:rPr>
              <a:t>.(</a:t>
            </a:r>
            <a:r>
              <a:rPr lang="zh-CN" altLang="en-US" sz="2800" dirty="0" smtClean="0">
                <a:solidFill>
                  <a:srgbClr val="1D1B10"/>
                </a:solidFill>
              </a:rPr>
              <a:t>现在分词作宾补</a:t>
            </a:r>
            <a:r>
              <a:rPr lang="en-US" altLang="zh-CN" sz="2800" dirty="0" smtClean="0">
                <a:solidFill>
                  <a:srgbClr val="1D1B10"/>
                </a:solidFill>
              </a:rPr>
              <a:t>)</a:t>
            </a:r>
            <a:endParaRPr lang="zh-CN" altLang="en-US" sz="2800" dirty="0" smtClean="0">
              <a:solidFill>
                <a:srgbClr val="1D1B10"/>
              </a:solidFill>
            </a:endParaRPr>
          </a:p>
          <a:p>
            <a:pPr marL="36195" eaLnBrk="1" hangingPunct="1">
              <a:buFont typeface="Wingdings" panose="05000000000000000000" pitchFamily="2" charset="2"/>
              <a:buNone/>
            </a:pPr>
            <a:r>
              <a:rPr lang="en-US" altLang="zh-CN" sz="2800" dirty="0" smtClean="0">
                <a:solidFill>
                  <a:srgbClr val="1D1B10"/>
                </a:solidFill>
              </a:rPr>
              <a:t>    The workers were made </a:t>
            </a:r>
            <a:r>
              <a:rPr lang="en-US" altLang="zh-CN" sz="2800" dirty="0" smtClean="0">
                <a:solidFill>
                  <a:srgbClr val="FF0000"/>
                </a:solidFill>
              </a:rPr>
              <a:t>to work long hours every day</a:t>
            </a:r>
            <a:r>
              <a:rPr lang="en-US" altLang="zh-CN" sz="2800" dirty="0" smtClean="0">
                <a:solidFill>
                  <a:srgbClr val="1D1B10"/>
                </a:solidFill>
              </a:rPr>
              <a:t>.(</a:t>
            </a:r>
            <a:r>
              <a:rPr lang="zh-CN" altLang="en-US" sz="2800" dirty="0" smtClean="0">
                <a:solidFill>
                  <a:srgbClr val="1D1B10"/>
                </a:solidFill>
              </a:rPr>
              <a:t>不定式作主补</a:t>
            </a:r>
            <a:r>
              <a:rPr lang="en-US" altLang="zh-CN" sz="2800" dirty="0" smtClean="0">
                <a:solidFill>
                  <a:srgbClr val="1D1B10"/>
                </a:solidFill>
              </a:rPr>
              <a:t>)</a:t>
            </a:r>
            <a:endParaRPr lang="zh-CN" altLang="en-US" sz="2800" dirty="0" smtClean="0">
              <a:solidFill>
                <a:srgbClr val="1D1B10"/>
              </a:solidFill>
            </a:endParaRPr>
          </a:p>
          <a:p>
            <a:endParaRPr lang="zh-CN" altLang="en-US" sz="2800" dirty="0" smtClean="0">
              <a:solidFill>
                <a:srgbClr val="1D1B1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p:txBody>
          <a:bodyPr/>
          <a:lstStyle/>
          <a:p>
            <a:r>
              <a:rPr lang="zh-CN" altLang="en-US" dirty="0" smtClean="0"/>
              <a:t>句法</a:t>
            </a:r>
            <a:r>
              <a:rPr lang="en-US" altLang="zh-CN" dirty="0" smtClean="0"/>
              <a:t>——</a:t>
            </a:r>
            <a:r>
              <a:rPr lang="zh-CN" altLang="en-US" dirty="0" smtClean="0"/>
              <a:t>基本句型</a:t>
            </a:r>
            <a:endParaRPr lang="zh-CN" altLang="en-US" dirty="0" smtClean="0"/>
          </a:p>
        </p:txBody>
      </p:sp>
      <p:sp>
        <p:nvSpPr>
          <p:cNvPr id="4" name="TextBox 3"/>
          <p:cNvSpPr txBox="1"/>
          <p:nvPr/>
        </p:nvSpPr>
        <p:spPr>
          <a:xfrm>
            <a:off x="838200" y="1395730"/>
            <a:ext cx="10841355" cy="4399915"/>
          </a:xfrm>
          <a:prstGeom prst="rect">
            <a:avLst/>
          </a:prstGeom>
          <a:noFill/>
        </p:spPr>
        <p:txBody>
          <a:bodyPr wrap="square" rtlCol="0">
            <a:spAutoFit/>
          </a:bodyPr>
          <a:lstStyle/>
          <a:p>
            <a:r>
              <a:rPr lang="zh-CN" altLang="en-US" sz="2800" dirty="0" smtClean="0"/>
              <a:t>英语的五种基本句型：</a:t>
            </a:r>
            <a:endParaRPr lang="en-US" altLang="zh-CN" sz="2800" dirty="0" smtClean="0"/>
          </a:p>
          <a:p>
            <a:pPr marL="342900" indent="-342900">
              <a:buAutoNum type="arabicPeriod"/>
            </a:pPr>
            <a:r>
              <a:rPr lang="zh-CN" altLang="en-US" sz="2800" b="1" dirty="0" smtClean="0"/>
              <a:t>主语</a:t>
            </a:r>
            <a:r>
              <a:rPr lang="en-US" altLang="zh-CN" sz="2800" b="1" dirty="0" smtClean="0"/>
              <a:t>+</a:t>
            </a:r>
            <a:r>
              <a:rPr lang="zh-CN" altLang="en-US" sz="2800" b="1" dirty="0" smtClean="0"/>
              <a:t>谓语  </a:t>
            </a:r>
            <a:r>
              <a:rPr lang="en-US" altLang="zh-CN" sz="2800" dirty="0" smtClean="0"/>
              <a:t>(</a:t>
            </a:r>
            <a:r>
              <a:rPr lang="zh-CN" altLang="en-US" sz="2800" dirty="0" smtClean="0"/>
              <a:t>该句型的谓语动词是不及物动词，其后不需要带宾语）</a:t>
            </a:r>
            <a:endParaRPr lang="en-US" altLang="zh-CN" sz="2800" dirty="0" smtClean="0"/>
          </a:p>
          <a:p>
            <a:pPr marL="342900" indent="-342900"/>
            <a:r>
              <a:rPr lang="en-US" altLang="zh-CN" sz="2800" dirty="0" smtClean="0"/>
              <a:t> </a:t>
            </a:r>
            <a:r>
              <a:rPr lang="zh-CN" altLang="en-US" sz="2800" dirty="0" smtClean="0"/>
              <a:t>如：</a:t>
            </a:r>
            <a:r>
              <a:rPr lang="en-US" altLang="zh-CN" sz="2800" dirty="0" smtClean="0"/>
              <a:t> Children giggle.</a:t>
            </a:r>
            <a:endParaRPr lang="en-US" altLang="zh-CN" sz="2800" dirty="0" smtClean="0"/>
          </a:p>
          <a:p>
            <a:pPr marL="342900" indent="-342900"/>
            <a:r>
              <a:rPr lang="en-US" altLang="zh-CN" sz="2800" dirty="0" smtClean="0"/>
              <a:t>2.   </a:t>
            </a:r>
            <a:r>
              <a:rPr lang="zh-CN" altLang="en-US" sz="2800" b="1" dirty="0" smtClean="0"/>
              <a:t>主语</a:t>
            </a:r>
            <a:r>
              <a:rPr lang="en-US" altLang="zh-CN" sz="2800" b="1" dirty="0" smtClean="0"/>
              <a:t>+</a:t>
            </a:r>
            <a:r>
              <a:rPr lang="zh-CN" altLang="en-US" sz="2800" b="1" dirty="0" smtClean="0"/>
              <a:t>系动词</a:t>
            </a:r>
            <a:r>
              <a:rPr lang="en-US" altLang="zh-CN" sz="2800" b="1" dirty="0" smtClean="0"/>
              <a:t>+</a:t>
            </a:r>
            <a:r>
              <a:rPr lang="zh-CN" altLang="en-US" sz="2800" b="1" dirty="0" smtClean="0"/>
              <a:t>表语 </a:t>
            </a:r>
            <a:endParaRPr lang="en-US" altLang="zh-CN" sz="2800" b="1" dirty="0" smtClean="0"/>
          </a:p>
          <a:p>
            <a:pPr marL="342900" indent="-342900"/>
            <a:r>
              <a:rPr lang="en-US" altLang="zh-CN" sz="2800" dirty="0" smtClean="0"/>
              <a:t>(</a:t>
            </a:r>
            <a:r>
              <a:rPr lang="zh-CN" altLang="en-US" sz="2800" dirty="0" smtClean="0"/>
              <a:t>最常见的系动词是</a:t>
            </a:r>
            <a:r>
              <a:rPr lang="en-US" altLang="zh-CN" sz="2800" dirty="0" smtClean="0"/>
              <a:t>Be</a:t>
            </a:r>
            <a:r>
              <a:rPr lang="zh-CN" altLang="en-US" sz="2800" dirty="0" smtClean="0"/>
              <a:t>动词， 还有 </a:t>
            </a:r>
            <a:r>
              <a:rPr lang="en-US" altLang="zh-CN" sz="2800" dirty="0" smtClean="0"/>
              <a:t>look, sound, smell, taste, seem, feel,</a:t>
            </a:r>
            <a:endParaRPr lang="en-US" altLang="zh-CN" sz="2800" dirty="0" smtClean="0"/>
          </a:p>
          <a:p>
            <a:pPr marL="342900" indent="-342900"/>
            <a:r>
              <a:rPr lang="en-US" altLang="zh-CN" sz="2800" dirty="0" smtClean="0"/>
              <a:t> become, appear, turn</a:t>
            </a:r>
            <a:r>
              <a:rPr lang="zh-CN" altLang="en-US" sz="2800" dirty="0" smtClean="0"/>
              <a:t>等）</a:t>
            </a:r>
            <a:endParaRPr lang="en-US" altLang="zh-CN" sz="2800" dirty="0" smtClean="0"/>
          </a:p>
          <a:p>
            <a:pPr marL="342900" indent="-342900"/>
            <a:r>
              <a:rPr lang="en-US" altLang="zh-CN" sz="2800" dirty="0" smtClean="0"/>
              <a:t> </a:t>
            </a:r>
            <a:r>
              <a:rPr lang="zh-CN" altLang="en-US" sz="2800" dirty="0" smtClean="0"/>
              <a:t>如：</a:t>
            </a:r>
            <a:r>
              <a:rPr lang="en-US" altLang="zh-CN" sz="2800" dirty="0" smtClean="0"/>
              <a:t>He looks happy.</a:t>
            </a:r>
            <a:endParaRPr lang="en-US" altLang="zh-CN" sz="2800" dirty="0" smtClean="0"/>
          </a:p>
          <a:p>
            <a:pPr marL="342900" indent="-342900"/>
            <a:r>
              <a:rPr lang="en-US" altLang="zh-CN" sz="2800" dirty="0" smtClean="0"/>
              <a:t>         The music sounds nice.</a:t>
            </a:r>
            <a:endParaRPr lang="en-US" altLang="zh-CN" sz="2800" dirty="0" smtClean="0"/>
          </a:p>
          <a:p>
            <a:pPr marL="342900" indent="-342900">
              <a:buAutoNum type="arabicPeriod" startAt="3"/>
            </a:pPr>
            <a:r>
              <a:rPr lang="zh-CN" altLang="en-US" sz="2800" b="1" dirty="0" smtClean="0"/>
              <a:t>主语</a:t>
            </a:r>
            <a:r>
              <a:rPr lang="en-US" altLang="zh-CN" sz="2800" b="1" dirty="0" smtClean="0"/>
              <a:t>+</a:t>
            </a:r>
            <a:r>
              <a:rPr lang="zh-CN" altLang="en-US" sz="2800" b="1" dirty="0" smtClean="0"/>
              <a:t>谓语</a:t>
            </a:r>
            <a:r>
              <a:rPr lang="en-US" altLang="zh-CN" sz="2800" b="1" dirty="0" smtClean="0"/>
              <a:t>+</a:t>
            </a:r>
            <a:r>
              <a:rPr lang="zh-CN" altLang="en-US" sz="2800" b="1" dirty="0" smtClean="0"/>
              <a:t>宾语 </a:t>
            </a:r>
            <a:r>
              <a:rPr lang="zh-CN" altLang="en-US" sz="2800" dirty="0" smtClean="0"/>
              <a:t>（该句型的谓语动词是及物动词，后面带宾语）</a:t>
            </a:r>
            <a:endParaRPr lang="en-US" altLang="zh-CN" sz="2800" dirty="0" smtClean="0"/>
          </a:p>
          <a:p>
            <a:pPr marL="342900" indent="-342900"/>
            <a:r>
              <a:rPr lang="zh-CN" altLang="en-US" sz="2800" dirty="0" smtClean="0"/>
              <a:t>如： </a:t>
            </a:r>
            <a:r>
              <a:rPr lang="en-US" altLang="zh-CN" sz="2800" dirty="0" smtClean="0"/>
              <a:t>I love English.</a:t>
            </a:r>
            <a:endParaRPr lang="en-US" altLang="zh-CN" sz="28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p:txBody>
          <a:bodyPr/>
          <a:lstStyle/>
          <a:p>
            <a:r>
              <a:rPr lang="zh-CN" altLang="en-US" dirty="0" smtClean="0"/>
              <a:t>句法</a:t>
            </a:r>
            <a:r>
              <a:rPr lang="en-US" altLang="zh-CN" dirty="0" smtClean="0"/>
              <a:t>——</a:t>
            </a:r>
            <a:r>
              <a:rPr lang="zh-CN" altLang="en-US" dirty="0" smtClean="0"/>
              <a:t>基本句型</a:t>
            </a:r>
            <a:endParaRPr lang="zh-CN" altLang="en-US" dirty="0" smtClean="0"/>
          </a:p>
        </p:txBody>
      </p:sp>
      <p:sp>
        <p:nvSpPr>
          <p:cNvPr id="4" name="TextBox 3"/>
          <p:cNvSpPr txBox="1"/>
          <p:nvPr/>
        </p:nvSpPr>
        <p:spPr>
          <a:xfrm>
            <a:off x="859154" y="1265903"/>
            <a:ext cx="10473597" cy="4892675"/>
          </a:xfrm>
          <a:prstGeom prst="rect">
            <a:avLst/>
          </a:prstGeom>
          <a:noFill/>
        </p:spPr>
        <p:txBody>
          <a:bodyPr wrap="square" rtlCol="0">
            <a:spAutoFit/>
          </a:bodyPr>
          <a:lstStyle/>
          <a:p>
            <a:r>
              <a:rPr lang="zh-CN" altLang="en-US" sz="2400" dirty="0" smtClean="0"/>
              <a:t>英语的五种基本句型：</a:t>
            </a:r>
            <a:endParaRPr lang="en-US" altLang="zh-CN" sz="2400" dirty="0" smtClean="0"/>
          </a:p>
          <a:p>
            <a:endParaRPr lang="en-US" altLang="zh-CN" sz="2400" dirty="0" smtClean="0"/>
          </a:p>
          <a:p>
            <a:pPr marL="342900" indent="-342900">
              <a:buAutoNum type="arabicPeriod" startAt="4"/>
            </a:pPr>
            <a:r>
              <a:rPr lang="zh-CN" altLang="en-US" sz="2400" b="1" dirty="0" smtClean="0"/>
              <a:t>主语</a:t>
            </a:r>
            <a:r>
              <a:rPr lang="en-US" altLang="zh-CN" sz="2400" b="1" dirty="0" smtClean="0"/>
              <a:t>+</a:t>
            </a:r>
            <a:r>
              <a:rPr lang="zh-CN" altLang="en-US" sz="2400" b="1" dirty="0" smtClean="0"/>
              <a:t>谓语</a:t>
            </a:r>
            <a:r>
              <a:rPr lang="en-US" altLang="zh-CN" sz="2400" b="1" dirty="0" smtClean="0"/>
              <a:t>+</a:t>
            </a:r>
            <a:r>
              <a:rPr lang="zh-CN" altLang="en-US" sz="2400" b="1" dirty="0" smtClean="0"/>
              <a:t>间接宾语</a:t>
            </a:r>
            <a:r>
              <a:rPr lang="en-US" altLang="zh-CN" sz="2400" b="1" dirty="0" smtClean="0"/>
              <a:t>+</a:t>
            </a:r>
            <a:r>
              <a:rPr lang="zh-CN" altLang="en-US" sz="2400" b="1" dirty="0" smtClean="0"/>
              <a:t>直接宾语  </a:t>
            </a:r>
            <a:endParaRPr lang="en-US" altLang="zh-CN" sz="2400" b="1" dirty="0" smtClean="0"/>
          </a:p>
          <a:p>
            <a:pPr marL="342900" indent="-342900"/>
            <a:r>
              <a:rPr lang="en-US" altLang="zh-CN" sz="2400" dirty="0" smtClean="0"/>
              <a:t>(</a:t>
            </a:r>
            <a:r>
              <a:rPr lang="zh-CN" altLang="en-US" sz="2400" dirty="0" smtClean="0"/>
              <a:t>该句型的谓语动词是双宾动词，这种动词后面所接成分有“人”又有“物”。</a:t>
            </a:r>
            <a:endParaRPr lang="en-US" altLang="zh-CN" sz="2400" dirty="0" smtClean="0"/>
          </a:p>
          <a:p>
            <a:pPr marL="342900" indent="-342900"/>
            <a:r>
              <a:rPr lang="zh-CN" altLang="en-US" sz="2400" dirty="0" smtClean="0"/>
              <a:t>一般来讲，这里的“人”表示动作的接受者，称作间接宾语。</a:t>
            </a:r>
            <a:endParaRPr lang="en-US" altLang="zh-CN" sz="2400" dirty="0" smtClean="0"/>
          </a:p>
          <a:p>
            <a:pPr marL="342900" indent="-342900"/>
            <a:r>
              <a:rPr lang="zh-CN" altLang="en-US" sz="2400" dirty="0" smtClean="0"/>
              <a:t>“物”表示动作作用的对象，是动作的承受者，称作直接宾语。</a:t>
            </a:r>
            <a:endParaRPr lang="en-US" altLang="zh-CN" sz="2400" dirty="0" smtClean="0"/>
          </a:p>
          <a:p>
            <a:pPr marL="342900" indent="-342900"/>
            <a:r>
              <a:rPr lang="zh-CN" altLang="en-US" sz="2400" dirty="0" smtClean="0"/>
              <a:t>间接宾语和直接宾语合起来叫做双宾语。）</a:t>
            </a:r>
            <a:endParaRPr lang="en-US" altLang="zh-CN" sz="2400" dirty="0" smtClean="0"/>
          </a:p>
          <a:p>
            <a:pPr marL="342900" indent="-342900"/>
            <a:r>
              <a:rPr lang="zh-CN" altLang="en-US" sz="2400" dirty="0" smtClean="0"/>
              <a:t>如： </a:t>
            </a:r>
            <a:r>
              <a:rPr lang="en-US" altLang="zh-CN" sz="2400" dirty="0" smtClean="0"/>
              <a:t>I gave  him my book.</a:t>
            </a:r>
            <a:endParaRPr lang="en-US" altLang="zh-CN" sz="2400" dirty="0" smtClean="0"/>
          </a:p>
          <a:p>
            <a:pPr marL="342900" indent="-342900"/>
            <a:r>
              <a:rPr lang="en-US" altLang="zh-CN" sz="2400" dirty="0" smtClean="0"/>
              <a:t>         He lent me ten </a:t>
            </a:r>
            <a:r>
              <a:rPr lang="en-US" altLang="zh-CN" sz="2400" dirty="0" err="1" smtClean="0"/>
              <a:t>yuan</a:t>
            </a:r>
            <a:r>
              <a:rPr lang="en-US" altLang="zh-CN" sz="2400" dirty="0" smtClean="0"/>
              <a:t>.</a:t>
            </a:r>
            <a:endParaRPr lang="en-US" altLang="zh-CN" sz="2400" dirty="0" smtClean="0"/>
          </a:p>
          <a:p>
            <a:pPr marL="342900" indent="-342900"/>
            <a:endParaRPr lang="en-US" altLang="zh-CN" sz="2400" dirty="0" smtClean="0"/>
          </a:p>
          <a:p>
            <a:pPr marL="342900" indent="-342900">
              <a:buAutoNum type="arabicPeriod" startAt="5"/>
            </a:pPr>
            <a:r>
              <a:rPr lang="zh-CN" altLang="en-US" sz="2400" b="1" dirty="0" smtClean="0"/>
              <a:t>主语</a:t>
            </a:r>
            <a:r>
              <a:rPr lang="en-US" altLang="zh-CN" sz="2400" b="1" dirty="0" smtClean="0"/>
              <a:t>+</a:t>
            </a:r>
            <a:r>
              <a:rPr lang="zh-CN" altLang="en-US" sz="2400" b="1" dirty="0" smtClean="0"/>
              <a:t>谓语</a:t>
            </a:r>
            <a:r>
              <a:rPr lang="en-US" altLang="zh-CN" sz="2400" b="1" dirty="0" smtClean="0"/>
              <a:t>+</a:t>
            </a:r>
            <a:r>
              <a:rPr lang="zh-CN" altLang="en-US" sz="2400" b="1" dirty="0" smtClean="0"/>
              <a:t>宾语</a:t>
            </a:r>
            <a:r>
              <a:rPr lang="en-US" altLang="zh-CN" sz="2400" b="1" dirty="0" smtClean="0"/>
              <a:t>+</a:t>
            </a:r>
            <a:r>
              <a:rPr lang="zh-CN" altLang="en-US" sz="2400" b="1" dirty="0" smtClean="0"/>
              <a:t>宾语补足语</a:t>
            </a:r>
            <a:endParaRPr lang="en-US" altLang="zh-CN" sz="2400" b="1" dirty="0" smtClean="0"/>
          </a:p>
          <a:p>
            <a:pPr marL="342900" indent="-342900"/>
            <a:r>
              <a:rPr lang="en-US" altLang="zh-CN" sz="2400" dirty="0" smtClean="0"/>
              <a:t> </a:t>
            </a:r>
            <a:r>
              <a:rPr lang="zh-CN" altLang="en-US" sz="2400" dirty="0" smtClean="0"/>
              <a:t>如： </a:t>
            </a:r>
            <a:r>
              <a:rPr lang="en-US" altLang="zh-CN" sz="2400" dirty="0" smtClean="0"/>
              <a:t>We elected  John chairman.</a:t>
            </a:r>
            <a:endParaRPr lang="en-US" altLang="zh-CN" sz="2400" dirty="0" smtClean="0"/>
          </a:p>
          <a:p>
            <a:pPr marL="342900" indent="-342900"/>
            <a:r>
              <a:rPr lang="en-US" altLang="zh-CN" sz="2400" dirty="0" smtClean="0"/>
              <a:t>          I found this answer wrong.</a:t>
            </a:r>
            <a:endParaRPr lang="en-US" altLang="zh-CN" sz="24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p:txBody>
          <a:bodyPr/>
          <a:lstStyle/>
          <a:p>
            <a:r>
              <a:rPr lang="zh-CN" altLang="en-US" dirty="0" smtClean="0"/>
              <a:t>练习题</a:t>
            </a:r>
            <a:endParaRPr lang="zh-CN" altLang="en-US" dirty="0" smtClean="0"/>
          </a:p>
        </p:txBody>
      </p:sp>
      <p:sp>
        <p:nvSpPr>
          <p:cNvPr id="4" name="TextBox 3"/>
          <p:cNvSpPr txBox="1"/>
          <p:nvPr/>
        </p:nvSpPr>
        <p:spPr>
          <a:xfrm>
            <a:off x="987425" y="1653048"/>
            <a:ext cx="10473597" cy="3907790"/>
          </a:xfrm>
          <a:prstGeom prst="rect">
            <a:avLst/>
          </a:prstGeom>
          <a:noFill/>
        </p:spPr>
        <p:txBody>
          <a:bodyPr wrap="square" rtlCol="0">
            <a:spAutoFit/>
          </a:bodyPr>
          <a:lstStyle/>
          <a:p>
            <a:r>
              <a:rPr lang="zh-CN" altLang="en-US" sz="3200" dirty="0" smtClean="0"/>
              <a:t>判断下列句子属于何种句型：</a:t>
            </a:r>
            <a:endParaRPr lang="en-US" altLang="zh-CN" sz="3200" dirty="0" smtClean="0"/>
          </a:p>
          <a:p>
            <a:endParaRPr lang="en-US" altLang="zh-CN" sz="3600" dirty="0" smtClean="0"/>
          </a:p>
          <a:p>
            <a:pPr marL="342900" indent="-342900">
              <a:buAutoNum type="arabicPeriod"/>
            </a:pPr>
            <a:r>
              <a:rPr lang="en-US" altLang="zh-CN" sz="3600" dirty="0" smtClean="0"/>
              <a:t>Time flies by.</a:t>
            </a:r>
            <a:endParaRPr lang="en-US" altLang="zh-CN" sz="3600" dirty="0" smtClean="0"/>
          </a:p>
          <a:p>
            <a:pPr marL="342900" indent="-342900">
              <a:buAutoNum type="arabicPeriod"/>
            </a:pPr>
            <a:r>
              <a:rPr lang="en-US" altLang="zh-CN" sz="3600" dirty="0" smtClean="0"/>
              <a:t>He speaks English well.</a:t>
            </a:r>
            <a:endParaRPr lang="en-US" altLang="zh-CN" sz="3600" dirty="0" smtClean="0"/>
          </a:p>
          <a:p>
            <a:pPr marL="342900" indent="-342900">
              <a:buAutoNum type="arabicPeriod"/>
            </a:pPr>
            <a:r>
              <a:rPr lang="en-US" altLang="zh-CN" sz="3600" dirty="0" smtClean="0"/>
              <a:t>That will save you a lot of time.</a:t>
            </a:r>
            <a:endParaRPr lang="en-US" altLang="zh-CN" sz="3600" dirty="0" smtClean="0"/>
          </a:p>
          <a:p>
            <a:pPr marL="342900" indent="-342900">
              <a:buAutoNum type="arabicPeriod"/>
            </a:pPr>
            <a:r>
              <a:rPr lang="en-US" altLang="zh-CN" sz="3600" dirty="0" smtClean="0"/>
              <a:t>We found John a loyal friend.</a:t>
            </a:r>
            <a:endParaRPr lang="en-US" altLang="zh-CN" sz="3600" dirty="0" smtClean="0"/>
          </a:p>
          <a:p>
            <a:pPr marL="342900" indent="-342900">
              <a:buAutoNum type="arabicPeriod"/>
            </a:pPr>
            <a:r>
              <a:rPr lang="en-US" altLang="zh-CN" sz="3600" dirty="0" smtClean="0"/>
              <a:t>She is a dancer.</a:t>
            </a:r>
            <a:endParaRPr lang="en-US" altLang="zh-CN" sz="3600" dirty="0" smtClean="0"/>
          </a:p>
        </p:txBody>
      </p:sp>
      <p:sp>
        <p:nvSpPr>
          <p:cNvPr id="5" name="TextBox 4"/>
          <p:cNvSpPr txBox="1"/>
          <p:nvPr/>
        </p:nvSpPr>
        <p:spPr>
          <a:xfrm>
            <a:off x="7776026" y="2792771"/>
            <a:ext cx="1605280" cy="460375"/>
          </a:xfrm>
          <a:prstGeom prst="rect">
            <a:avLst/>
          </a:prstGeom>
          <a:noFill/>
        </p:spPr>
        <p:txBody>
          <a:bodyPr wrap="none" rtlCol="0">
            <a:spAutoFit/>
          </a:bodyPr>
          <a:lstStyle/>
          <a:p>
            <a:r>
              <a:rPr lang="zh-CN" altLang="en-US" sz="2400" dirty="0" smtClean="0"/>
              <a:t>主语</a:t>
            </a:r>
            <a:r>
              <a:rPr lang="en-US" altLang="zh-CN" sz="2400" dirty="0" smtClean="0"/>
              <a:t>+</a:t>
            </a:r>
            <a:r>
              <a:rPr lang="zh-CN" altLang="en-US" sz="2400" dirty="0" smtClean="0"/>
              <a:t>谓语</a:t>
            </a:r>
            <a:endParaRPr lang="zh-CN" altLang="en-US" sz="2400" dirty="0" smtClean="0"/>
          </a:p>
        </p:txBody>
      </p:sp>
      <p:sp>
        <p:nvSpPr>
          <p:cNvPr id="6" name="TextBox 5"/>
          <p:cNvSpPr txBox="1"/>
          <p:nvPr/>
        </p:nvSpPr>
        <p:spPr>
          <a:xfrm>
            <a:off x="7775575" y="3429635"/>
            <a:ext cx="2827655" cy="460375"/>
          </a:xfrm>
          <a:prstGeom prst="rect">
            <a:avLst/>
          </a:prstGeom>
          <a:noFill/>
        </p:spPr>
        <p:txBody>
          <a:bodyPr wrap="square" rtlCol="0">
            <a:spAutoFit/>
          </a:bodyPr>
          <a:lstStyle/>
          <a:p>
            <a:r>
              <a:rPr lang="zh-CN" altLang="en-US" sz="2400" dirty="0" smtClean="0"/>
              <a:t>主语</a:t>
            </a:r>
            <a:r>
              <a:rPr lang="en-US" altLang="zh-CN" sz="2400" dirty="0" smtClean="0"/>
              <a:t>+</a:t>
            </a:r>
            <a:r>
              <a:rPr lang="zh-CN" altLang="en-US" sz="2400" dirty="0" smtClean="0"/>
              <a:t>谓语</a:t>
            </a:r>
            <a:r>
              <a:rPr lang="en-US" altLang="zh-CN" sz="2400" dirty="0" smtClean="0"/>
              <a:t>+</a:t>
            </a:r>
            <a:r>
              <a:rPr lang="zh-CN" altLang="en-US" sz="2400" dirty="0" smtClean="0"/>
              <a:t>宾语</a:t>
            </a:r>
            <a:endParaRPr lang="zh-CN" altLang="en-US" sz="2400" dirty="0" smtClean="0"/>
          </a:p>
        </p:txBody>
      </p:sp>
      <p:sp>
        <p:nvSpPr>
          <p:cNvPr id="7" name="TextBox 6"/>
          <p:cNvSpPr txBox="1"/>
          <p:nvPr/>
        </p:nvSpPr>
        <p:spPr>
          <a:xfrm>
            <a:off x="7776210" y="3974465"/>
            <a:ext cx="3412490" cy="460375"/>
          </a:xfrm>
          <a:prstGeom prst="rect">
            <a:avLst/>
          </a:prstGeom>
          <a:noFill/>
        </p:spPr>
        <p:txBody>
          <a:bodyPr wrap="square" rtlCol="0">
            <a:spAutoFit/>
          </a:bodyPr>
          <a:lstStyle/>
          <a:p>
            <a:r>
              <a:rPr lang="zh-CN" altLang="en-US" sz="2400" dirty="0" smtClean="0"/>
              <a:t>主语</a:t>
            </a:r>
            <a:r>
              <a:rPr lang="en-US" altLang="zh-CN" sz="2400" dirty="0" smtClean="0"/>
              <a:t>+</a:t>
            </a:r>
            <a:r>
              <a:rPr lang="zh-CN" altLang="en-US" sz="2400" dirty="0" smtClean="0"/>
              <a:t>谓语</a:t>
            </a:r>
            <a:r>
              <a:rPr lang="en-US" altLang="zh-CN" sz="2400" dirty="0" smtClean="0"/>
              <a:t>+</a:t>
            </a:r>
            <a:r>
              <a:rPr lang="zh-CN" altLang="en-US" sz="2400" dirty="0" smtClean="0"/>
              <a:t>间宾</a:t>
            </a:r>
            <a:r>
              <a:rPr lang="en-US" altLang="zh-CN" sz="2400" dirty="0" smtClean="0"/>
              <a:t>+</a:t>
            </a:r>
            <a:r>
              <a:rPr lang="zh-CN" altLang="en-US" sz="2400" dirty="0" smtClean="0"/>
              <a:t>直宾</a:t>
            </a:r>
            <a:endParaRPr lang="zh-CN" altLang="en-US" sz="2400" dirty="0" smtClean="0"/>
          </a:p>
        </p:txBody>
      </p:sp>
      <p:sp>
        <p:nvSpPr>
          <p:cNvPr id="8" name="TextBox 7"/>
          <p:cNvSpPr txBox="1"/>
          <p:nvPr/>
        </p:nvSpPr>
        <p:spPr>
          <a:xfrm>
            <a:off x="7776026" y="4519257"/>
            <a:ext cx="3230880" cy="460375"/>
          </a:xfrm>
          <a:prstGeom prst="rect">
            <a:avLst/>
          </a:prstGeom>
          <a:noFill/>
        </p:spPr>
        <p:txBody>
          <a:bodyPr wrap="none" rtlCol="0">
            <a:spAutoFit/>
          </a:bodyPr>
          <a:lstStyle/>
          <a:p>
            <a:r>
              <a:rPr lang="zh-CN" altLang="en-US" sz="2400" dirty="0" smtClean="0"/>
              <a:t>主语</a:t>
            </a:r>
            <a:r>
              <a:rPr lang="en-US" altLang="zh-CN" sz="2400" dirty="0" smtClean="0"/>
              <a:t>+</a:t>
            </a:r>
            <a:r>
              <a:rPr lang="zh-CN" altLang="en-US" sz="2400" dirty="0" smtClean="0"/>
              <a:t>谓语</a:t>
            </a:r>
            <a:r>
              <a:rPr lang="en-US" altLang="zh-CN" sz="2400" dirty="0" smtClean="0"/>
              <a:t>+</a:t>
            </a:r>
            <a:r>
              <a:rPr lang="zh-CN" altLang="en-US" sz="2400" dirty="0" smtClean="0"/>
              <a:t>宾语</a:t>
            </a:r>
            <a:r>
              <a:rPr lang="en-US" altLang="zh-CN" sz="2400" dirty="0" smtClean="0"/>
              <a:t>+</a:t>
            </a:r>
            <a:r>
              <a:rPr lang="zh-CN" altLang="en-US" sz="2400" dirty="0" smtClean="0"/>
              <a:t>宾补</a:t>
            </a:r>
            <a:endParaRPr lang="zh-CN" altLang="en-US" sz="2400" dirty="0" smtClean="0"/>
          </a:p>
        </p:txBody>
      </p:sp>
      <p:sp>
        <p:nvSpPr>
          <p:cNvPr id="9" name="TextBox 8"/>
          <p:cNvSpPr txBox="1"/>
          <p:nvPr/>
        </p:nvSpPr>
        <p:spPr>
          <a:xfrm>
            <a:off x="7776210" y="5064125"/>
            <a:ext cx="3021965" cy="460375"/>
          </a:xfrm>
          <a:prstGeom prst="rect">
            <a:avLst/>
          </a:prstGeom>
          <a:noFill/>
        </p:spPr>
        <p:txBody>
          <a:bodyPr wrap="square" rtlCol="0">
            <a:spAutoFit/>
          </a:bodyPr>
          <a:lstStyle/>
          <a:p>
            <a:r>
              <a:rPr lang="zh-CN" altLang="en-US" sz="2400" dirty="0" smtClean="0"/>
              <a:t>主语</a:t>
            </a:r>
            <a:r>
              <a:rPr lang="en-US" altLang="zh-CN" sz="2400" dirty="0" smtClean="0"/>
              <a:t>+</a:t>
            </a:r>
            <a:r>
              <a:rPr lang="zh-CN" altLang="en-US" sz="2400" dirty="0" smtClean="0"/>
              <a:t>系动词</a:t>
            </a:r>
            <a:r>
              <a:rPr lang="en-US" altLang="zh-CN" sz="2400" dirty="0" smtClean="0"/>
              <a:t>+</a:t>
            </a:r>
            <a:r>
              <a:rPr lang="zh-CN" altLang="en-US" sz="2400" dirty="0" smtClean="0"/>
              <a:t>表语</a:t>
            </a:r>
            <a:endParaRPr lang="zh-CN" alt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i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1"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ox(in)">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7"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sp>
        <p:nvSpPr>
          <p:cNvPr id="8" name="椭圆 7"/>
          <p:cNvSpPr/>
          <p:nvPr/>
        </p:nvSpPr>
        <p:spPr>
          <a:xfrm>
            <a:off x="3789329" y="1122329"/>
            <a:ext cx="4613342" cy="4613342"/>
          </a:xfrm>
          <a:prstGeom prst="ellipse">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9" name="组合 8"/>
          <p:cNvGrpSpPr/>
          <p:nvPr/>
        </p:nvGrpSpPr>
        <p:grpSpPr>
          <a:xfrm>
            <a:off x="4294965" y="1901757"/>
            <a:ext cx="3602071" cy="1857941"/>
            <a:chOff x="4359646" y="2039833"/>
            <a:chExt cx="3602071" cy="1857941"/>
          </a:xfrm>
        </p:grpSpPr>
        <p:sp>
          <p:nvSpPr>
            <p:cNvPr id="10" name="矩形 9"/>
            <p:cNvSpPr/>
            <p:nvPr/>
          </p:nvSpPr>
          <p:spPr>
            <a:xfrm>
              <a:off x="4359646" y="3129424"/>
              <a:ext cx="3602071" cy="76835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句子</a:t>
              </a: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分类</a:t>
              </a:r>
              <a:endPar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1" name="矩形 10"/>
            <p:cNvSpPr/>
            <p:nvPr/>
          </p:nvSpPr>
          <p:spPr>
            <a:xfrm>
              <a:off x="5474881" y="2039833"/>
              <a:ext cx="1371600" cy="119888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02</a:t>
              </a:r>
              <a:endParaRPr kumimoji="0" lang="zh-CN" altLang="en-US"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5" name="文本框 1"/>
          <p:cNvSpPr txBox="1"/>
          <p:nvPr/>
        </p:nvSpPr>
        <p:spPr>
          <a:xfrm>
            <a:off x="747184" y="927100"/>
            <a:ext cx="10574867" cy="5515610"/>
          </a:xfrm>
          <a:prstGeom prst="rect">
            <a:avLst/>
          </a:prstGeom>
          <a:noFill/>
          <a:ln w="9525">
            <a:noFill/>
          </a:ln>
        </p:spPr>
        <p:txBody>
          <a:bodyPr wrap="square" anchor="t">
            <a:spAutoFit/>
          </a:bodyPr>
          <a:p>
            <a:pPr>
              <a:lnSpc>
                <a:spcPct val="120000"/>
              </a:lnSpc>
            </a:pPr>
            <a:r>
              <a:rPr lang="zh-CN" altLang="en-US" sz="2935" b="1" noProof="1">
                <a:solidFill>
                  <a:srgbClr val="FF0000"/>
                </a:solidFill>
                <a:latin typeface="Times New Roman" panose="02020603050405020304" charset="0"/>
                <a:ea typeface="宋体" panose="02010600030101010101" pitchFamily="2" charset="-122"/>
                <a:cs typeface="+mn-cs"/>
                <a:sym typeface="宋体" panose="02010600030101010101" pitchFamily="2" charset="-122"/>
              </a:rPr>
              <a:t>知识点一</a:t>
            </a:r>
            <a:r>
              <a:rPr lang="zh-CN" altLang="en-US" sz="2935" b="1" noProof="1">
                <a:latin typeface="Times New Roman" panose="02020603050405020304" charset="0"/>
                <a:ea typeface="宋体" panose="02010600030101010101" pitchFamily="2" charset="-122"/>
                <a:cs typeface="+mn-cs"/>
                <a:sym typeface="宋体" panose="02010600030101010101" pitchFamily="2" charset="-122"/>
              </a:rPr>
              <a:t>　句子的定义</a:t>
            </a:r>
            <a:endParaRPr lang="zh-CN" altLang="en-US" sz="2935" noProof="1">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noProof="1">
                <a:latin typeface="Times New Roman" panose="02020603050405020304" charset="0"/>
                <a:ea typeface="宋体" panose="02010600030101010101" pitchFamily="2" charset="-122"/>
                <a:cs typeface="+mn-cs"/>
                <a:sym typeface="宋体" panose="02010600030101010101" pitchFamily="2" charset="-122"/>
              </a:rPr>
              <a:t>由若干词语按照正确的语序排列、表达一定思想或信息的叫作句子。</a:t>
            </a:r>
            <a:endParaRPr lang="zh-CN" altLang="en-US" sz="2935" noProof="1">
              <a:latin typeface="Times New Roman" panose="02020603050405020304" charset="0"/>
              <a:ea typeface="宋体" panose="02010600030101010101" pitchFamily="2" charset="-122"/>
              <a:cs typeface="+mn-cs"/>
              <a:sym typeface="宋体" panose="02010600030101010101" pitchFamily="2" charset="-122"/>
            </a:endParaRPr>
          </a:p>
          <a:p>
            <a:pPr>
              <a:lnSpc>
                <a:spcPct val="120000"/>
              </a:lnSpc>
            </a:pPr>
            <a:r>
              <a:rPr lang="zh-CN" altLang="en-US" sz="2935" b="1" noProof="1">
                <a:solidFill>
                  <a:srgbClr val="FF0000"/>
                </a:solidFill>
                <a:latin typeface="Times New Roman" panose="02020603050405020304" charset="0"/>
                <a:ea typeface="宋体" panose="02010600030101010101" pitchFamily="2" charset="-122"/>
                <a:cs typeface="+mn-cs"/>
                <a:sym typeface="宋体" panose="02010600030101010101" pitchFamily="2" charset="-122"/>
              </a:rPr>
              <a:t>知识点二</a:t>
            </a:r>
            <a:r>
              <a:rPr lang="zh-CN" altLang="en-US" sz="2935" b="1" noProof="1">
                <a:latin typeface="Times New Roman" panose="02020603050405020304" charset="0"/>
                <a:ea typeface="宋体" panose="02010600030101010101" pitchFamily="2" charset="-122"/>
                <a:cs typeface="+mn-cs"/>
                <a:sym typeface="宋体" panose="02010600030101010101" pitchFamily="2" charset="-122"/>
              </a:rPr>
              <a:t>　句子种类</a:t>
            </a:r>
            <a:endParaRPr lang="zh-CN" altLang="en-US" sz="2935" noProof="1">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noProof="1">
                <a:latin typeface="Times New Roman" panose="02020603050405020304" charset="0"/>
                <a:ea typeface="宋体" panose="02010600030101010101" pitchFamily="2" charset="-122"/>
                <a:cs typeface="+mn-cs"/>
                <a:sym typeface="宋体" panose="02010600030101010101" pitchFamily="2" charset="-122"/>
              </a:rPr>
              <a:t>一共有四种，分别是陈述句、疑问句、祈使句和感叹句。</a:t>
            </a:r>
            <a:endParaRPr lang="zh-CN" altLang="en-US" sz="2935" noProof="1">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noProof="1">
                <a:solidFill>
                  <a:srgbClr val="FF0000"/>
                </a:solidFill>
                <a:latin typeface="Times New Roman" panose="02020603050405020304" charset="0"/>
                <a:ea typeface="宋体" panose="02010600030101010101" pitchFamily="2" charset="-122"/>
                <a:cs typeface="+mn-cs"/>
                <a:sym typeface="宋体" panose="02010600030101010101" pitchFamily="2" charset="-122"/>
              </a:rPr>
              <a:t>1. 陈述句是用来陈述一件事或表明说话人的看法、态度的，句末用句号“.”。包括肯定陈述句和否定陈述句。陈述句的语序一般是“主语＋谓语”。</a:t>
            </a:r>
            <a:endParaRPr lang="zh-CN" altLang="en-US" sz="2935" noProof="1">
              <a:solidFill>
                <a:srgbClr val="FF0000"/>
              </a:solidFill>
              <a:latin typeface="Times New Roman" panose="02020603050405020304" charset="0"/>
              <a:ea typeface="宋体" panose="02010600030101010101" pitchFamily="2" charset="-122"/>
              <a:cs typeface="+mn-cs"/>
              <a:sym typeface="宋体" panose="02010600030101010101" pitchFamily="2" charset="-122"/>
            </a:endParaRPr>
          </a:p>
          <a:p>
            <a:pPr indent="457200">
              <a:lnSpc>
                <a:spcPct val="120000"/>
              </a:lnSpc>
            </a:pPr>
            <a:r>
              <a:rPr lang="zh-CN" altLang="en-US" sz="2935" noProof="1">
                <a:latin typeface="Times New Roman" panose="02020603050405020304" charset="0"/>
                <a:ea typeface="宋体" panose="02010600030101010101" pitchFamily="2" charset="-122"/>
                <a:cs typeface="+mn-cs"/>
                <a:sym typeface="宋体" panose="02010600030101010101" pitchFamily="2" charset="-122"/>
              </a:rPr>
              <a:t>如：Lucy cannot play the violin. 露西不会拉小提琴。</a:t>
            </a:r>
            <a:endParaRPr lang="zh-CN" altLang="en-US" sz="2935" noProof="1">
              <a:latin typeface="Times New Roman" panose="02020603050405020304" charset="0"/>
              <a:ea typeface="宋体" panose="02010600030101010101" pitchFamily="2" charset="-122"/>
              <a:cs typeface="+mn-cs"/>
              <a:sym typeface="宋体" panose="02010600030101010101" pitchFamily="2" charset="-122"/>
            </a:endParaRPr>
          </a:p>
          <a:p>
            <a:pPr indent="457200">
              <a:lnSpc>
                <a:spcPct val="120000"/>
              </a:lnSpc>
            </a:pPr>
            <a:r>
              <a:rPr lang="zh-CN" altLang="en-US" sz="2935" noProof="1">
                <a:latin typeface="Times New Roman" panose="02020603050405020304" charset="0"/>
                <a:ea typeface="宋体" panose="02010600030101010101" pitchFamily="2" charset="-122"/>
                <a:cs typeface="+mn-cs"/>
                <a:sym typeface="宋体" panose="02010600030101010101" pitchFamily="2" charset="-122"/>
              </a:rPr>
              <a:t>I have been to the USA. 我去过美国。</a:t>
            </a:r>
            <a:endParaRPr lang="zh-CN" altLang="en-US" sz="2935" noProof="1">
              <a:latin typeface="Times New Roman" panose="02020603050405020304" charset="0"/>
              <a:ea typeface="宋体" panose="02010600030101010101" pitchFamily="2" charset="-122"/>
              <a:cs typeface="+mn-cs"/>
              <a:sym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5"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2. 疑问句用来提出问题。疑问句又分为一般疑问句、特殊疑问句、选择疑问句和反意疑问句。</a:t>
            </a:r>
            <a:endPar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(1)一般疑问句是为了证明一件事情是否属实而提出疑问的句子，由系动词be、助动词或情态动词开头，回答时通常用yes或no。读时句末用开调。</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如：—Is your father a teacher? 你的父亲是老师吗？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—Yes, he is. /No, he isn't. 是的，他是。/不，他不是。</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(2)特殊疑问句是特殊疑问词引导的。针对句子某个部分信息进行提问，要根据具体情况做出相应的回答，常在补全对话、阅读理解这两大题中出现。常用的特殊疑问词如下。</a:t>
            </a:r>
            <a:endParaRPr lang="zh-CN" altLang="en-US" sz="2935">
              <a:latin typeface="Times New Roman" panose="02020603050405020304" charset="0"/>
              <a:ea typeface="宋体" panose="02010600030101010101" pitchFamily="2" charset="-122"/>
              <a:sym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①疑问代词：what(什么)、which(哪个)、who(谁——主格用法，作主语用)、whom(谁——宾格用法，作宾语用)、whose(谁的——所有格用法，作定语用)。</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如：Who is your Chinese teacher? 谁是你的语文老师？</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②疑问副词：how(如何，怎么样)、when(什么时候)、where(哪里)、why(为什么)。</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如：When was your brother born? 你弟弟是什么时候出生的？</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注意：疑问副词how还可以继续延伸为how far(多远，常用于询问距离)、how long(多久，对“for ＋一段时间”提问时所用；多长，询问物体的长度)、how many(多少，后跟可数名词)、</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5" name="文本框 1"/>
          <p:cNvSpPr txBox="1"/>
          <p:nvPr/>
        </p:nvSpPr>
        <p:spPr>
          <a:xfrm>
            <a:off x="747184" y="927100"/>
            <a:ext cx="10574867" cy="4431030"/>
          </a:xfrm>
          <a:prstGeom prst="rect">
            <a:avLst/>
          </a:prstGeom>
          <a:noFill/>
          <a:ln w="9525">
            <a:noFill/>
          </a:ln>
        </p:spPr>
        <p:txBody>
          <a:bodyPr wrap="square" anchor="t">
            <a:spAutoFit/>
          </a:bodyPr>
          <a:p>
            <a:pPr>
              <a:lnSpc>
                <a:spcPct val="120000"/>
              </a:lnSpc>
            </a:pPr>
            <a:r>
              <a:rPr lang="zh-CN" altLang="en-US" sz="2935" noProof="1">
                <a:latin typeface="Times New Roman" panose="02020603050405020304" charset="0"/>
                <a:ea typeface="宋体" panose="02010600030101010101" pitchFamily="2" charset="-122"/>
                <a:cs typeface="+mn-cs"/>
                <a:sym typeface="宋体" panose="02010600030101010101" pitchFamily="2" charset="-122"/>
              </a:rPr>
              <a:t>how much(多少，后跟不可数名词)、how often(多久，通常和表示频率的短语如once a month/three times a day等连用)、how soon(多久、多快，常用于一般将来时)。</a:t>
            </a:r>
            <a:endParaRPr lang="zh-CN" altLang="en-US" sz="2935" b="1" noProof="1">
              <a:solidFill>
                <a:srgbClr val="FF0000"/>
              </a:solidFill>
              <a:latin typeface="Times New Roman" panose="02020603050405020304" charset="0"/>
              <a:ea typeface="宋体" panose="02010600030101010101" pitchFamily="2" charset="-122"/>
            </a:endParaRPr>
          </a:p>
          <a:p>
            <a:pPr indent="457200">
              <a:lnSpc>
                <a:spcPct val="120000"/>
              </a:lnSpc>
            </a:pPr>
            <a:r>
              <a:rPr lang="zh-CN" altLang="en-US" sz="2935" noProof="1">
                <a:latin typeface="Times New Roman" panose="02020603050405020304" charset="0"/>
                <a:ea typeface="宋体" panose="02010600030101010101" pitchFamily="2" charset="-122"/>
                <a:cs typeface="+mn-cs"/>
                <a:sym typeface="宋体" panose="02010600030101010101" pitchFamily="2" charset="-122"/>
              </a:rPr>
              <a:t>如：—How often do you go back home? 你多久回家一次？</a:t>
            </a:r>
            <a:endParaRPr lang="zh-CN" altLang="en-US" sz="2935" noProof="1">
              <a:latin typeface="Times New Roman" panose="02020603050405020304" charset="0"/>
              <a:ea typeface="宋体" panose="02010600030101010101" pitchFamily="2" charset="-122"/>
              <a:cs typeface="+mn-cs"/>
              <a:sym typeface="宋体" panose="02010600030101010101" pitchFamily="2" charset="-122"/>
            </a:endParaRPr>
          </a:p>
          <a:p>
            <a:pPr indent="457200">
              <a:lnSpc>
                <a:spcPct val="120000"/>
              </a:lnSpc>
            </a:pPr>
            <a:r>
              <a:rPr lang="zh-CN" altLang="en-US" sz="2935" noProof="1">
                <a:latin typeface="Times New Roman" panose="02020603050405020304" charset="0"/>
                <a:ea typeface="宋体" panose="02010600030101010101" pitchFamily="2" charset="-122"/>
                <a:cs typeface="+mn-cs"/>
                <a:sym typeface="宋体" panose="02010600030101010101" pitchFamily="2" charset="-122"/>
              </a:rPr>
              <a:t>—Once a week. 一周一次。</a:t>
            </a:r>
            <a:endParaRPr lang="zh-CN" altLang="en-US" sz="2935" noProof="1">
              <a:latin typeface="Times New Roman" panose="02020603050405020304" charset="0"/>
              <a:ea typeface="宋体" panose="02010600030101010101" pitchFamily="2" charset="-122"/>
              <a:cs typeface="+mn-cs"/>
              <a:sym typeface="宋体" panose="02010600030101010101" pitchFamily="2" charset="-122"/>
            </a:endParaRPr>
          </a:p>
          <a:p>
            <a:pPr indent="457200">
              <a:lnSpc>
                <a:spcPct val="120000"/>
              </a:lnSpc>
            </a:pPr>
            <a:r>
              <a:rPr lang="zh-CN" altLang="en-US" sz="2935" noProof="1">
                <a:latin typeface="Times New Roman" panose="02020603050405020304" charset="0"/>
                <a:ea typeface="宋体" panose="02010600030101010101" pitchFamily="2" charset="-122"/>
                <a:cs typeface="+mn-cs"/>
                <a:sym typeface="+mn-ea"/>
              </a:rPr>
              <a:t>注意：对比 </a:t>
            </a:r>
            <a:r>
              <a:rPr lang="en-US" altLang="zh-CN" sz="2935" noProof="1">
                <a:latin typeface="Times New Roman" panose="02020603050405020304" charset="0"/>
                <a:ea typeface="宋体" panose="02010600030101010101" pitchFamily="2" charset="-122"/>
                <a:cs typeface="+mn-cs"/>
                <a:sym typeface="+mn-ea"/>
              </a:rPr>
              <a:t>how long </a:t>
            </a:r>
            <a:r>
              <a:rPr lang="zh-CN" altLang="en-US" sz="2935" noProof="1">
                <a:latin typeface="Times New Roman" panose="02020603050405020304" charset="0"/>
                <a:ea typeface="宋体" panose="02010600030101010101" pitchFamily="2" charset="-122"/>
                <a:cs typeface="+mn-cs"/>
                <a:sym typeface="+mn-ea"/>
              </a:rPr>
              <a:t>和 </a:t>
            </a:r>
            <a:r>
              <a:rPr lang="en-US" altLang="zh-CN" sz="2935" noProof="1">
                <a:latin typeface="Times New Roman" panose="02020603050405020304" charset="0"/>
                <a:ea typeface="宋体" panose="02010600030101010101" pitchFamily="2" charset="-122"/>
                <a:cs typeface="+mn-cs"/>
                <a:sym typeface="+mn-ea"/>
              </a:rPr>
              <a:t>how soon </a:t>
            </a:r>
            <a:r>
              <a:rPr lang="zh-CN" altLang="en-US" sz="2935" noProof="1">
                <a:latin typeface="Times New Roman" panose="02020603050405020304" charset="0"/>
                <a:ea typeface="宋体" panose="02010600030101010101" pitchFamily="2" charset="-122"/>
                <a:cs typeface="+mn-cs"/>
                <a:sym typeface="+mn-ea"/>
              </a:rPr>
              <a:t>的用法</a:t>
            </a:r>
            <a:endParaRPr lang="zh-CN" altLang="en-US" sz="2935" noProof="1">
              <a:latin typeface="Times New Roman" panose="02020603050405020304" charset="0"/>
              <a:ea typeface="宋体" panose="02010600030101010101" pitchFamily="2" charset="-122"/>
            </a:endParaRPr>
          </a:p>
          <a:p>
            <a:pPr indent="457200">
              <a:lnSpc>
                <a:spcPct val="120000"/>
              </a:lnSpc>
            </a:pPr>
            <a:r>
              <a:rPr lang="zh-CN" altLang="en-US" sz="2935" noProof="1">
                <a:latin typeface="Times New Roman" panose="02020603050405020304" charset="0"/>
                <a:ea typeface="宋体" panose="02010600030101010101" pitchFamily="2" charset="-122"/>
                <a:cs typeface="+mn-cs"/>
                <a:sym typeface="+mn-ea"/>
              </a:rPr>
              <a:t>如：How long have you been in Guangzhou? 你在广州待了多久？</a:t>
            </a:r>
            <a:endParaRPr lang="zh-CN" altLang="en-US" sz="2935" noProof="1">
              <a:latin typeface="Times New Roman" panose="02020603050405020304" charset="0"/>
              <a:ea typeface="宋体" panose="02010600030101010101" pitchFamily="2" charset="-122"/>
            </a:endParaRPr>
          </a:p>
          <a:p>
            <a:pPr indent="457200">
              <a:lnSpc>
                <a:spcPct val="120000"/>
              </a:lnSpc>
            </a:pPr>
            <a:r>
              <a:rPr lang="zh-CN" altLang="en-US" sz="2935" noProof="1">
                <a:latin typeface="Times New Roman" panose="02020603050405020304" charset="0"/>
                <a:ea typeface="宋体" panose="02010600030101010101" pitchFamily="2" charset="-122"/>
                <a:cs typeface="+mn-cs"/>
                <a:sym typeface="+mn-ea"/>
              </a:rPr>
              <a:t>I've been here for five years. 我在这呆了五年了。</a:t>
            </a:r>
            <a:endParaRPr lang="zh-CN" altLang="en-US" sz="2935" noProof="1">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rPr>
              <a:t>How long will it take to travel from Beijing to Shanghai by train?</a:t>
            </a:r>
            <a:endParaRPr lang="zh-CN" altLang="en-US" sz="2935">
              <a:latin typeface="Times New Roman" panose="02020603050405020304" charset="0"/>
              <a:ea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rPr>
              <a:t>从北京到上海坐火车需要多久？</a:t>
            </a:r>
            <a:endParaRPr lang="zh-CN" altLang="en-US" sz="2935">
              <a:latin typeface="Times New Roman" panose="02020603050405020304" charset="0"/>
              <a:ea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rPr>
              <a:t>About 10 hours. 大约10小时。</a:t>
            </a:r>
            <a:endParaRPr lang="zh-CN" altLang="en-US" sz="2935">
              <a:latin typeface="Times New Roman" panose="02020603050405020304" charset="0"/>
              <a:ea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rPr>
              <a:t>How soon will his father come back from London? 他父亲多久后才从伦敦回来？</a:t>
            </a:r>
            <a:endParaRPr lang="zh-CN" altLang="en-US" sz="2935">
              <a:latin typeface="Times New Roman" panose="02020603050405020304" charset="0"/>
              <a:ea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rPr>
              <a:t>In ten days. 十天后。</a:t>
            </a:r>
            <a:endParaRPr lang="zh-CN" altLang="en-US" sz="2935">
              <a:latin typeface="Times New Roman" panose="02020603050405020304" charset="0"/>
              <a:ea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rPr>
              <a:t>(3)选择疑问句一般提出两种或两种以上的可能，问对方选择哪一种。其结构可用一般疑问句，也可用特殊疑问句，供选择的几个部分中最后两个由or连接。这种疑问句不能用Yes或No来回答。</a:t>
            </a:r>
            <a:endParaRPr lang="zh-CN" altLang="en-US" sz="2935">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907415" y="467995"/>
            <a:ext cx="9996170" cy="7416165"/>
          </a:xfrm>
          <a:prstGeom prst="rect">
            <a:avLst/>
          </a:prstGeom>
          <a:noFill/>
          <a:ln w="9525">
            <a:noFill/>
          </a:ln>
        </p:spPr>
        <p:txBody>
          <a:bodyPr wrap="square">
            <a:spAutoFit/>
          </a:bodyPr>
          <a:p>
            <a:pPr indent="0"/>
            <a:r>
              <a:rPr lang="en-US" sz="2800" b="0">
                <a:solidFill>
                  <a:srgbClr val="000000"/>
                </a:solidFill>
                <a:latin typeface="微软雅黑" panose="020B0503020204020204" charset="-122"/>
              </a:rPr>
              <a:t>5.You'll find in English some words can be remembered more easily than the others.</a:t>
            </a:r>
            <a:endParaRPr lang="en-US" sz="2800" b="0">
              <a:solidFill>
                <a:srgbClr val="000000"/>
              </a:solidFill>
              <a:latin typeface="微软雅黑" panose="020B0503020204020204" charset="-122"/>
            </a:endParaRPr>
          </a:p>
          <a:p>
            <a:pPr indent="0"/>
            <a:endParaRPr lang="en-US" sz="2800" b="0">
              <a:solidFill>
                <a:srgbClr val="000000"/>
              </a:solidFill>
              <a:latin typeface="微软雅黑" panose="020B0503020204020204" charset="-122"/>
            </a:endParaRPr>
          </a:p>
          <a:p>
            <a:pPr indent="0"/>
            <a:r>
              <a:rPr lang="en-US" sz="2800" b="0">
                <a:solidFill>
                  <a:srgbClr val="000000"/>
                </a:solidFill>
                <a:latin typeface="微软雅黑" panose="020B0503020204020204" charset="-122"/>
              </a:rPr>
              <a:t>6.I expect she will have changed her mind by tomorrow.</a:t>
            </a:r>
            <a:endParaRPr lang="zh-CN" sz="2800" b="0">
              <a:solidFill>
                <a:srgbClr val="000000"/>
              </a:solidFill>
              <a:ea typeface="微软雅黑" panose="020B0503020204020204" charset="-122"/>
            </a:endParaRPr>
          </a:p>
          <a:p>
            <a:pPr indent="0"/>
            <a:r>
              <a:rPr lang="en-US" sz="2800" b="0">
                <a:solidFill>
                  <a:srgbClr val="000000"/>
                </a:solidFill>
                <a:latin typeface="微软雅黑" panose="020B0503020204020204" charset="-122"/>
              </a:rPr>
              <a:t>7.She is used to living in the countryside.8.This box can hold more books than that one.</a:t>
            </a:r>
            <a:endParaRPr lang="en-US" sz="2800" b="0">
              <a:solidFill>
                <a:srgbClr val="000000"/>
              </a:solidFill>
              <a:latin typeface="微软雅黑" panose="020B0503020204020204" charset="-122"/>
            </a:endParaRPr>
          </a:p>
          <a:p>
            <a:pPr indent="0"/>
            <a:endParaRPr lang="zh-CN" sz="2800" b="0">
              <a:solidFill>
                <a:srgbClr val="000000"/>
              </a:solidFill>
              <a:ea typeface="微软雅黑" panose="020B0503020204020204" charset="-122"/>
            </a:endParaRPr>
          </a:p>
          <a:p>
            <a:pPr indent="0"/>
            <a:r>
              <a:rPr lang="en-US" sz="2800" b="0">
                <a:solidFill>
                  <a:srgbClr val="000000"/>
                </a:solidFill>
                <a:latin typeface="微软雅黑" panose="020B0503020204020204" charset="-122"/>
              </a:rPr>
              <a:t>9.In an age of plenty, we feel spiritually hungry.</a:t>
            </a:r>
            <a:endParaRPr lang="zh-CN" sz="2800" b="0">
              <a:solidFill>
                <a:srgbClr val="000000"/>
              </a:solidFill>
              <a:ea typeface="微软雅黑" panose="020B0503020204020204" charset="-122"/>
            </a:endParaRPr>
          </a:p>
          <a:p>
            <a:pPr indent="0"/>
            <a:r>
              <a:rPr lang="en-US" sz="2800" b="0">
                <a:solidFill>
                  <a:srgbClr val="000000"/>
                </a:solidFill>
                <a:latin typeface="微软雅黑" panose="020B0503020204020204" charset="-122"/>
              </a:rPr>
              <a:t>10.Ted and William have lived under the same roof for five years.</a:t>
            </a:r>
            <a:endParaRPr lang="zh-CN" sz="2800" b="0">
              <a:solidFill>
                <a:srgbClr val="000000"/>
              </a:solidFill>
              <a:ea typeface="微软雅黑" panose="020B0503020204020204" charset="-122"/>
            </a:endParaRPr>
          </a:p>
          <a:p>
            <a:endParaRPr lang="zh-CN" altLang="en-US" sz="2800" b="0">
              <a:solidFill>
                <a:srgbClr val="000000"/>
              </a:solidFill>
              <a:ea typeface="微软雅黑" panose="020B0503020204020204" charset="-122"/>
            </a:endParaRPr>
          </a:p>
        </p:txBody>
      </p:sp>
      <p:sp>
        <p:nvSpPr>
          <p:cNvPr id="10" name="文本框 9"/>
          <p:cNvSpPr txBox="1"/>
          <p:nvPr/>
        </p:nvSpPr>
        <p:spPr>
          <a:xfrm>
            <a:off x="1097915" y="1362075"/>
            <a:ext cx="9996170" cy="8709025"/>
          </a:xfrm>
          <a:prstGeom prst="rect">
            <a:avLst/>
          </a:prstGeom>
          <a:noFill/>
          <a:ln w="9525">
            <a:noFill/>
          </a:ln>
        </p:spPr>
        <p:txBody>
          <a:bodyPr wrap="square">
            <a:spAutoFit/>
          </a:bodyPr>
          <a:p>
            <a:pPr indent="0"/>
            <a:r>
              <a:rPr lang="zh-CN" sz="2800" b="0">
                <a:solidFill>
                  <a:srgbClr val="FF0000"/>
                </a:solidFill>
                <a:ea typeface="微软雅黑" panose="020B0503020204020204" charset="-122"/>
              </a:rPr>
              <a:t>答案：你会发现英语里有些词比别的词容易记忆。</a:t>
            </a:r>
            <a:endParaRPr lang="en-US" sz="3200" b="0">
              <a:solidFill>
                <a:srgbClr val="FF0000"/>
              </a:solidFill>
              <a:latin typeface="微软雅黑" panose="020B0503020204020204" charset="-122"/>
            </a:endParaRPr>
          </a:p>
          <a:p>
            <a:pPr indent="0"/>
            <a:r>
              <a:rPr lang="zh-CN" sz="2800" b="0">
                <a:solidFill>
                  <a:srgbClr val="FF0000"/>
                </a:solidFill>
                <a:ea typeface="微软雅黑" panose="020B0503020204020204" charset="-122"/>
              </a:rPr>
              <a:t>答案：我预料到明天为止她会改变观点。</a:t>
            </a:r>
            <a:endParaRPr lang="en-US" sz="2800" b="0">
              <a:solidFill>
                <a:srgbClr val="FF0000"/>
              </a:solidFill>
              <a:latin typeface="微软雅黑" panose="020B0503020204020204" charset="-122"/>
            </a:endParaRPr>
          </a:p>
          <a:p>
            <a:pPr indent="0"/>
            <a:endParaRPr lang="zh-CN" sz="2800" b="0">
              <a:solidFill>
                <a:srgbClr val="FF0000"/>
              </a:solidFill>
              <a:ea typeface="微软雅黑" panose="020B0503020204020204" charset="-122"/>
            </a:endParaRPr>
          </a:p>
          <a:p>
            <a:pPr indent="0"/>
            <a:r>
              <a:rPr lang="zh-CN" sz="2800" b="0">
                <a:solidFill>
                  <a:srgbClr val="FF0000"/>
                </a:solidFill>
                <a:ea typeface="微软雅黑" panose="020B0503020204020204" charset="-122"/>
              </a:rPr>
              <a:t>答案：她习惯住在乡下。</a:t>
            </a:r>
            <a:endParaRPr lang="zh-CN" sz="2800" b="0">
              <a:solidFill>
                <a:srgbClr val="FF0000"/>
              </a:solidFill>
              <a:ea typeface="微软雅黑" panose="020B0503020204020204" charset="-122"/>
            </a:endParaRPr>
          </a:p>
          <a:p>
            <a:pPr indent="0"/>
            <a:r>
              <a:rPr lang="zh-CN" sz="2800" b="0">
                <a:solidFill>
                  <a:srgbClr val="FF0000"/>
                </a:solidFill>
                <a:ea typeface="微软雅黑" panose="020B0503020204020204" charset="-122"/>
              </a:rPr>
              <a:t>答案：这个箱子比那个箱子能装更多的书。</a:t>
            </a:r>
            <a:endParaRPr lang="en-US" sz="2800" b="0">
              <a:solidFill>
                <a:srgbClr val="FF0000"/>
              </a:solidFill>
              <a:latin typeface="微软雅黑" panose="020B0503020204020204" charset="-122"/>
            </a:endParaRPr>
          </a:p>
          <a:p>
            <a:pPr indent="0"/>
            <a:r>
              <a:rPr lang="zh-CN" sz="2800" b="0">
                <a:solidFill>
                  <a:srgbClr val="FF0000"/>
                </a:solidFill>
                <a:ea typeface="微软雅黑" panose="020B0503020204020204" charset="-122"/>
              </a:rPr>
              <a:t>答案：在这个物质财富充裕的时代，我们感到精神上的饥渴。</a:t>
            </a:r>
            <a:endParaRPr lang="en-US" sz="2800" b="0">
              <a:solidFill>
                <a:srgbClr val="FF0000"/>
              </a:solidFill>
              <a:latin typeface="微软雅黑" panose="020B0503020204020204" charset="-122"/>
            </a:endParaRPr>
          </a:p>
          <a:p>
            <a:pPr indent="0"/>
            <a:r>
              <a:rPr lang="zh-CN" sz="2800" b="0">
                <a:solidFill>
                  <a:srgbClr val="FF0000"/>
                </a:solidFill>
                <a:ea typeface="微软雅黑" panose="020B0503020204020204" charset="-122"/>
              </a:rPr>
              <a:t>答案：泰德和威廉已经在同一个屋檐下生活了五年了。</a:t>
            </a:r>
            <a:endParaRPr lang="zh-CN" sz="2800" b="0">
              <a:solidFill>
                <a:srgbClr val="FF0000"/>
              </a:solidFill>
              <a:ea typeface="微软雅黑" panose="020B0503020204020204" charset="-122"/>
            </a:endParaRPr>
          </a:p>
          <a:p>
            <a:endParaRPr lang="zh-CN" altLang="en-US" sz="2800" b="0">
              <a:solidFill>
                <a:srgbClr val="FF0000"/>
              </a:solidFill>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 calcmode="lin" valueType="num">
                                      <p:cBhvr additive="base">
                                        <p:cTn id="13"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1" name="文本框 1"/>
          <p:cNvSpPr txBox="1"/>
          <p:nvPr/>
        </p:nvSpPr>
        <p:spPr>
          <a:xfrm>
            <a:off x="747184" y="927100"/>
            <a:ext cx="10574867" cy="2261235"/>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rPr>
              <a:t>如：Do you like apples or pears？你喜欢梨还是苹果？</a:t>
            </a:r>
            <a:endParaRPr lang="zh-CN" altLang="en-US" sz="2935">
              <a:latin typeface="Times New Roman" panose="02020603050405020304" charset="0"/>
              <a:ea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rPr>
              <a:t>Who is taller, Tom or Jack? 谁更高，汤姆还是杰克？</a:t>
            </a:r>
            <a:endParaRPr lang="zh-CN" altLang="en-US" sz="2935">
              <a:latin typeface="Times New Roman" panose="02020603050405020304" charset="0"/>
              <a:ea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rPr>
              <a:t>Which subject do you like best, Chinese, math or English?</a:t>
            </a:r>
            <a:endParaRPr lang="zh-CN" altLang="en-US" sz="2935">
              <a:latin typeface="Times New Roman" panose="02020603050405020304" charset="0"/>
              <a:ea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rPr>
              <a:t>语文、数学和英语你最喜欢哪一科？</a:t>
            </a:r>
            <a:endParaRPr lang="zh-CN" altLang="en-US" sz="2935">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5" name="文本框 1"/>
          <p:cNvSpPr txBox="1"/>
          <p:nvPr/>
        </p:nvSpPr>
        <p:spPr>
          <a:xfrm>
            <a:off x="747184" y="927100"/>
            <a:ext cx="107780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(4)反意疑问句</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①基本结构。</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反意疑问句遵循“前肯后否，前否后肯”的原则。其主要有以下两种形式。</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A.</a:t>
            </a:r>
            <a:r>
              <a:rPr lang="zh-CN" altLang="en-US" sz="2935">
                <a:latin typeface="Times New Roman" panose="02020603050405020304" charset="0"/>
                <a:ea typeface="宋体" panose="02010600030101010101" pitchFamily="2" charset="-122"/>
                <a:sym typeface="宋体" panose="02010600030101010101" pitchFamily="2" charset="-122"/>
              </a:rPr>
              <a:t> 陈述部分表肯定，用逗号断开，反意疑问部分表否定，加问号结尾。</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如：Tom is a student(陈述部分), isn't  he(反意疑问部分)? 汤姆是个学生，不是吗？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B.</a:t>
            </a:r>
            <a:r>
              <a:rPr lang="zh-CN" altLang="en-US" sz="2935">
                <a:latin typeface="Times New Roman" panose="02020603050405020304" charset="0"/>
                <a:ea typeface="宋体" panose="02010600030101010101" pitchFamily="2" charset="-122"/>
                <a:sym typeface="宋体" panose="02010600030101010101" pitchFamily="2" charset="-122"/>
              </a:rPr>
              <a:t> 陈述部分表否定，用逗号断开，反意疑问部分表肯定，加问号结尾。</a:t>
            </a:r>
            <a:endParaRPr lang="zh-CN" altLang="en-US" sz="2935">
              <a:latin typeface="Times New Roman" panose="02020603050405020304" charset="0"/>
              <a:ea typeface="宋体" panose="02010600030101010101" pitchFamily="2" charset="-122"/>
              <a:sym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9"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如：Mary is not from China(陈述部分), is she(反意疑问部分)? 玛丽不是来自中国，是吗？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注意：后面的问句在人称、时态以及单复数形式上应该与陈述部分保持一致。在回答反意疑问句时，应尊重事实。如果事实是肯定的，用“Yes，＋肯定结构”来回答；如果事实是否定的，用“No，＋否定结构”回答。</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如：—Li Ming studies hard, doesn't he? 李明学习很努力，不是吗？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—Yes, he does. /No, he doesn't. 是的，他学习很努力。/不，他学习不努力。</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3" name="文本框 1"/>
          <p:cNvSpPr txBox="1"/>
          <p:nvPr/>
        </p:nvSpPr>
        <p:spPr>
          <a:xfrm>
            <a:off x="747184" y="927100"/>
            <a:ext cx="10574867" cy="443103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—You can't swim, can you? 你不会游泳，是吗？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—Yes, I can./No, I can't. 不，我会游泳。/是的，我不会游泳。</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【例1】　You two came together, ________？(　　)</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A. don't you</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B. did you</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C. didn't you</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D. do you</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答案　C</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【解析】　反意疑问句遵循“前肯后否”的原则，反意疑问部分的时态要与陈述部分保持一致。陈述部分用了一般过去时，因此反意疑问部分用助动词did。</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7" name="文本框 1"/>
          <p:cNvSpPr txBox="1"/>
          <p:nvPr/>
        </p:nvSpPr>
        <p:spPr>
          <a:xfrm>
            <a:off x="747184" y="927100"/>
            <a:ext cx="10574867" cy="443103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【例2】　You don't have to go to school on Sundays, ________ you？(　　)</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A. have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B. do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C. should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D. would</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答案　B</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【解析】　反意疑问句遵循“前肯后否”的原则，题中陈述部分是否定句，助动词是do，因此疑问部分使用肯定形式，助动词保持一致。</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②几种特殊情况。</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1" name="文本框 1"/>
          <p:cNvSpPr txBox="1"/>
          <p:nvPr/>
        </p:nvSpPr>
        <p:spPr>
          <a:xfrm>
            <a:off x="747184" y="927100"/>
            <a:ext cx="10574867" cy="3888740"/>
          </a:xfrm>
          <a:prstGeom prst="rect">
            <a:avLst/>
          </a:prstGeom>
          <a:noFill/>
          <a:ln w="9525">
            <a:noFill/>
          </a:ln>
        </p:spPr>
        <p:txBody>
          <a:bodyPr wrap="square" anchor="t" anchorCtr="0">
            <a:spAutoFit/>
          </a:bodyPr>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A.</a:t>
            </a:r>
            <a:r>
              <a:rPr lang="zh-CN" altLang="en-US" sz="2935">
                <a:latin typeface="Times New Roman" panose="02020603050405020304" charset="0"/>
                <a:ea typeface="宋体" panose="02010600030101010101" pitchFamily="2" charset="-122"/>
                <a:sym typeface="宋体" panose="02010600030101010101" pitchFamily="2" charset="-122"/>
              </a:rPr>
              <a:t> 当陈述部分带有few, hardly, little, never, no, nobody, nothing, nowhere, seldom等带有否定意义的词时，反意疑问部分应用肯定形式。但是如果是陈述部分的谓语动词出现否定前缀时，反意疑问部分仍然用否定形式。</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如：Nothing is wrong with your TV set, is it? 你的电视机没有问题，是吗？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You dislike the film, don't you? 你不喜欢这个电影，不是吗？</a:t>
            </a:r>
            <a:endParaRPr lang="zh-CN" altLang="en-US" sz="2935">
              <a:latin typeface="Times New Roman" panose="02020603050405020304" charset="0"/>
              <a:ea typeface="宋体" panose="02010600030101010101" pitchFamily="2" charset="-122"/>
              <a:sym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5"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B.</a:t>
            </a:r>
            <a:r>
              <a:rPr lang="zh-CN" altLang="en-US" sz="2935">
                <a:latin typeface="Times New Roman" panose="02020603050405020304" charset="0"/>
                <a:ea typeface="宋体" panose="02010600030101010101" pitchFamily="2" charset="-122"/>
                <a:sym typeface="宋体" panose="02010600030101010101" pitchFamily="2" charset="-122"/>
              </a:rPr>
              <a:t> 当陈述部分的谓语动词是“had better＋动词原形”时，反意疑问部分应用hadn't</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如：You had better listen to his advice, hadn't you? 你最好听取他的建议，不是吗？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C.</a:t>
            </a:r>
            <a:r>
              <a:rPr lang="zh-CN" altLang="en-US" sz="2935">
                <a:latin typeface="Times New Roman" panose="02020603050405020304" charset="0"/>
                <a:ea typeface="宋体" panose="02010600030101010101" pitchFamily="2" charset="-122"/>
                <a:sym typeface="宋体" panose="02010600030101010101" pitchFamily="2" charset="-122"/>
              </a:rPr>
              <a:t> 陈述部分如果是祈使句，反意疑问部分通常用will you。</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如：Work hard, will you? 努力工作，好吗？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Don't draw on the wall, will you? 不要在墙上画画，好吗？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注意：如果祈使句以“Let's＋动词原形”开头，包括对方在内，反意疑问部分应用shall we；如果祈使句以“Let us ＋动词原形”开头，则不包括对方，反意疑问部分应用will you。</a:t>
            </a:r>
            <a:endParaRPr lang="zh-CN" altLang="en-US" sz="2935">
              <a:latin typeface="Times New Roman" panose="02020603050405020304" charset="0"/>
              <a:ea typeface="宋体" panose="02010600030101010101" pitchFamily="2" charset="-122"/>
              <a:sym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5" name="文本框 1"/>
          <p:cNvSpPr txBox="1"/>
          <p:nvPr/>
        </p:nvSpPr>
        <p:spPr>
          <a:xfrm>
            <a:off x="747184" y="534670"/>
            <a:ext cx="10574867" cy="6058535"/>
          </a:xfrm>
          <a:prstGeom prst="rect">
            <a:avLst/>
          </a:prstGeom>
          <a:noFill/>
          <a:ln w="9525">
            <a:noFill/>
          </a:ln>
        </p:spPr>
        <p:txBody>
          <a:bodyPr wrap="square" anchor="t">
            <a:spAutoFit/>
          </a:bodyPr>
          <a:p>
            <a:pPr indent="457200">
              <a:lnSpc>
                <a:spcPct val="120000"/>
              </a:lnSpc>
            </a:pPr>
            <a:r>
              <a:rPr lang="zh-CN" altLang="en-US" sz="2935" noProof="1">
                <a:latin typeface="Times New Roman" panose="02020603050405020304" charset="0"/>
                <a:ea typeface="宋体" panose="02010600030101010101" pitchFamily="2" charset="-122"/>
                <a:cs typeface="+mn-cs"/>
                <a:sym typeface="宋体" panose="02010600030101010101" pitchFamily="2" charset="-122"/>
              </a:rPr>
              <a:t>如：Let's have a rest after finishing the work, shall we? 我们做完工作后休息一下，好吗？(包括对方)</a:t>
            </a:r>
            <a:endParaRPr lang="zh-CN" altLang="en-US" sz="2935" noProof="1">
              <a:latin typeface="Times New Roman" panose="02020603050405020304" charset="0"/>
              <a:ea typeface="宋体" panose="02010600030101010101" pitchFamily="2" charset="-122"/>
              <a:cs typeface="+mn-cs"/>
              <a:sym typeface="宋体" panose="02010600030101010101" pitchFamily="2" charset="-122"/>
            </a:endParaRPr>
          </a:p>
          <a:p>
            <a:pPr indent="457200">
              <a:lnSpc>
                <a:spcPct val="120000"/>
              </a:lnSpc>
            </a:pPr>
            <a:r>
              <a:rPr lang="zh-CN" altLang="en-US" sz="2935" noProof="1">
                <a:latin typeface="Times New Roman" panose="02020603050405020304" charset="0"/>
                <a:ea typeface="宋体" panose="02010600030101010101" pitchFamily="2" charset="-122"/>
                <a:cs typeface="+mn-cs"/>
                <a:sym typeface="宋体" panose="02010600030101010101" pitchFamily="2" charset="-122"/>
              </a:rPr>
              <a:t>Let us have a good talk, will you? 让我们好好谈谈，好吗？(不包括对方)</a:t>
            </a:r>
            <a:endParaRPr lang="zh-CN" altLang="en-US" sz="2935" noProof="1">
              <a:latin typeface="Times New Roman" panose="02020603050405020304" charset="0"/>
              <a:ea typeface="宋体" panose="02010600030101010101" pitchFamily="2" charset="-122"/>
              <a:cs typeface="+mn-cs"/>
              <a:sym typeface="宋体" panose="02010600030101010101" pitchFamily="2" charset="-122"/>
            </a:endParaRPr>
          </a:p>
          <a:p>
            <a:pPr indent="457200">
              <a:lnSpc>
                <a:spcPct val="120000"/>
              </a:lnSpc>
            </a:pPr>
            <a:r>
              <a:rPr lang="zh-CN" altLang="en-US" sz="2935" noProof="1">
                <a:solidFill>
                  <a:srgbClr val="FF0000"/>
                </a:solidFill>
                <a:latin typeface="Times New Roman" panose="02020603050405020304" charset="0"/>
                <a:ea typeface="宋体" panose="02010600030101010101" pitchFamily="2" charset="-122"/>
                <a:cs typeface="+mn-cs"/>
                <a:sym typeface="宋体" panose="02010600030101010101" pitchFamily="2" charset="-122"/>
              </a:rPr>
              <a:t>D.</a:t>
            </a:r>
            <a:r>
              <a:rPr lang="zh-CN" altLang="en-US" sz="2935" noProof="1">
                <a:latin typeface="Times New Roman" panose="02020603050405020304" charset="0"/>
                <a:ea typeface="宋体" panose="02010600030101010101" pitchFamily="2" charset="-122"/>
                <a:cs typeface="+mn-cs"/>
                <a:sym typeface="宋体" panose="02010600030101010101" pitchFamily="2" charset="-122"/>
              </a:rPr>
              <a:t> 陈述部分如果以“used to(过去常常)＋动词原形”作为句子的谓语，反意疑问部分可以用“usedn't＋主语”或“didn't＋主语”。</a:t>
            </a:r>
            <a:endParaRPr lang="zh-CN" altLang="en-US" sz="2935" noProof="1">
              <a:latin typeface="Times New Roman" panose="02020603050405020304" charset="0"/>
              <a:ea typeface="宋体" panose="02010600030101010101" pitchFamily="2" charset="-122"/>
              <a:cs typeface="+mn-cs"/>
              <a:sym typeface="宋体" panose="02010600030101010101" pitchFamily="2" charset="-122"/>
            </a:endParaRPr>
          </a:p>
          <a:p>
            <a:pPr indent="457200">
              <a:lnSpc>
                <a:spcPct val="120000"/>
              </a:lnSpc>
            </a:pPr>
            <a:r>
              <a:rPr lang="zh-CN" altLang="en-US" sz="2935" noProof="1">
                <a:latin typeface="Times New Roman" panose="02020603050405020304" charset="0"/>
                <a:ea typeface="宋体" panose="02010600030101010101" pitchFamily="2" charset="-122"/>
                <a:cs typeface="+mn-cs"/>
                <a:sym typeface="宋体" panose="02010600030101010101" pitchFamily="2" charset="-122"/>
              </a:rPr>
              <a:t>如：He used to go to school by bike, usedn't/didn't he? 他过去常常骑自行车去学校，不是吗？</a:t>
            </a:r>
            <a:endParaRPr lang="zh-CN" altLang="en-US" sz="2935" noProof="1">
              <a:latin typeface="Times New Roman" panose="02020603050405020304" charset="0"/>
              <a:ea typeface="宋体" panose="02010600030101010101" pitchFamily="2" charset="-122"/>
              <a:cs typeface="+mn-cs"/>
              <a:sym typeface="宋体" panose="02010600030101010101" pitchFamily="2" charset="-122"/>
            </a:endParaRPr>
          </a:p>
          <a:p>
            <a:pPr indent="457200">
              <a:lnSpc>
                <a:spcPct val="120000"/>
              </a:lnSpc>
            </a:pPr>
            <a:r>
              <a:rPr lang="zh-CN" altLang="en-US" sz="2935" spc="-100" noProof="1">
                <a:solidFill>
                  <a:srgbClr val="FF0000"/>
                </a:solidFill>
                <a:latin typeface="Times New Roman" panose="02020603050405020304" charset="0"/>
                <a:ea typeface="宋体" panose="02010600030101010101" pitchFamily="2" charset="-122"/>
                <a:cs typeface="+mn-cs"/>
                <a:sym typeface="宋体" panose="02010600030101010101" pitchFamily="2" charset="-122"/>
              </a:rPr>
              <a:t>E. </a:t>
            </a:r>
            <a:r>
              <a:rPr lang="zh-CN" altLang="en-US" sz="2935" spc="-100" noProof="1">
                <a:latin typeface="Times New Roman" panose="02020603050405020304" charset="0"/>
                <a:ea typeface="宋体" panose="02010600030101010101" pitchFamily="2" charset="-122"/>
                <a:cs typeface="+mn-cs"/>
                <a:sym typeface="宋体" panose="02010600030101010101" pitchFamily="2" charset="-122"/>
              </a:rPr>
              <a:t>陈述部分如果以“ought to(应该)＋动词原形”作为句子的谓语，反意疑问部分可以用“oughtn't＋主语”或“shouldn't＋主语”。</a:t>
            </a:r>
            <a:endParaRPr lang="zh-CN" altLang="en-US" sz="2935" spc="-100" noProof="1">
              <a:latin typeface="Times New Roman" panose="02020603050405020304" charset="0"/>
              <a:ea typeface="宋体" panose="02010600030101010101" pitchFamily="2" charset="-122"/>
              <a:cs typeface="+mn-cs"/>
              <a:sym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文本框 1"/>
          <p:cNvSpPr txBox="1"/>
          <p:nvPr/>
        </p:nvSpPr>
        <p:spPr>
          <a:xfrm>
            <a:off x="747184" y="927100"/>
            <a:ext cx="10574867" cy="497332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如：You ought to give up smoking, oughtn't/shouldn't you? 你应该戒烟，不是吗？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F.</a:t>
            </a:r>
            <a:r>
              <a:rPr lang="zh-CN" altLang="en-US" sz="2935">
                <a:latin typeface="Times New Roman" panose="02020603050405020304" charset="0"/>
                <a:ea typeface="宋体" panose="02010600030101010101" pitchFamily="2" charset="-122"/>
                <a:sym typeface="宋体" panose="02010600030101010101" pitchFamily="2" charset="-122"/>
              </a:rPr>
              <a:t> 如果陈述部分是主从复合句，一般情况下，反意疑问部分应与主句的主语和谓语动词保持一致。</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如：He said that she would come to see you, didn't he? 他说她会来看你的，不是吗？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注意：当陈述部分是“I don't think(believe, suppose, expect, imagine等)＋宾语从句”时，反意疑问部分应与宾语从句的主语和谓语动词保持一致，而且要注意陈述部分的否定转移现象。</a:t>
            </a:r>
            <a:endParaRPr lang="zh-CN" altLang="en-US" sz="2935">
              <a:latin typeface="Times New Roman" panose="02020603050405020304" charset="0"/>
              <a:ea typeface="宋体" panose="02010600030101010101" pitchFamily="2" charset="-122"/>
              <a:sym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文本框 1"/>
          <p:cNvSpPr txBox="1"/>
          <p:nvPr/>
        </p:nvSpPr>
        <p:spPr>
          <a:xfrm>
            <a:off x="747184" y="543560"/>
            <a:ext cx="10574867" cy="6058535"/>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如：I don't think that it will rain today, will it? 我认为今天不会下雨，是吗？(否定转移，前否后肯)</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I don't believe he knows it, does he? 我认为他不知道那事，是不是？(否定转移，前否后肯)</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G.</a:t>
            </a:r>
            <a:r>
              <a:rPr lang="zh-CN" altLang="en-US" sz="2935">
                <a:latin typeface="Times New Roman" panose="02020603050405020304" charset="0"/>
                <a:ea typeface="宋体" panose="02010600030101010101" pitchFamily="2" charset="-122"/>
                <a:sym typeface="宋体" panose="02010600030101010101" pitchFamily="2" charset="-122"/>
              </a:rPr>
              <a:t> 如果陈述部分含有情态动词must，且是用来表示肯定推测，意为“一定是，想必是”时，反意疑问部分不能出现must的任何形式。若must表示对现在事实的推测，反意疑问部分和must后面的动词呼应。若must表示对已发生的过去情况的推测，即陈述句谓语部分有must have done，而且有表示过去的时间状语时，问句部分用didn't；若没有表示过去的时间状语，问句部分用haven't或hasn't。</a:t>
            </a:r>
            <a:endParaRPr lang="zh-CN" altLang="en-US" sz="2935">
              <a:latin typeface="Times New Roman" panose="02020603050405020304" charset="0"/>
              <a:ea typeface="宋体" panose="02010600030101010101" pitchFamily="2" charset="-122"/>
              <a:sym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228208"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sp>
        <p:nvSpPr>
          <p:cNvPr id="8" name="文本框2"/>
          <p:cNvSpPr>
            <a:spLocks noChangeArrowheads="1"/>
          </p:cNvSpPr>
          <p:nvPr/>
        </p:nvSpPr>
        <p:spPr bwMode="auto">
          <a:xfrm>
            <a:off x="1452307" y="543548"/>
            <a:ext cx="9287387" cy="738505"/>
          </a:xfrm>
          <a:prstGeom prst="rect">
            <a:avLst/>
          </a:prstGeom>
          <a:noFill/>
          <a:ln>
            <a:noFill/>
          </a:ln>
          <a:effec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800" b="1" i="0" u="none" strike="noStrike" kern="1200" cap="none" spc="0" normalizeH="0" baseline="0" noProof="0" dirty="0">
                <a:ln>
                  <a:noFill/>
                </a:ln>
                <a:solidFill>
                  <a:srgbClr val="7188A8"/>
                </a:solidFill>
                <a:effectLst/>
                <a:uLnTx/>
                <a:uFillTx/>
                <a:latin typeface="思源黑体 CN Heavy" panose="020B0A00000000000000" pitchFamily="34" charset="-122"/>
                <a:ea typeface="思源黑体 CN Heavy" panose="020B0A00000000000000" pitchFamily="34" charset="-122"/>
                <a:cs typeface="+mn-ea"/>
                <a:sym typeface="+mn-lt"/>
              </a:rPr>
              <a:t>Learning objectives</a:t>
            </a:r>
            <a:endParaRPr kumimoji="0" lang="en-US" altLang="zh-CN" sz="4800" b="1" i="0" u="none" strike="noStrike" kern="1200" cap="none" spc="0" normalizeH="0" baseline="0" noProof="0" dirty="0">
              <a:ln>
                <a:noFill/>
              </a:ln>
              <a:solidFill>
                <a:srgbClr val="7188A8"/>
              </a:solidFill>
              <a:effectLst/>
              <a:uLnTx/>
              <a:uFillTx/>
              <a:latin typeface="思源黑体 CN Heavy" panose="020B0A00000000000000" pitchFamily="34" charset="-122"/>
              <a:ea typeface="思源黑体 CN Heavy" panose="020B0A00000000000000" pitchFamily="34" charset="-122"/>
              <a:cs typeface="+mn-ea"/>
              <a:sym typeface="+mn-lt"/>
            </a:endParaRPr>
          </a:p>
        </p:txBody>
      </p:sp>
      <p:grpSp>
        <p:nvGrpSpPr>
          <p:cNvPr id="9" name="组合 8"/>
          <p:cNvGrpSpPr/>
          <p:nvPr/>
        </p:nvGrpSpPr>
        <p:grpSpPr>
          <a:xfrm>
            <a:off x="2338866" y="2672001"/>
            <a:ext cx="4555528" cy="602238"/>
            <a:chOff x="1685050" y="2134091"/>
            <a:chExt cx="4555528" cy="602238"/>
          </a:xfrm>
        </p:grpSpPr>
        <p:sp>
          <p:nvSpPr>
            <p:cNvPr id="10" name="矩形 9"/>
            <p:cNvSpPr/>
            <p:nvPr/>
          </p:nvSpPr>
          <p:spPr>
            <a:xfrm>
              <a:off x="1685050" y="2179737"/>
              <a:ext cx="556592" cy="556592"/>
            </a:xfrm>
            <a:prstGeom prst="rect">
              <a:avLst/>
            </a:prstGeom>
            <a:solidFill>
              <a:srgbClr val="F7B1A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rPr>
                <a:t>02</a:t>
              </a:r>
              <a:endParaRPr kumimoji="0" lang="zh-CN" altLang="en-US"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endParaRPr>
            </a:p>
          </p:txBody>
        </p:sp>
        <p:sp>
          <p:nvSpPr>
            <p:cNvPr id="11" name="文本框 10"/>
            <p:cNvSpPr txBox="1"/>
            <p:nvPr/>
          </p:nvSpPr>
          <p:spPr>
            <a:xfrm>
              <a:off x="2241642" y="2134091"/>
              <a:ext cx="1808480" cy="5835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rPr>
                <a:t>句子</a:t>
              </a:r>
              <a:r>
                <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rPr>
                <a:t>种类</a:t>
              </a:r>
              <a:endPar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endParaRPr>
            </a:p>
          </p:txBody>
        </p:sp>
        <p:sp>
          <p:nvSpPr>
            <p:cNvPr id="12" name="矩形 11"/>
            <p:cNvSpPr/>
            <p:nvPr/>
          </p:nvSpPr>
          <p:spPr>
            <a:xfrm>
              <a:off x="2272434" y="2482413"/>
              <a:ext cx="3968144" cy="2527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050" b="0" i="0" u="none" strike="noStrike" kern="1200" cap="none" spc="0" normalizeH="0" baseline="0" noProof="0" dirty="0">
                <a:ln>
                  <a:noFill/>
                </a:ln>
                <a:solidFill>
                  <a:prstClr val="white">
                    <a:lumMod val="50000"/>
                  </a:prstClr>
                </a:solidFill>
                <a:effectLst/>
                <a:uLnTx/>
                <a:uFillTx/>
                <a:latin typeface="等线" panose="02010600030101010101" pitchFamily="2" charset="-122"/>
                <a:ea typeface="等线" panose="02010600030101010101" pitchFamily="2" charset="-122"/>
                <a:cs typeface="+mn-cs"/>
              </a:endParaRPr>
            </a:p>
          </p:txBody>
        </p:sp>
      </p:grpSp>
      <p:sp>
        <p:nvSpPr>
          <p:cNvPr id="22" name="矩形 21"/>
          <p:cNvSpPr/>
          <p:nvPr/>
        </p:nvSpPr>
        <p:spPr>
          <a:xfrm>
            <a:off x="2369185" y="3770630"/>
            <a:ext cx="556895" cy="556895"/>
          </a:xfrm>
          <a:prstGeom prst="rect">
            <a:avLst/>
          </a:prstGeom>
          <a:solidFill>
            <a:srgbClr val="96C0E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rPr>
              <a:t>03</a:t>
            </a:r>
            <a:endParaRPr kumimoji="0" lang="zh-CN" altLang="en-US"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endParaRPr>
          </a:p>
        </p:txBody>
      </p:sp>
      <p:cxnSp>
        <p:nvCxnSpPr>
          <p:cNvPr id="29" name="直接连接符 28"/>
          <p:cNvCxnSpPr/>
          <p:nvPr/>
        </p:nvCxnSpPr>
        <p:spPr>
          <a:xfrm>
            <a:off x="3159760" y="1383665"/>
            <a:ext cx="5593080" cy="0"/>
          </a:xfrm>
          <a:prstGeom prst="line">
            <a:avLst/>
          </a:prstGeom>
          <a:ln w="38100">
            <a:solidFill>
              <a:srgbClr val="7188A8"/>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rot="10800000" flipV="1">
            <a:off x="2369185" y="4709795"/>
            <a:ext cx="556895" cy="596265"/>
          </a:xfrm>
          <a:prstGeom prst="rect">
            <a:avLst/>
          </a:prstGeom>
          <a:solidFill>
            <a:srgbClr val="96C0E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rPr>
              <a:t>04</a:t>
            </a:r>
            <a:endParaRPr kumimoji="0" lang="zh-CN" altLang="en-US"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endParaRPr>
          </a:p>
        </p:txBody>
      </p:sp>
      <p:sp>
        <p:nvSpPr>
          <p:cNvPr id="2" name="文本框 1"/>
          <p:cNvSpPr txBox="1"/>
          <p:nvPr/>
        </p:nvSpPr>
        <p:spPr>
          <a:xfrm>
            <a:off x="3078973" y="3757216"/>
            <a:ext cx="1808480" cy="583565"/>
          </a:xfrm>
          <a:prstGeom prst="rect">
            <a:avLst/>
          </a:prstGeom>
          <a:noFill/>
        </p:spPr>
        <p:txBody>
          <a:bodyPr wrap="non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rPr>
              <a:t>主谓</a:t>
            </a:r>
            <a:r>
              <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rPr>
              <a:t>一致</a:t>
            </a:r>
            <a:endPar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endParaRPr>
          </a:p>
        </p:txBody>
      </p:sp>
      <p:sp>
        <p:nvSpPr>
          <p:cNvPr id="7" name="文本框 6"/>
          <p:cNvSpPr txBox="1"/>
          <p:nvPr/>
        </p:nvSpPr>
        <p:spPr>
          <a:xfrm>
            <a:off x="3078973" y="4735116"/>
            <a:ext cx="995680" cy="583565"/>
          </a:xfrm>
          <a:prstGeom prst="rect">
            <a:avLst/>
          </a:prstGeom>
          <a:noFill/>
        </p:spPr>
        <p:txBody>
          <a:bodyPr wrap="non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rPr>
              <a:t>阅读</a:t>
            </a:r>
            <a:endPar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endParaRPr>
          </a:p>
        </p:txBody>
      </p:sp>
      <p:sp>
        <p:nvSpPr>
          <p:cNvPr id="13" name="文本框 12"/>
          <p:cNvSpPr txBox="1"/>
          <p:nvPr/>
        </p:nvSpPr>
        <p:spPr>
          <a:xfrm>
            <a:off x="3078973" y="1736011"/>
            <a:ext cx="995680" cy="583565"/>
          </a:xfrm>
          <a:prstGeom prst="rect">
            <a:avLst/>
          </a:prstGeom>
          <a:noFill/>
        </p:spPr>
        <p:txBody>
          <a:bodyPr wrap="non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rPr>
              <a:t>动词</a:t>
            </a:r>
            <a:endParaRPr kumimoji="0" lang="zh-CN" altLang="en-US" sz="3200" b="1" i="0" u="none" strike="noStrike" kern="1200" cap="none" spc="0" normalizeH="0" baseline="0" noProof="0" dirty="0">
              <a:ln>
                <a:noFill/>
              </a:ln>
              <a:solidFill>
                <a:srgbClr val="7188A8"/>
              </a:solidFill>
              <a:effectLst/>
              <a:uLnTx/>
              <a:uFillTx/>
              <a:latin typeface="等线" panose="02010600030101010101" pitchFamily="2" charset="-122"/>
              <a:ea typeface="等线" panose="02010600030101010101" pitchFamily="2" charset="-122"/>
              <a:cs typeface="+mn-ea"/>
              <a:sym typeface="+mn-lt"/>
            </a:endParaRPr>
          </a:p>
        </p:txBody>
      </p:sp>
      <p:sp>
        <p:nvSpPr>
          <p:cNvPr id="15" name="矩形 14"/>
          <p:cNvSpPr/>
          <p:nvPr/>
        </p:nvSpPr>
        <p:spPr>
          <a:xfrm rot="10800000" flipV="1">
            <a:off x="2369185" y="1725930"/>
            <a:ext cx="556895" cy="596265"/>
          </a:xfrm>
          <a:prstGeom prst="rect">
            <a:avLst/>
          </a:prstGeom>
          <a:solidFill>
            <a:srgbClr val="96C0E9"/>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rPr>
              <a:t>01</a:t>
            </a:r>
            <a:endParaRPr kumimoji="0" lang="zh-CN" altLang="en-US" sz="2400" b="0" i="0" u="none" strike="noStrike" kern="1200" cap="none" spc="0" normalizeH="0" baseline="0" noProof="0" dirty="0">
              <a:ln>
                <a:noFill/>
              </a:ln>
              <a:solidFill>
                <a:prstClr val="white"/>
              </a:solidFill>
              <a:effectLst/>
              <a:uLnTx/>
              <a:uFillTx/>
              <a:latin typeface="Aharoni" panose="02010803020104030203" pitchFamily="2" charset="-79"/>
              <a:ea typeface="等线" panose="02010600030101010101" pitchFamily="2" charset="-122"/>
              <a:cs typeface="Aharoni" panose="02010803020104030203" pitchFamily="2" charset="-79"/>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1" name="文本框 1"/>
          <p:cNvSpPr txBox="1"/>
          <p:nvPr/>
        </p:nvSpPr>
        <p:spPr>
          <a:xfrm>
            <a:off x="747184" y="927100"/>
            <a:ext cx="10574867" cy="497332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如：He must be very lucky, isn't he? 他一定非常幸运，不是吗？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You must love your family, don't you? 你一定爱你的家人，不是吗？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He must have known the result, hasn't he? 他一定知道结果了，不是吗？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She must have gone home last night, didn't she? 她昨晚一定是回家去了，不是吗？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如果情态动词must表示“有必要，必须”，反意疑问部分可用“needn't/mustn't＋主语”。</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5"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如：He must give up smoking for the sake of good health, needn't/mustn't he?</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为了健康，他必须戒烟，不是吗？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如果陈述部分有mustn't表示禁止时，反意疑问部分用“must＋主语”。</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如：You mustn't go out alone at night, must you? 晚上禁止独自出门，知道吗？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H. </a:t>
            </a:r>
            <a:r>
              <a:rPr lang="zh-CN" altLang="en-US" sz="2935">
                <a:latin typeface="Times New Roman" panose="02020603050405020304" charset="0"/>
                <a:ea typeface="宋体" panose="02010600030101010101" pitchFamily="2" charset="-122"/>
                <a:sym typeface="宋体" panose="02010600030101010101" pitchFamily="2" charset="-122"/>
              </a:rPr>
              <a:t>如果陈述部分的主语是不定代词 anybody, anyone, everybody, everyone, nobody等用来代指“人”时，反意疑问部分主语强调全部时用they，强调个体时可以用he。</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9"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如：Everybody went to the party last night, didn't they? 昨晚每个人都去参加聚会了，不是吗？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Nobody likes being bothered, do they? 没有人喜欢被打扰，是吗？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Someone is expecting you, isn't he? 有人在等你，是不是？</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No one was hurt in the accident, was he? 这场事故中没有人受伤，是吗？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但是，如果陈述部分的主语是不定代词anything, everything, nothing, something等用来代指“事或物”时，反意疑问部分应以it作为主语。</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3"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如：Everything has its own value, doesn't it? 一切事物都有它自己的价值，不是吗？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Nothing is hard in this world if you dare to scale the heights, is it?</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世上无难事，只要肯攀登，是吗？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I. </a:t>
            </a:r>
            <a:r>
              <a:rPr lang="zh-CN" altLang="en-US" sz="2935">
                <a:latin typeface="Times New Roman" panose="02020603050405020304" charset="0"/>
                <a:ea typeface="宋体" panose="02010600030101010101" pitchFamily="2" charset="-122"/>
                <a:sym typeface="宋体" panose="02010600030101010101" pitchFamily="2" charset="-122"/>
              </a:rPr>
              <a:t>陈述部分为There be结构，反意疑问部分仍用there。</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如：There's something wrong with your cellphone, isn't there? 你的手机有点问题，是不是？</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There won't be any trouble, will there? 不会有什么麻烦，对吗？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J.</a:t>
            </a:r>
            <a:r>
              <a:rPr lang="zh-CN" altLang="en-US" sz="2935">
                <a:latin typeface="Times New Roman" panose="02020603050405020304" charset="0"/>
                <a:ea typeface="宋体" panose="02010600030101010101" pitchFamily="2" charset="-122"/>
                <a:sym typeface="宋体" panose="02010600030101010101" pitchFamily="2" charset="-122"/>
              </a:rPr>
              <a:t> 陈述部分谓语动词have作为“有”，反意疑问部分有两种形式，即have和do的适当形式。</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文本框 1"/>
          <p:cNvSpPr txBox="1"/>
          <p:nvPr/>
        </p:nvSpPr>
        <p:spPr>
          <a:xfrm>
            <a:off x="747184" y="927100"/>
            <a:ext cx="10574867" cy="497332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如：He hasn't any sisters, has he? 他没有姐妹，对吗？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He doesn't have any sisters, does he? 他没有姐妹，对吗？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但当“have”表示其他含义(如：经历、遭受、得到、吃……)，反意疑问部分只能用do的适当形式。</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如：The all had a good time, didn't they? 他们都过得愉快，是吗？</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He often has colds, doesn't he? 他经常患感冒，是不是？</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陈述部分含有“have to＋v.”(had to＋v.)结构时，反意疑问部分用do的相应形式代替。</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1" name="文本框 1"/>
          <p:cNvSpPr txBox="1"/>
          <p:nvPr/>
        </p:nvSpPr>
        <p:spPr>
          <a:xfrm>
            <a:off x="747184" y="927100"/>
            <a:ext cx="10574867" cy="497332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如：They have to get to the airport before 6 p．m., don't they? 他们必须在下午6点前赶到机场，对不对？</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He had to get up early to catch the first bus, didn't he? 他昨天不得不早起去赶第一班巴士，是吧？</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K.</a:t>
            </a:r>
            <a:r>
              <a:rPr lang="zh-CN" altLang="en-US" sz="2935">
                <a:latin typeface="Times New Roman" panose="02020603050405020304" charset="0"/>
                <a:ea typeface="宋体" panose="02010600030101010101" pitchFamily="2" charset="-122"/>
                <a:sym typeface="宋体" panose="02010600030101010101" pitchFamily="2" charset="-122"/>
              </a:rPr>
              <a:t> 陈述部分有would rather＋v., would like to＋v.，反意疑问部分用wouldn't。</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如：She would rather stay at home than go out for a walk, wouldn't she? </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她宁愿待在家，也不愿意出去散步，对吗？</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5" name="文本框 1"/>
          <p:cNvSpPr txBox="1"/>
          <p:nvPr/>
        </p:nvSpPr>
        <p:spPr>
          <a:xfrm>
            <a:off x="747184" y="927100"/>
            <a:ext cx="10839449"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He wouldn't like to have noodles for supper, would he? 他不喜欢晚餐吃面，是不是？</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【例3】　Jack seldom goes to the park, ________？(　　)</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A. does he  B. doesn't he  C. does Jack  D. doesn't Jack</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答案　A</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【解析】　反意疑问部分主语应使用人称代词，且陈述部分带有seldom这一否定词，反意疑问部分应用肯定形式。</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【例4】　I don't think she will agree with us, ________？(　　)</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A. will she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B. won't she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C. don't you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D. do you</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答案　A</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文本框 1"/>
          <p:cNvSpPr txBox="1"/>
          <p:nvPr/>
        </p:nvSpPr>
        <p:spPr>
          <a:xfrm>
            <a:off x="747184" y="927100"/>
            <a:ext cx="10574867" cy="497332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【解析】　陈述部分为主从复合句，主句主语为I，谓语动词为think时，反意疑问部分要与从句的主语和谓语动词保持一致，并要注意否定前移。</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【例5】　You'd better hurry up, ________？(　　)</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A. couldn't you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B. haven't you</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C. wouldn't you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D. hadn't you</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答案　D</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【解析】　当陈述部分的谓语动词是“had better＋动词原形”时，反意疑问部分应用hadn't。</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3" name="文本框 1"/>
          <p:cNvSpPr txBox="1"/>
          <p:nvPr/>
        </p:nvSpPr>
        <p:spPr>
          <a:xfrm>
            <a:off x="747184" y="927100"/>
            <a:ext cx="10574867" cy="443103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【例6】　Jim must be hungry, ________？(　　)</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A. must he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B. isn't he</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C. is he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D. mustn't he</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答案　B</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【解析】　题中用must be表示对现在情况的推测，应还原成非推测时的情形，即应该还原成He is hungry，这样，根据“前肯后否”原则，反意疑问部分应用isn't he。</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endParaRPr lang="zh-CN" altLang="en-US" sz="2935" b="1">
              <a:solidFill>
                <a:srgbClr val="FF0000"/>
              </a:solidFill>
              <a:latin typeface="Times New Roman" panose="02020603050405020304" charset="0"/>
              <a:ea typeface="宋体" panose="02010600030101010101" pitchFamily="2" charset="-122"/>
              <a:sym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443355"/>
            <a:ext cx="10515600" cy="5414645"/>
          </a:xfrm>
        </p:spPr>
        <p:txBody>
          <a:bodyPr>
            <a:normAutofit lnSpcReduction="20000"/>
          </a:bodyPr>
          <a:p>
            <a:pPr marL="0" indent="0">
              <a:buNone/>
            </a:pPr>
            <a:r>
              <a:rPr lang="zh-CN" altLang="en-US"/>
              <a:t>1). You’re a farmer, _________________?　</a:t>
            </a:r>
            <a:endParaRPr lang="zh-CN" altLang="en-US"/>
          </a:p>
          <a:p>
            <a:pPr marL="0" indent="0">
              <a:buNone/>
            </a:pPr>
            <a:r>
              <a:rPr lang="zh-CN" altLang="en-US"/>
              <a:t>2). The weather isn’t fine, _________________?　</a:t>
            </a:r>
            <a:endParaRPr lang="zh-CN" altLang="en-US"/>
          </a:p>
          <a:p>
            <a:pPr marL="0" indent="0">
              <a:buNone/>
            </a:pPr>
            <a:r>
              <a:rPr lang="zh-CN" altLang="en-US"/>
              <a:t>3). Kate came here last month, __________________?　</a:t>
            </a:r>
            <a:endParaRPr lang="zh-CN" altLang="en-US"/>
          </a:p>
          <a:p>
            <a:pPr marL="0" indent="0">
              <a:buNone/>
            </a:pPr>
            <a:r>
              <a:rPr lang="zh-CN" altLang="en-US"/>
              <a:t>4). I don’t think Tom is at home, _________________?　</a:t>
            </a:r>
            <a:endParaRPr lang="zh-CN" altLang="en-US"/>
          </a:p>
          <a:p>
            <a:pPr marL="0" indent="0">
              <a:buNone/>
            </a:pPr>
            <a:r>
              <a:rPr lang="zh-CN" altLang="en-US"/>
              <a:t>5). There weren’t enough nuts, _________________?　</a:t>
            </a:r>
            <a:endParaRPr lang="zh-CN" altLang="en-US"/>
          </a:p>
          <a:p>
            <a:pPr marL="0" indent="0">
              <a:buNone/>
            </a:pPr>
            <a:r>
              <a:rPr lang="zh-CN" altLang="en-US"/>
              <a:t>6). There’s a pen in the box, _________________?　</a:t>
            </a:r>
            <a:endParaRPr lang="zh-CN" altLang="en-US"/>
          </a:p>
          <a:p>
            <a:pPr marL="0" indent="0">
              <a:buNone/>
            </a:pPr>
            <a:r>
              <a:rPr lang="zh-CN" altLang="en-US"/>
              <a:t>7). The man had bread for lunch, _________________?　</a:t>
            </a:r>
            <a:endParaRPr lang="zh-CN" altLang="en-US"/>
          </a:p>
          <a:p>
            <a:pPr marL="0" indent="0">
              <a:buNone/>
            </a:pPr>
            <a:r>
              <a:rPr lang="zh-CN" altLang="en-US"/>
              <a:t>8). Mary can speak little English , _________________?　</a:t>
            </a:r>
            <a:endParaRPr lang="zh-CN" altLang="en-US"/>
          </a:p>
          <a:p>
            <a:pPr marL="0" indent="0">
              <a:buNone/>
            </a:pPr>
            <a:r>
              <a:rPr lang="zh-CN" altLang="en-US"/>
              <a:t>9). Nothing is wrong with the watch, __________________?　</a:t>
            </a:r>
            <a:endParaRPr lang="zh-CN" altLang="en-US"/>
          </a:p>
          <a:p>
            <a:pPr marL="0" indent="0">
              <a:buNone/>
            </a:pPr>
            <a:r>
              <a:rPr lang="en-US" altLang="zh-CN"/>
              <a:t>1</a:t>
            </a:r>
            <a:r>
              <a:rPr lang="zh-CN" altLang="en-US"/>
              <a:t>0). I'm as tall as your sister，_________________?　</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85028"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sp>
        <p:nvSpPr>
          <p:cNvPr id="8" name="椭圆 7"/>
          <p:cNvSpPr/>
          <p:nvPr/>
        </p:nvSpPr>
        <p:spPr>
          <a:xfrm>
            <a:off x="3789329" y="1122329"/>
            <a:ext cx="4613342" cy="4613342"/>
          </a:xfrm>
          <a:prstGeom prst="ellipse">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9" name="组合 8"/>
          <p:cNvGrpSpPr/>
          <p:nvPr/>
        </p:nvGrpSpPr>
        <p:grpSpPr>
          <a:xfrm>
            <a:off x="4294965" y="2234497"/>
            <a:ext cx="3602071" cy="1857941"/>
            <a:chOff x="4359646" y="2039833"/>
            <a:chExt cx="3602071" cy="1857941"/>
          </a:xfrm>
        </p:grpSpPr>
        <p:sp>
          <p:nvSpPr>
            <p:cNvPr id="10" name="矩形 9"/>
            <p:cNvSpPr/>
            <p:nvPr/>
          </p:nvSpPr>
          <p:spPr>
            <a:xfrm>
              <a:off x="4359646" y="3129424"/>
              <a:ext cx="3602071" cy="76835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动</a:t>
              </a:r>
              <a:r>
                <a:rPr kumimoji="0" lang="en-US" altLang="zh-CN"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  </a:t>
              </a: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词</a:t>
              </a:r>
              <a:endPar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1" name="矩形 10"/>
            <p:cNvSpPr/>
            <p:nvPr/>
          </p:nvSpPr>
          <p:spPr>
            <a:xfrm>
              <a:off x="5474881" y="2039833"/>
              <a:ext cx="1371600" cy="119888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01</a:t>
              </a:r>
              <a:endParaRPr kumimoji="0" lang="zh-CN" altLang="en-US"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613535"/>
            <a:ext cx="10515600" cy="4563745"/>
          </a:xfrm>
        </p:spPr>
        <p:txBody>
          <a:bodyPr>
            <a:normAutofit lnSpcReduction="20000"/>
          </a:bodyPr>
          <a:p>
            <a:pPr marL="0" indent="0">
              <a:buNone/>
            </a:pPr>
            <a:r>
              <a:rPr lang="en-US" altLang="zh-CN"/>
              <a:t>1</a:t>
            </a:r>
            <a:r>
              <a:rPr lang="zh-CN" altLang="en-US"/>
              <a:t>1). I wish to have a word with you, _________________?　</a:t>
            </a:r>
            <a:endParaRPr lang="zh-CN" altLang="en-US"/>
          </a:p>
          <a:p>
            <a:pPr marL="0" indent="0">
              <a:buNone/>
            </a:pPr>
            <a:r>
              <a:rPr lang="en-US" altLang="zh-CN"/>
              <a:t>1</a:t>
            </a:r>
            <a:r>
              <a:rPr lang="zh-CN" altLang="en-US"/>
              <a:t>2). He must be a doctor, _________________?　</a:t>
            </a:r>
            <a:endParaRPr lang="zh-CN" altLang="en-US"/>
          </a:p>
          <a:p>
            <a:pPr marL="0" indent="0">
              <a:buNone/>
            </a:pPr>
            <a:r>
              <a:rPr lang="en-US" altLang="zh-CN"/>
              <a:t>1</a:t>
            </a:r>
            <a:r>
              <a:rPr lang="zh-CN" altLang="en-US"/>
              <a:t>3). It is impossible , __________________?　</a:t>
            </a:r>
            <a:endParaRPr lang="zh-CN" altLang="en-US"/>
          </a:p>
          <a:p>
            <a:pPr marL="0" indent="0">
              <a:buNone/>
            </a:pPr>
            <a:r>
              <a:rPr lang="en-US" altLang="zh-CN"/>
              <a:t>1</a:t>
            </a:r>
            <a:r>
              <a:rPr lang="zh-CN" altLang="en-US"/>
              <a:t>4). He used to take pictures there, __________________?　</a:t>
            </a:r>
            <a:endParaRPr lang="zh-CN" altLang="en-US"/>
          </a:p>
          <a:p>
            <a:pPr marL="0" indent="0">
              <a:buNone/>
            </a:pPr>
            <a:r>
              <a:rPr lang="en-US" altLang="zh-CN"/>
              <a:t>1</a:t>
            </a:r>
            <a:r>
              <a:rPr lang="zh-CN" altLang="en-US"/>
              <a:t>5). Don't do that again, _________________?　</a:t>
            </a:r>
            <a:endParaRPr lang="zh-CN" altLang="en-US"/>
          </a:p>
          <a:p>
            <a:pPr marL="0" indent="0">
              <a:buNone/>
            </a:pPr>
            <a:r>
              <a:rPr lang="en-US" altLang="zh-CN"/>
              <a:t>1</a:t>
            </a:r>
            <a:r>
              <a:rPr lang="zh-CN" altLang="en-US"/>
              <a:t>6). You'd better read it by yourself, _________________?　</a:t>
            </a:r>
            <a:endParaRPr lang="zh-CN" altLang="en-US"/>
          </a:p>
          <a:p>
            <a:pPr marL="0" indent="0">
              <a:buNone/>
            </a:pPr>
            <a:r>
              <a:rPr lang="en-US" altLang="zh-CN"/>
              <a:t>1</a:t>
            </a:r>
            <a:r>
              <a:rPr lang="zh-CN" altLang="en-US"/>
              <a:t>7). Everything is ready, __________________?　</a:t>
            </a:r>
            <a:endParaRPr lang="zh-CN" altLang="en-US"/>
          </a:p>
          <a:p>
            <a:pPr marL="0" indent="0">
              <a:buNone/>
            </a:pPr>
            <a:r>
              <a:rPr lang="en-US" altLang="zh-CN"/>
              <a:t>1</a:t>
            </a:r>
            <a:r>
              <a:rPr lang="zh-CN" altLang="en-US"/>
              <a:t>8). Everyone knows the answer, _________________?　</a:t>
            </a:r>
            <a:endParaRPr lang="zh-CN" altLang="en-US"/>
          </a:p>
          <a:p>
            <a:pPr marL="0" indent="0">
              <a:buNone/>
            </a:pPr>
            <a:r>
              <a:rPr lang="en-US" altLang="zh-CN"/>
              <a:t>1</a:t>
            </a:r>
            <a:r>
              <a:rPr lang="zh-CN" altLang="en-US"/>
              <a:t>9). It must have rained yesterday,____________?</a:t>
            </a:r>
            <a:endParaRPr lang="zh-CN" altLang="en-US"/>
          </a:p>
          <a:p>
            <a:pPr marL="0" indent="0">
              <a:buNone/>
            </a:pPr>
            <a:r>
              <a:rPr lang="en-US" altLang="zh-CN"/>
              <a:t>2</a:t>
            </a:r>
            <a:r>
              <a:rPr lang="zh-CN" altLang="en-US"/>
              <a:t>0). He must have forgot to turn off the lights,___________?</a:t>
            </a:r>
            <a:endParaRPr lang="zh-CN" alt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7" name="文本框 1"/>
          <p:cNvSpPr txBox="1"/>
          <p:nvPr/>
        </p:nvSpPr>
        <p:spPr>
          <a:xfrm>
            <a:off x="747184" y="927100"/>
            <a:ext cx="10574867" cy="6058535"/>
          </a:xfrm>
          <a:prstGeom prst="rect">
            <a:avLst/>
          </a:prstGeom>
          <a:noFill/>
          <a:ln w="9525">
            <a:noFill/>
          </a:ln>
        </p:spPr>
        <p:txBody>
          <a:bodyPr wrap="square" anchor="t" anchorCtr="0">
            <a:spAutoFit/>
          </a:bodyPr>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3. 祈使句</a:t>
            </a:r>
            <a:endParaRPr lang="zh-CN" altLang="en-US" sz="2935" b="1">
              <a:solidFill>
                <a:srgbClr val="FF0000"/>
              </a:solidFill>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(1)祈使句用来向对方提出建议、要求、劝告、命令、指示等。句末用句号“.”或感叹号“！”。句子主语通常为第二人称(you)，一般被省略。谓语动词用原形，没有人称、数和时态的变化。句首或句末可以加please以表示礼貌、委婉。否定的祈使句多在句首加Don't，有时也可加never构成否定。</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如：Open the window, please. 请把窗户打开。</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Don't worry. 别担心！</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Never let me down. 别让我失望。</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(2)祈使句的类型</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1" name="文本框 1"/>
          <p:cNvSpPr txBox="1"/>
          <p:nvPr/>
        </p:nvSpPr>
        <p:spPr>
          <a:xfrm>
            <a:off x="808567" y="836084"/>
            <a:ext cx="10574867" cy="6058535"/>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①Do型，即“动词原形(＋宾语)＋其他成分”。</a:t>
            </a:r>
            <a:endParaRPr lang="zh-CN" altLang="en-US" sz="2935" b="1">
              <a:solidFill>
                <a:srgbClr val="FF0000"/>
              </a:solidFill>
              <a:latin typeface="Times New Roman" panose="02020603050405020304" charset="0"/>
              <a:ea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如：Stand up! 站起来！</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Don't go! 别走！</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②Be型，即“Be＋表语(名词或形容词)＋其他成分”。</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如：Be careful! 小心！</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Don't be late again! 别再迟到了！</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③Let型，即“Let＋宾语＋动词原形＋其他成分”。否定形式为在句首加don't或Let sb. not do sth.。</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如：Let's go! 走吧！</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Don't let him do that again. ＝Let him not do that again. 别让他再那么做了。</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5"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④有些祈使句可用No开头，结构为“No＋名词/V－ing”，通常用于公共场所禁止、警告的提示语，表示禁止做某事。</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如：No photos! 禁止拍照！No fishing! 不准垂钓！No parking! 不准停车！</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(3)与陈述句连用的两种结构</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①“祈使句＋and/then＋陈述句”结构，相当于if引导的肯定的条件状语从句。</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如：Work hard, and/then you'l</a:t>
            </a:r>
            <a:r>
              <a:rPr lang="en-US" altLang="zh-CN" sz="2935">
                <a:latin typeface="Times New Roman" panose="02020603050405020304" charset="0"/>
                <a:ea typeface="宋体" panose="02010600030101010101" pitchFamily="2" charset="-122"/>
                <a:sym typeface="宋体" panose="02010600030101010101" pitchFamily="2" charset="-122"/>
              </a:rPr>
              <a:t>l</a:t>
            </a:r>
            <a:r>
              <a:rPr lang="zh-CN" altLang="en-US" sz="2935">
                <a:latin typeface="Times New Roman" panose="02020603050405020304" charset="0"/>
                <a:ea typeface="宋体" panose="02010600030101010101" pitchFamily="2" charset="-122"/>
                <a:sym typeface="宋体" panose="02010600030101010101" pitchFamily="2" charset="-122"/>
              </a:rPr>
              <a:t>  succeed in time.</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＝If</a:t>
            </a:r>
            <a:r>
              <a:rPr lang="zh-CN" altLang="en-US" sz="2935">
                <a:latin typeface="Times New Roman" panose="02020603050405020304" charset="0"/>
                <a:ea typeface="宋体" panose="02010600030101010101" pitchFamily="2" charset="-122"/>
                <a:sym typeface="宋体" panose="02010600030101010101" pitchFamily="2" charset="-122"/>
              </a:rPr>
              <a:t> you work hard, you'll succeed in time. 努力工作，你终会成功的。</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②“祈使句＋or＋陈述句”结构，相当于if引导的否定的条件状语从句。</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如：Hurry up, or you'll miss the train!</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＝If</a:t>
            </a:r>
            <a:r>
              <a:rPr lang="zh-CN" altLang="en-US" sz="2935">
                <a:latin typeface="Times New Roman" panose="02020603050405020304" charset="0"/>
                <a:ea typeface="宋体" panose="02010600030101010101" pitchFamily="2" charset="-122"/>
                <a:sym typeface="宋体" panose="02010600030101010101" pitchFamily="2" charset="-122"/>
              </a:rPr>
              <a:t> you don't hurry up, you'll miss the train! 快点，否则你会错过火车的！</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【例7】　________ at the door before entering, please！(　　)</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A. Knocking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B. Knocked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C. Knock    D. To knock</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答案　C</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【解析】　句意：“进来之前请敲门！”祈使句通常用动词原形开头。</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3"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4. 感叹句</a:t>
            </a:r>
            <a:endPar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(1)感叹句是用来表达喜、怒、哀、乐、惊叹、赞赏等感情的，常用what和how来引导，句末用感叹号“！”。what修饰名词(名词前可有形容词或冠词)，how修饰形容词、副词和句子。</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(2)句子模式</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①模式一。</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A.</a:t>
            </a:r>
            <a:r>
              <a:rPr lang="zh-CN" altLang="en-US" sz="2935">
                <a:latin typeface="Times New Roman" panose="02020603050405020304" charset="0"/>
                <a:ea typeface="宋体" panose="02010600030101010101" pitchFamily="2" charset="-122"/>
                <a:sym typeface="宋体" panose="02010600030101010101" pitchFamily="2" charset="-122"/>
              </a:rPr>
              <a:t> What＋a/an＋形容词＋可数名词单数＋(主语＋谓语)＋(其他)!</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B. </a:t>
            </a:r>
            <a:r>
              <a:rPr lang="zh-CN" altLang="en-US" sz="2935">
                <a:latin typeface="Times New Roman" panose="02020603050405020304" charset="0"/>
                <a:ea typeface="宋体" panose="02010600030101010101" pitchFamily="2" charset="-122"/>
                <a:sym typeface="宋体" panose="02010600030101010101" pitchFamily="2" charset="-122"/>
              </a:rPr>
              <a:t>What＋形容词＋可数名词复数＋(主语＋谓语)＋(其他)!</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C. </a:t>
            </a:r>
            <a:r>
              <a:rPr lang="zh-CN" altLang="en-US" sz="2935">
                <a:latin typeface="Times New Roman" panose="02020603050405020304" charset="0"/>
                <a:ea typeface="宋体" panose="02010600030101010101" pitchFamily="2" charset="-122"/>
                <a:sym typeface="宋体" panose="02010600030101010101" pitchFamily="2" charset="-122"/>
              </a:rPr>
              <a:t>What＋形容词＋不可数名词＋(主语＋谓语)＋(其他)!</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7"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如：What a lovely girl (she is)! 她是一个多么可爱的女孩啊！</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What big apples (they are)! 它们是多么大的苹果啊！</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What bad weather (it was yesterday)! 昨天的天气多么糟糕啊！</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②模式二。</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A. </a:t>
            </a:r>
            <a:r>
              <a:rPr lang="zh-CN" altLang="en-US" sz="2935">
                <a:latin typeface="Times New Roman" panose="02020603050405020304" charset="0"/>
                <a:ea typeface="宋体" panose="02010600030101010101" pitchFamily="2" charset="-122"/>
                <a:sym typeface="宋体" panose="02010600030101010101" pitchFamily="2" charset="-122"/>
              </a:rPr>
              <a:t>How＋形容词！</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B. </a:t>
            </a:r>
            <a:r>
              <a:rPr lang="zh-CN" altLang="en-US" sz="2935">
                <a:latin typeface="Times New Roman" panose="02020603050405020304" charset="0"/>
                <a:ea typeface="宋体" panose="02010600030101010101" pitchFamily="2" charset="-122"/>
                <a:sym typeface="宋体" panose="02010600030101010101" pitchFamily="2" charset="-122"/>
              </a:rPr>
              <a:t>How＋副词！</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C.</a:t>
            </a:r>
            <a:r>
              <a:rPr lang="zh-CN" altLang="en-US" sz="2935">
                <a:latin typeface="Times New Roman" panose="02020603050405020304" charset="0"/>
                <a:ea typeface="宋体" panose="02010600030101010101" pitchFamily="2" charset="-122"/>
                <a:sym typeface="宋体" panose="02010600030101010101" pitchFamily="2" charset="-122"/>
              </a:rPr>
              <a:t> How＋形容词＋主语＋谓语动词(四种动词之一)!</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D.</a:t>
            </a:r>
            <a:r>
              <a:rPr lang="zh-CN" altLang="en-US" sz="2935">
                <a:latin typeface="Times New Roman" panose="02020603050405020304" charset="0"/>
                <a:ea typeface="宋体" panose="02010600030101010101" pitchFamily="2" charset="-122"/>
                <a:sym typeface="宋体" panose="02010600030101010101" pitchFamily="2" charset="-122"/>
              </a:rPr>
              <a:t> How＋形容词＋a/an＋可数名词单数＋主语＋谓语动词(四种动词之一)!</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solidFill>
                  <a:srgbClr val="FF0000"/>
                </a:solidFill>
                <a:latin typeface="Times New Roman" panose="02020603050405020304" charset="0"/>
                <a:ea typeface="宋体" panose="02010600030101010101" pitchFamily="2" charset="-122"/>
                <a:sym typeface="宋体" panose="02010600030101010101" pitchFamily="2" charset="-122"/>
              </a:rPr>
              <a:t>E. </a:t>
            </a:r>
            <a:r>
              <a:rPr lang="zh-CN" altLang="en-US" sz="2935">
                <a:latin typeface="Times New Roman" panose="02020603050405020304" charset="0"/>
                <a:ea typeface="宋体" panose="02010600030101010101" pitchFamily="2" charset="-122"/>
                <a:sym typeface="宋体" panose="02010600030101010101" pitchFamily="2" charset="-122"/>
              </a:rPr>
              <a:t>How＋副词＋主语＋谓语动词(四种动词之一)!</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1" name="文本框 1"/>
          <p:cNvSpPr txBox="1"/>
          <p:nvPr/>
        </p:nvSpPr>
        <p:spPr>
          <a:xfrm>
            <a:off x="643467" y="988484"/>
            <a:ext cx="109050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How＋主语＋谓语！</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如：How sunny! 多么晴朗啊！</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How carefully! 多么小心啊！</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How time flies! 时间过得真快啊！</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How Jessica loves her son! 杰西卡多爱她儿子呀！</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How delicious the dish is! 这道菜多么美味啊！</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How foolish a mistake you made! 你犯了一个多么愚蠢的错误啊！</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How fast the car goes! 车开得多么快啊！</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注意：两种句式并非一成不变，可根据说话人的侧重点不同，what和how可互相转换。</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9" name="文本框 1"/>
          <p:cNvSpPr txBox="1"/>
          <p:nvPr/>
        </p:nvSpPr>
        <p:spPr>
          <a:xfrm>
            <a:off x="747184" y="927100"/>
            <a:ext cx="10574867" cy="5515610"/>
          </a:xfrm>
          <a:prstGeom prst="rect">
            <a:avLst/>
          </a:prstGeom>
          <a:noFill/>
          <a:ln w="9525">
            <a:noFill/>
          </a:ln>
        </p:spPr>
        <p:txBody>
          <a:bodyPr wrap="square" anchor="t" anchorCtr="0">
            <a:spAutoFit/>
          </a:bodyPr>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如：What a lovely girl she is！＝How lovely a girl she is! 她是一个多么可爱的女孩啊！</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What beautiful pictures  they are！＝How beautiful the pictures are! 这些画多美啊！</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【例8】　________ timely information you gave us！(　　)</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A. What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B. How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C. What a  </a:t>
            </a:r>
            <a:r>
              <a:rPr lang="en-US" altLang="zh-CN" sz="2935">
                <a:latin typeface="Times New Roman" panose="02020603050405020304" charset="0"/>
                <a:ea typeface="宋体" panose="02010600030101010101" pitchFamily="2" charset="-122"/>
                <a:sym typeface="宋体" panose="02010600030101010101" pitchFamily="2" charset="-122"/>
              </a:rPr>
              <a:t>	</a:t>
            </a:r>
            <a:r>
              <a:rPr lang="zh-CN" altLang="en-US" sz="2935">
                <a:latin typeface="Times New Roman" panose="02020603050405020304" charset="0"/>
                <a:ea typeface="宋体" panose="02010600030101010101" pitchFamily="2" charset="-122"/>
                <a:sym typeface="宋体" panose="02010600030101010101" pitchFamily="2" charset="-122"/>
              </a:rPr>
              <a:t>D. What an</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答案　A</a:t>
            </a:r>
            <a:endParaRPr lang="zh-CN" altLang="en-US" sz="2935">
              <a:latin typeface="Times New Roman" panose="02020603050405020304" charset="0"/>
              <a:ea typeface="宋体" panose="02010600030101010101" pitchFamily="2" charset="-122"/>
              <a:sym typeface="宋体" panose="02010600030101010101" pitchFamily="2" charset="-122"/>
            </a:endParaRPr>
          </a:p>
          <a:p>
            <a:pPr indent="457200">
              <a:lnSpc>
                <a:spcPct val="120000"/>
              </a:lnSpc>
            </a:pPr>
            <a:r>
              <a:rPr lang="zh-CN" altLang="en-US" sz="2935">
                <a:latin typeface="Times New Roman" panose="02020603050405020304" charset="0"/>
                <a:ea typeface="宋体" panose="02010600030101010101" pitchFamily="2" charset="-122"/>
                <a:sym typeface="宋体" panose="02010600030101010101" pitchFamily="2" charset="-122"/>
              </a:rPr>
              <a:t>【解析】　句子的中心词information是不可数名词，前面无须加任何冠词，排除C、D两项；修饰名词要用what，排除B项。句意：“你给了我们多么及时的消息啊！”</a:t>
            </a:r>
            <a:endParaRPr lang="zh-CN" altLang="en-US" sz="2935" b="1">
              <a:solidFill>
                <a:srgbClr val="FF0000"/>
              </a:solidFill>
              <a:latin typeface="Times New Roman" panose="02020603050405020304" charset="0"/>
              <a:ea typeface="宋体" panose="02010600030101010101" pitchFamily="2" charset="-122"/>
            </a:endParaRPr>
          </a:p>
        </p:txBody>
      </p:sp>
    </p:spTree>
  </p:cSld>
  <p:clrMapOvr>
    <a:masterClrMapping/>
  </p:clrMapOvr>
  <p:transition>
    <p:rand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864870"/>
            <a:ext cx="10515600" cy="5312410"/>
          </a:xfrm>
        </p:spPr>
        <p:txBody>
          <a:bodyPr>
            <a:normAutofit fontScale="90000" lnSpcReduction="20000"/>
          </a:bodyPr>
          <a:p>
            <a:pPr marL="0" indent="0" fontAlgn="auto">
              <a:lnSpc>
                <a:spcPct val="120000"/>
              </a:lnSpc>
              <a:buNone/>
            </a:pPr>
            <a:r>
              <a:rPr lang="zh-CN" altLang="en-US"/>
              <a:t>1. ____ nice watch it is!</a:t>
            </a:r>
            <a:endParaRPr lang="zh-CN" altLang="en-US"/>
          </a:p>
          <a:p>
            <a:pPr marL="0" indent="0" fontAlgn="auto">
              <a:lnSpc>
                <a:spcPct val="120000"/>
              </a:lnSpc>
              <a:buNone/>
            </a:pPr>
            <a:r>
              <a:rPr lang="zh-CN" altLang="en-US"/>
              <a:t>A. How	B. What	C. What a	D. How a</a:t>
            </a:r>
            <a:endParaRPr lang="zh-CN" altLang="en-US"/>
          </a:p>
          <a:p>
            <a:pPr marL="0" indent="0" fontAlgn="auto">
              <a:lnSpc>
                <a:spcPct val="120000"/>
              </a:lnSpc>
              <a:buNone/>
            </a:pPr>
            <a:r>
              <a:rPr lang="zh-CN" altLang="en-US"/>
              <a:t>2. ____ bright girls they are!</a:t>
            </a:r>
            <a:endParaRPr lang="zh-CN" altLang="en-US"/>
          </a:p>
          <a:p>
            <a:pPr marL="0" indent="0" fontAlgn="auto">
              <a:lnSpc>
                <a:spcPct val="120000"/>
              </a:lnSpc>
              <a:buNone/>
            </a:pPr>
            <a:r>
              <a:rPr lang="zh-CN" altLang="en-US"/>
              <a:t>A. What	B. What a	C. How	D. How a</a:t>
            </a:r>
            <a:endParaRPr lang="zh-CN" altLang="en-US"/>
          </a:p>
          <a:p>
            <a:pPr marL="0" indent="0" fontAlgn="auto">
              <a:lnSpc>
                <a:spcPct val="120000"/>
              </a:lnSpc>
              <a:buNone/>
            </a:pPr>
            <a:r>
              <a:rPr lang="zh-CN" altLang="en-US"/>
              <a:t>3. ____ interesting the film is!</a:t>
            </a:r>
            <a:endParaRPr lang="zh-CN" altLang="en-US"/>
          </a:p>
          <a:p>
            <a:pPr marL="0" indent="0" fontAlgn="auto">
              <a:lnSpc>
                <a:spcPct val="120000"/>
              </a:lnSpc>
              <a:buNone/>
            </a:pPr>
            <a:r>
              <a:rPr lang="zh-CN" altLang="en-US"/>
              <a:t>A. What	B. What an	C. How	D. How a</a:t>
            </a:r>
            <a:endParaRPr lang="zh-CN" altLang="en-US"/>
          </a:p>
          <a:p>
            <a:pPr marL="0" indent="0" fontAlgn="auto">
              <a:lnSpc>
                <a:spcPct val="120000"/>
              </a:lnSpc>
              <a:buNone/>
            </a:pPr>
            <a:r>
              <a:rPr lang="zh-CN" altLang="en-US"/>
              <a:t>4. ____ sunny day! Let’s go out for a walk.</a:t>
            </a:r>
            <a:endParaRPr lang="zh-CN" altLang="en-US"/>
          </a:p>
          <a:p>
            <a:pPr marL="0" indent="0" fontAlgn="auto">
              <a:lnSpc>
                <a:spcPct val="120000"/>
              </a:lnSpc>
              <a:buNone/>
            </a:pPr>
            <a:r>
              <a:rPr lang="zh-CN" altLang="en-US"/>
              <a:t>A. How a	B. How	C. What a	D. What</a:t>
            </a:r>
            <a:endParaRPr lang="zh-CN" altLang="en-US"/>
          </a:p>
          <a:p>
            <a:pPr marL="0" indent="0" fontAlgn="auto">
              <a:lnSpc>
                <a:spcPct val="120000"/>
              </a:lnSpc>
              <a:buNone/>
            </a:pPr>
            <a:r>
              <a:rPr lang="zh-CN" altLang="en-US"/>
              <a:t>5. ____ hard work it is!</a:t>
            </a:r>
            <a:endParaRPr lang="zh-CN" altLang="en-US"/>
          </a:p>
          <a:p>
            <a:pPr marL="0" indent="0" fontAlgn="auto">
              <a:lnSpc>
                <a:spcPct val="120000"/>
              </a:lnSpc>
              <a:buNone/>
            </a:pPr>
            <a:r>
              <a:rPr lang="zh-CN" altLang="en-US"/>
              <a:t>A. How	B. What	C. What a	D. What an</a:t>
            </a: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标题 1"/>
          <p:cNvSpPr>
            <a:spLocks noGrp="1"/>
          </p:cNvSpPr>
          <p:nvPr>
            <p:ph type="title"/>
          </p:nvPr>
        </p:nvSpPr>
        <p:spPr>
          <a:xfrm>
            <a:off x="979170" y="0"/>
            <a:ext cx="10515600" cy="1325563"/>
          </a:xfrm>
        </p:spPr>
        <p:txBody>
          <a:bodyPr/>
          <a:lstStyle/>
          <a:p>
            <a:r>
              <a:rPr lang="zh-CN" altLang="en-US" sz="3600" smtClean="0"/>
              <a:t>词汇与结构</a:t>
            </a:r>
            <a:r>
              <a:rPr lang="en-US" altLang="zh-CN" sz="3600" smtClean="0"/>
              <a:t>——</a:t>
            </a:r>
            <a:r>
              <a:rPr lang="zh-CN" altLang="en-US" sz="3600" smtClean="0"/>
              <a:t>动词</a:t>
            </a:r>
            <a:endParaRPr lang="zh-CN" altLang="en-US" sz="3600" smtClean="0"/>
          </a:p>
        </p:txBody>
      </p:sp>
      <p:sp>
        <p:nvSpPr>
          <p:cNvPr id="50179" name="内容占位符 2"/>
          <p:cNvSpPr>
            <a:spLocks noGrp="1"/>
          </p:cNvSpPr>
          <p:nvPr>
            <p:ph idx="1"/>
          </p:nvPr>
        </p:nvSpPr>
        <p:spPr>
          <a:xfrm>
            <a:off x="838200" y="1092835"/>
            <a:ext cx="10515600" cy="4986655"/>
          </a:xfrm>
        </p:spPr>
        <p:txBody>
          <a:bodyPr>
            <a:noAutofit/>
          </a:bodyPr>
          <a:lstStyle/>
          <a:p>
            <a:pPr>
              <a:buFont typeface="Wingdings" panose="05000000000000000000" pitchFamily="2" charset="2"/>
              <a:buChar char="Ø"/>
            </a:pPr>
            <a:r>
              <a:rPr lang="zh-CN" altLang="en-US" sz="2400" dirty="0" smtClean="0">
                <a:solidFill>
                  <a:srgbClr val="FF0000"/>
                </a:solidFill>
              </a:rPr>
              <a:t>系动词</a:t>
            </a:r>
            <a:r>
              <a:rPr lang="en-US" altLang="zh-CN" sz="2400" dirty="0" smtClean="0">
                <a:solidFill>
                  <a:srgbClr val="002060"/>
                </a:solidFill>
              </a:rPr>
              <a:t>-</a:t>
            </a:r>
            <a:r>
              <a:rPr lang="zh-CN" altLang="en-US" sz="2400" dirty="0" smtClean="0">
                <a:solidFill>
                  <a:srgbClr val="002060"/>
                </a:solidFill>
              </a:rPr>
              <a:t>表示主语“是什么”或“怎么样”的词。不能单独用作谓语，须跟表语构成系表结构来说明主语的状况、性质、特征等。</a:t>
            </a:r>
            <a:endParaRPr lang="en-US" altLang="zh-CN" sz="2400" dirty="0" smtClean="0">
              <a:solidFill>
                <a:srgbClr val="002060"/>
              </a:solidFill>
            </a:endParaRPr>
          </a:p>
          <a:p>
            <a:pPr>
              <a:buFont typeface="Wingdings" panose="05000000000000000000" pitchFamily="2" charset="2"/>
              <a:buChar char="Ø"/>
            </a:pPr>
            <a:r>
              <a:rPr lang="zh-CN" altLang="en-US" sz="2400" dirty="0" smtClean="0">
                <a:solidFill>
                  <a:srgbClr val="002060"/>
                </a:solidFill>
              </a:rPr>
              <a:t>分类</a:t>
            </a:r>
            <a:endParaRPr lang="en-US" altLang="zh-CN" sz="2400" dirty="0" smtClean="0">
              <a:solidFill>
                <a:srgbClr val="002060"/>
              </a:solidFill>
            </a:endParaRPr>
          </a:p>
          <a:p>
            <a:pPr>
              <a:buFont typeface="Wingdings" panose="05000000000000000000" pitchFamily="2" charset="2"/>
              <a:buChar char="Ø"/>
            </a:pPr>
            <a:endParaRPr lang="en-US" altLang="zh-CN" sz="2400" dirty="0" smtClean="0">
              <a:solidFill>
                <a:srgbClr val="002060"/>
              </a:solidFill>
            </a:endParaRPr>
          </a:p>
          <a:p>
            <a:pPr>
              <a:buFont typeface="Wingdings" panose="05000000000000000000" pitchFamily="2" charset="2"/>
              <a:buChar char="Ø"/>
            </a:pPr>
            <a:endParaRPr lang="en-US" altLang="zh-CN" sz="2400" dirty="0" smtClean="0">
              <a:solidFill>
                <a:srgbClr val="002060"/>
              </a:solidFill>
            </a:endParaRPr>
          </a:p>
          <a:p>
            <a:pPr>
              <a:buFont typeface="Wingdings" panose="05000000000000000000" pitchFamily="2" charset="2"/>
              <a:buChar char="Ø"/>
            </a:pPr>
            <a:endParaRPr lang="en-US" altLang="zh-CN" sz="2400" dirty="0" smtClean="0">
              <a:solidFill>
                <a:srgbClr val="002060"/>
              </a:solidFill>
            </a:endParaRPr>
          </a:p>
          <a:p>
            <a:pPr>
              <a:buFont typeface="Wingdings" panose="05000000000000000000" pitchFamily="2" charset="2"/>
              <a:buChar char="Ø"/>
            </a:pPr>
            <a:endParaRPr lang="en-US" altLang="zh-CN" sz="2400" dirty="0" smtClean="0">
              <a:solidFill>
                <a:srgbClr val="002060"/>
              </a:solidFill>
            </a:endParaRPr>
          </a:p>
          <a:p>
            <a:pPr>
              <a:buFont typeface="Wingdings" panose="05000000000000000000" pitchFamily="2" charset="2"/>
              <a:buChar char="Ø"/>
            </a:pPr>
            <a:endParaRPr lang="en-US" altLang="zh-CN" sz="2400" dirty="0" smtClean="0">
              <a:solidFill>
                <a:srgbClr val="002060"/>
              </a:solidFill>
            </a:endParaRPr>
          </a:p>
          <a:p>
            <a:pPr>
              <a:buFont typeface="Wingdings" panose="05000000000000000000" pitchFamily="2" charset="2"/>
              <a:buChar char="Ø"/>
            </a:pPr>
            <a:endParaRPr lang="en-US" altLang="zh-CN" sz="2400" dirty="0" smtClean="0">
              <a:solidFill>
                <a:srgbClr val="002060"/>
              </a:solidFill>
            </a:endParaRPr>
          </a:p>
          <a:p>
            <a:pPr>
              <a:buFont typeface="Wingdings" panose="05000000000000000000" pitchFamily="2" charset="2"/>
              <a:buChar char="Ø"/>
            </a:pPr>
            <a:endParaRPr lang="en-US" altLang="zh-CN" sz="2400" dirty="0" smtClean="0">
              <a:solidFill>
                <a:srgbClr val="002060"/>
              </a:solidFill>
            </a:endParaRPr>
          </a:p>
          <a:p>
            <a:pPr>
              <a:buFont typeface="Arial" panose="020B0604020202020204" pitchFamily="34" charset="0"/>
              <a:buChar char="•"/>
            </a:pPr>
            <a:r>
              <a:rPr lang="zh-CN" altLang="en-US" sz="2400" dirty="0" smtClean="0">
                <a:solidFill>
                  <a:srgbClr val="002060"/>
                </a:solidFill>
              </a:rPr>
              <a:t>系动词没有被动语态。</a:t>
            </a:r>
            <a:endParaRPr lang="en-US" altLang="zh-CN" sz="2400" dirty="0" smtClean="0">
              <a:solidFill>
                <a:srgbClr val="002060"/>
              </a:solidFill>
            </a:endParaRPr>
          </a:p>
          <a:p>
            <a:pPr>
              <a:buFont typeface="Arial" panose="020B0604020202020204" pitchFamily="34" charset="0"/>
              <a:buChar char="•"/>
            </a:pPr>
            <a:r>
              <a:rPr lang="zh-CN" altLang="en-US" sz="2400" dirty="0" smtClean="0">
                <a:solidFill>
                  <a:srgbClr val="002060"/>
                </a:solidFill>
              </a:rPr>
              <a:t>固定搭配： </a:t>
            </a:r>
            <a:r>
              <a:rPr lang="en-US" altLang="zh-CN" sz="2400" dirty="0" smtClean="0">
                <a:solidFill>
                  <a:srgbClr val="002060"/>
                </a:solidFill>
              </a:rPr>
              <a:t>look like, look the same, sound like</a:t>
            </a:r>
            <a:endParaRPr lang="en-US" altLang="zh-CN" sz="2400" dirty="0" smtClean="0">
              <a:solidFill>
                <a:srgbClr val="002060"/>
              </a:solidFill>
            </a:endParaRPr>
          </a:p>
        </p:txBody>
      </p:sp>
      <p:graphicFrame>
        <p:nvGraphicFramePr>
          <p:cNvPr id="4" name="表格 3"/>
          <p:cNvGraphicFramePr>
            <a:graphicFrameLocks noGrp="1"/>
          </p:cNvGraphicFramePr>
          <p:nvPr>
            <p:custDataLst>
              <p:tags r:id="rId1"/>
            </p:custDataLst>
          </p:nvPr>
        </p:nvGraphicFramePr>
        <p:xfrm>
          <a:off x="1924050" y="1980565"/>
          <a:ext cx="9570720" cy="3383280"/>
        </p:xfrm>
        <a:graphic>
          <a:graphicData uri="http://schemas.openxmlformats.org/drawingml/2006/table">
            <a:tbl>
              <a:tblPr firstRow="1" bandRow="1">
                <a:tableStyleId>{5940675A-B579-460E-94D1-54222C63F5DA}</a:tableStyleId>
              </a:tblPr>
              <a:tblGrid>
                <a:gridCol w="1669415"/>
                <a:gridCol w="3578225"/>
                <a:gridCol w="4323080"/>
              </a:tblGrid>
              <a:tr h="443230">
                <a:tc>
                  <a:txBody>
                    <a:bodyPr/>
                    <a:lstStyle/>
                    <a:p>
                      <a:pPr algn="ctr"/>
                      <a:r>
                        <a:rPr lang="zh-CN" altLang="en-US" sz="2400" dirty="0" smtClean="0"/>
                        <a:t>分类</a:t>
                      </a:r>
                      <a:endParaRPr lang="zh-CN" altLang="en-US" sz="2400" dirty="0" smtClean="0"/>
                    </a:p>
                  </a:txBody>
                  <a:tcPr/>
                </a:tc>
                <a:tc>
                  <a:txBody>
                    <a:bodyPr/>
                    <a:lstStyle/>
                    <a:p>
                      <a:pPr algn="ctr"/>
                      <a:r>
                        <a:rPr lang="zh-CN" altLang="en-US" sz="2400" dirty="0" smtClean="0"/>
                        <a:t>例词</a:t>
                      </a:r>
                      <a:endParaRPr lang="zh-CN" altLang="en-US" sz="2400" dirty="0" smtClean="0"/>
                    </a:p>
                  </a:txBody>
                  <a:tcPr/>
                </a:tc>
                <a:tc>
                  <a:txBody>
                    <a:bodyPr/>
                    <a:lstStyle/>
                    <a:p>
                      <a:pPr algn="ctr"/>
                      <a:r>
                        <a:rPr lang="zh-CN" altLang="en-US" sz="2400" dirty="0" smtClean="0"/>
                        <a:t>例句</a:t>
                      </a:r>
                      <a:endParaRPr lang="zh-CN" altLang="en-US" sz="2400" dirty="0" smtClean="0"/>
                    </a:p>
                  </a:txBody>
                  <a:tcPr/>
                </a:tc>
              </a:tr>
              <a:tr h="441960">
                <a:tc>
                  <a:txBody>
                    <a:bodyPr/>
                    <a:lstStyle/>
                    <a:p>
                      <a:pPr algn="ctr"/>
                      <a:r>
                        <a:rPr lang="zh-CN" altLang="en-US" sz="2400" dirty="0" smtClean="0"/>
                        <a:t>“是”类</a:t>
                      </a:r>
                      <a:endParaRPr lang="zh-CN" altLang="en-US" sz="2400" dirty="0" smtClean="0"/>
                    </a:p>
                  </a:txBody>
                  <a:tcPr/>
                </a:tc>
                <a:tc>
                  <a:txBody>
                    <a:bodyPr/>
                    <a:lstStyle/>
                    <a:p>
                      <a:r>
                        <a:rPr lang="en-US" altLang="zh-CN" sz="2400" dirty="0" smtClean="0"/>
                        <a:t>be</a:t>
                      </a:r>
                      <a:r>
                        <a:rPr lang="zh-CN" altLang="en-US" sz="2400" dirty="0" smtClean="0"/>
                        <a:t>（</a:t>
                      </a:r>
                      <a:r>
                        <a:rPr lang="en-US" altLang="zh-CN" sz="2400" dirty="0" smtClean="0"/>
                        <a:t>am, is, are, was, were</a:t>
                      </a:r>
                      <a:r>
                        <a:rPr lang="zh-CN" altLang="en-US" sz="2400" dirty="0" smtClean="0"/>
                        <a:t>）</a:t>
                      </a:r>
                      <a:endParaRPr lang="zh-CN" altLang="en-US" sz="2400" dirty="0" smtClean="0"/>
                    </a:p>
                  </a:txBody>
                  <a:tcPr/>
                </a:tc>
                <a:tc>
                  <a:txBody>
                    <a:bodyPr/>
                    <a:lstStyle/>
                    <a:p>
                      <a:r>
                        <a:rPr lang="en-US" altLang="zh-CN" sz="2400" dirty="0" smtClean="0"/>
                        <a:t>She</a:t>
                      </a:r>
                      <a:r>
                        <a:rPr lang="en-US" altLang="zh-CN" sz="2400" b="1" baseline="0" dirty="0" smtClean="0"/>
                        <a:t> is </a:t>
                      </a:r>
                      <a:r>
                        <a:rPr lang="en-US" altLang="zh-CN" sz="2400" baseline="0" dirty="0" smtClean="0"/>
                        <a:t>a teacher.</a:t>
                      </a:r>
                      <a:endParaRPr lang="en-US" altLang="zh-CN" sz="2400" baseline="0" dirty="0" smtClean="0"/>
                    </a:p>
                  </a:txBody>
                  <a:tcPr/>
                </a:tc>
              </a:tr>
              <a:tr h="764540">
                <a:tc>
                  <a:txBody>
                    <a:bodyPr/>
                    <a:lstStyle/>
                    <a:p>
                      <a:pPr algn="ctr"/>
                      <a:r>
                        <a:rPr lang="zh-CN" altLang="en-US" sz="2400" dirty="0" smtClean="0"/>
                        <a:t>“保持”类</a:t>
                      </a:r>
                      <a:endParaRPr lang="zh-CN" altLang="en-US" sz="2400" dirty="0" smtClean="0"/>
                    </a:p>
                  </a:txBody>
                  <a:tcPr/>
                </a:tc>
                <a:tc>
                  <a:txBody>
                    <a:bodyPr/>
                    <a:lstStyle/>
                    <a:p>
                      <a:r>
                        <a:rPr lang="en-US" altLang="zh-CN" sz="2400" dirty="0" smtClean="0"/>
                        <a:t>keep, remain, stay</a:t>
                      </a:r>
                      <a:endParaRPr lang="en-US" altLang="zh-CN" sz="2400" dirty="0" smtClean="0"/>
                    </a:p>
                  </a:txBody>
                  <a:tcPr/>
                </a:tc>
                <a:tc>
                  <a:txBody>
                    <a:bodyPr/>
                    <a:lstStyle/>
                    <a:p>
                      <a:r>
                        <a:rPr lang="en-US" altLang="zh-CN" sz="2400" b="1" dirty="0" smtClean="0"/>
                        <a:t>Keep </a:t>
                      </a:r>
                      <a:r>
                        <a:rPr lang="en-US" altLang="zh-CN" sz="2400" dirty="0" smtClean="0"/>
                        <a:t>still while I’m taking</a:t>
                      </a:r>
                      <a:r>
                        <a:rPr lang="en-US" altLang="zh-CN" sz="2400" baseline="0" dirty="0" smtClean="0"/>
                        <a:t> a picture of you.</a:t>
                      </a:r>
                      <a:endParaRPr lang="en-US" altLang="zh-CN" sz="2400" baseline="0" dirty="0" smtClean="0"/>
                    </a:p>
                  </a:txBody>
                  <a:tcPr/>
                </a:tc>
              </a:tr>
              <a:tr h="514350">
                <a:tc>
                  <a:txBody>
                    <a:bodyPr/>
                    <a:lstStyle/>
                    <a:p>
                      <a:pPr algn="ctr"/>
                      <a:r>
                        <a:rPr lang="zh-CN" altLang="en-US" sz="2400" dirty="0" smtClean="0"/>
                        <a:t>“变化”类</a:t>
                      </a:r>
                      <a:endParaRPr lang="zh-CN" altLang="en-US" sz="2400" dirty="0" smtClean="0"/>
                    </a:p>
                  </a:txBody>
                  <a:tcPr/>
                </a:tc>
                <a:tc>
                  <a:txBody>
                    <a:bodyPr/>
                    <a:lstStyle/>
                    <a:p>
                      <a:r>
                        <a:rPr lang="en-US" altLang="zh-CN" sz="2400" dirty="0" smtClean="0"/>
                        <a:t>become, get, grow, turn , go</a:t>
                      </a:r>
                      <a:endParaRPr lang="en-US" altLang="zh-CN" sz="2400" dirty="0" smtClean="0"/>
                    </a:p>
                  </a:txBody>
                  <a:tcPr/>
                </a:tc>
                <a:tc>
                  <a:txBody>
                    <a:bodyPr/>
                    <a:lstStyle/>
                    <a:p>
                      <a:r>
                        <a:rPr lang="en-US" altLang="zh-CN" sz="2400" dirty="0" smtClean="0"/>
                        <a:t>The weather</a:t>
                      </a:r>
                      <a:r>
                        <a:rPr lang="en-US" altLang="zh-CN" sz="2400" baseline="0" dirty="0" smtClean="0"/>
                        <a:t> </a:t>
                      </a:r>
                      <a:r>
                        <a:rPr lang="en-US" altLang="zh-CN" sz="2400" b="1" baseline="0" dirty="0" smtClean="0"/>
                        <a:t>gets</a:t>
                      </a:r>
                      <a:r>
                        <a:rPr lang="en-US" altLang="zh-CN" sz="2400" baseline="0" dirty="0" smtClean="0"/>
                        <a:t> warmer.</a:t>
                      </a:r>
                      <a:endParaRPr lang="en-US" altLang="zh-CN" sz="2400" baseline="0" dirty="0" smtClean="0"/>
                    </a:p>
                  </a:txBody>
                  <a:tcPr/>
                </a:tc>
              </a:tr>
              <a:tr h="763905">
                <a:tc>
                  <a:txBody>
                    <a:bodyPr/>
                    <a:lstStyle/>
                    <a:p>
                      <a:pPr algn="ctr"/>
                      <a:r>
                        <a:rPr lang="zh-CN" altLang="en-US" sz="2400" dirty="0" smtClean="0"/>
                        <a:t>“感官”类</a:t>
                      </a:r>
                      <a:endParaRPr lang="zh-CN" altLang="en-US" sz="2400" dirty="0" smtClean="0"/>
                    </a:p>
                  </a:txBody>
                  <a:tcPr/>
                </a:tc>
                <a:tc>
                  <a:txBody>
                    <a:bodyPr/>
                    <a:lstStyle/>
                    <a:p>
                      <a:r>
                        <a:rPr lang="en-US" altLang="zh-CN" sz="2400" dirty="0" smtClean="0"/>
                        <a:t>look, seem, appear, feel, smell, taste, sound</a:t>
                      </a:r>
                      <a:endParaRPr lang="en-US" altLang="zh-CN" sz="2400" dirty="0" smtClean="0"/>
                    </a:p>
                  </a:txBody>
                  <a:tcPr/>
                </a:tc>
                <a:tc>
                  <a:txBody>
                    <a:bodyPr/>
                    <a:lstStyle/>
                    <a:p>
                      <a:r>
                        <a:rPr lang="en-US" altLang="zh-CN" sz="2400" dirty="0" smtClean="0"/>
                        <a:t>She </a:t>
                      </a:r>
                      <a:r>
                        <a:rPr lang="en-US" altLang="zh-CN" sz="2400" b="1" dirty="0" smtClean="0"/>
                        <a:t>looked</a:t>
                      </a:r>
                      <a:r>
                        <a:rPr lang="en-US" altLang="zh-CN" sz="2400" dirty="0" smtClean="0"/>
                        <a:t> very</a:t>
                      </a:r>
                      <a:r>
                        <a:rPr lang="en-US" altLang="zh-CN" sz="2400" baseline="0" dirty="0" smtClean="0"/>
                        <a:t> happy today.</a:t>
                      </a:r>
                      <a:endParaRPr lang="en-US" altLang="zh-CN" sz="2400" baseline="0" dirty="0" smtClean="0"/>
                    </a:p>
                    <a:p>
                      <a:r>
                        <a:rPr lang="en-US" altLang="zh-CN" sz="2400" baseline="0" dirty="0" smtClean="0"/>
                        <a:t>The idea </a:t>
                      </a:r>
                      <a:r>
                        <a:rPr lang="en-US" altLang="zh-CN" sz="2400" b="1" baseline="0" dirty="0" smtClean="0"/>
                        <a:t>sounds</a:t>
                      </a:r>
                      <a:r>
                        <a:rPr lang="en-US" altLang="zh-CN" sz="2400" baseline="0" dirty="0" smtClean="0"/>
                        <a:t> quite all right.</a:t>
                      </a:r>
                      <a:endParaRPr lang="en-US" altLang="zh-CN" sz="2400" baseline="0" dirty="0" smtClean="0"/>
                    </a:p>
                  </a:txBody>
                  <a:tcPr/>
                </a:tc>
              </a:tr>
            </a:tbl>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a:xfrm>
            <a:off x="838200" y="174625"/>
            <a:ext cx="10515600" cy="1325563"/>
          </a:xfrm>
        </p:spPr>
        <p:txBody>
          <a:bodyPr/>
          <a:lstStyle/>
          <a:p>
            <a:r>
              <a:rPr lang="zh-CN" altLang="en-US" dirty="0" smtClean="0"/>
              <a:t>练习题</a:t>
            </a:r>
            <a:endParaRPr lang="zh-CN" altLang="en-US" dirty="0" smtClean="0"/>
          </a:p>
        </p:txBody>
      </p:sp>
      <p:sp>
        <p:nvSpPr>
          <p:cNvPr id="3" name="TextBox 2"/>
          <p:cNvSpPr txBox="1"/>
          <p:nvPr/>
        </p:nvSpPr>
        <p:spPr>
          <a:xfrm>
            <a:off x="898525" y="936625"/>
            <a:ext cx="10718800" cy="6000750"/>
          </a:xfrm>
          <a:prstGeom prst="rect">
            <a:avLst/>
          </a:prstGeom>
          <a:noFill/>
        </p:spPr>
        <p:txBody>
          <a:bodyPr wrap="square" rtlCol="0">
            <a:spAutoFit/>
          </a:bodyPr>
          <a:lstStyle/>
          <a:p>
            <a:pPr marL="342900" indent="-342900">
              <a:lnSpc>
                <a:spcPct val="150000"/>
              </a:lnSpc>
            </a:pPr>
            <a:r>
              <a:rPr lang="en-US" altLang="zh-CN" sz="2400" b="1" dirty="0" smtClean="0"/>
              <a:t>1. Tom and Mike know a little Chinese,_______?</a:t>
            </a:r>
            <a:endParaRPr lang="zh-CN" altLang="en-US" sz="2400" b="1" dirty="0" smtClean="0"/>
          </a:p>
          <a:p>
            <a:pPr marL="342900" indent="-342900">
              <a:lnSpc>
                <a:spcPct val="150000"/>
              </a:lnSpc>
            </a:pPr>
            <a:r>
              <a:rPr lang="en-US" altLang="zh-CN" sz="2400" dirty="0" smtClean="0"/>
              <a:t>   A. does he        B. doesn’t he</a:t>
            </a:r>
            <a:r>
              <a:rPr lang="zh-CN" altLang="en-US" sz="2400" dirty="0" smtClean="0"/>
              <a:t>       </a:t>
            </a:r>
            <a:r>
              <a:rPr lang="en-US" altLang="zh-CN" sz="2400" dirty="0" smtClean="0"/>
              <a:t>C. do they      D. don’t they</a:t>
            </a:r>
            <a:endParaRPr lang="zh-CN" altLang="en-US" sz="2400" dirty="0" smtClean="0"/>
          </a:p>
          <a:p>
            <a:pPr marL="342900" indent="-342900">
              <a:lnSpc>
                <a:spcPct val="150000"/>
              </a:lnSpc>
            </a:pPr>
            <a:r>
              <a:rPr lang="en-US" altLang="zh-CN" sz="2400" b="1" dirty="0" smtClean="0"/>
              <a:t>2. Nancy can ______ speak  French, can she?</a:t>
            </a:r>
            <a:endParaRPr lang="zh-CN" altLang="en-US" sz="2400" b="1" dirty="0" smtClean="0"/>
          </a:p>
          <a:p>
            <a:pPr marL="342900" indent="-342900">
              <a:lnSpc>
                <a:spcPct val="150000"/>
              </a:lnSpc>
            </a:pPr>
            <a:r>
              <a:rPr lang="en-US" altLang="zh-CN" sz="2400" dirty="0" smtClean="0"/>
              <a:t>   A. nearly          B. almost             C. hardly          D. hard</a:t>
            </a:r>
            <a:endParaRPr lang="zh-CN" altLang="en-US" sz="2400" dirty="0" smtClean="0"/>
          </a:p>
          <a:p>
            <a:pPr marL="342900" indent="-342900">
              <a:lnSpc>
                <a:spcPct val="150000"/>
              </a:lnSpc>
            </a:pPr>
            <a:r>
              <a:rPr lang="en-US" altLang="zh-CN" sz="2400" b="1" dirty="0" smtClean="0"/>
              <a:t>3. Let’s go to the concert, _____?</a:t>
            </a:r>
            <a:endParaRPr lang="zh-CN" altLang="en-US" sz="2400" b="1" dirty="0" smtClean="0"/>
          </a:p>
          <a:p>
            <a:pPr marL="342900" indent="-342900">
              <a:lnSpc>
                <a:spcPct val="150000"/>
              </a:lnSpc>
            </a:pPr>
            <a:r>
              <a:rPr lang="en-US" altLang="zh-CN" sz="2400" dirty="0" smtClean="0"/>
              <a:t>   A. shall we        B. will you            C. isn’t she           D. aren’t you</a:t>
            </a:r>
            <a:endParaRPr lang="zh-CN" altLang="en-US" sz="2400" dirty="0" smtClean="0"/>
          </a:p>
          <a:p>
            <a:pPr marL="342900" indent="-342900">
              <a:lnSpc>
                <a:spcPct val="150000"/>
              </a:lnSpc>
            </a:pPr>
            <a:r>
              <a:rPr lang="en-US" altLang="zh-CN" sz="2400" b="1" dirty="0" smtClean="0"/>
              <a:t>4. Don’t lose heart and try it again, ______?</a:t>
            </a:r>
            <a:endParaRPr lang="zh-CN" altLang="en-US" sz="2400" b="1" dirty="0" smtClean="0"/>
          </a:p>
          <a:p>
            <a:pPr marL="342900" indent="-342900">
              <a:lnSpc>
                <a:spcPct val="150000"/>
              </a:lnSpc>
            </a:pPr>
            <a:r>
              <a:rPr lang="en-US" altLang="zh-CN" sz="2400" dirty="0" smtClean="0"/>
              <a:t>   A. shall we        B. will you          C. isn’t she           D. aren’t you</a:t>
            </a:r>
            <a:endParaRPr lang="zh-CN" altLang="en-US" sz="2400" dirty="0" smtClean="0"/>
          </a:p>
          <a:p>
            <a:pPr marL="342900" indent="-342900">
              <a:lnSpc>
                <a:spcPct val="150000"/>
              </a:lnSpc>
            </a:pPr>
            <a:r>
              <a:rPr lang="en-US" altLang="zh-CN" sz="2400" b="1" dirty="0" smtClean="0"/>
              <a:t>5. ______ quickly bad news travels!</a:t>
            </a:r>
            <a:endParaRPr lang="zh-CN" altLang="en-US" sz="2400" b="1" dirty="0" smtClean="0"/>
          </a:p>
          <a:p>
            <a:pPr marL="342900" indent="-342900">
              <a:lnSpc>
                <a:spcPct val="150000"/>
              </a:lnSpc>
            </a:pPr>
            <a:r>
              <a:rPr lang="en-US" altLang="zh-CN" sz="2400" dirty="0" smtClean="0"/>
              <a:t>   A. What a            B. What              C. How                 D. How a</a:t>
            </a:r>
            <a:endParaRPr lang="zh-CN" altLang="en-US" sz="2400" dirty="0" smtClean="0"/>
          </a:p>
          <a:p>
            <a:endParaRPr lang="zh-CN" altLang="en-US" sz="2400" dirty="0" smtClean="0"/>
          </a:p>
        </p:txBody>
      </p:sp>
      <p:sp>
        <p:nvSpPr>
          <p:cNvPr id="5" name="TextBox 4"/>
          <p:cNvSpPr txBox="1"/>
          <p:nvPr/>
        </p:nvSpPr>
        <p:spPr>
          <a:xfrm>
            <a:off x="6937950" y="1024702"/>
            <a:ext cx="347980" cy="368300"/>
          </a:xfrm>
          <a:prstGeom prst="rect">
            <a:avLst/>
          </a:prstGeom>
          <a:noFill/>
        </p:spPr>
        <p:txBody>
          <a:bodyPr wrap="none" rtlCol="0">
            <a:spAutoFit/>
          </a:bodyPr>
          <a:lstStyle/>
          <a:p>
            <a:r>
              <a:rPr lang="en-US" altLang="zh-CN" dirty="0" smtClean="0"/>
              <a:t>D</a:t>
            </a:r>
            <a:endParaRPr lang="zh-CN" altLang="en-US" dirty="0"/>
          </a:p>
        </p:txBody>
      </p:sp>
      <p:sp>
        <p:nvSpPr>
          <p:cNvPr id="6" name="TextBox 5"/>
          <p:cNvSpPr txBox="1"/>
          <p:nvPr/>
        </p:nvSpPr>
        <p:spPr>
          <a:xfrm>
            <a:off x="3155437" y="2133903"/>
            <a:ext cx="347980" cy="368300"/>
          </a:xfrm>
          <a:prstGeom prst="rect">
            <a:avLst/>
          </a:prstGeom>
          <a:noFill/>
        </p:spPr>
        <p:txBody>
          <a:bodyPr wrap="none" rtlCol="0">
            <a:spAutoFit/>
          </a:bodyPr>
          <a:lstStyle/>
          <a:p>
            <a:r>
              <a:rPr lang="en-US" altLang="zh-CN" dirty="0" smtClean="0"/>
              <a:t>C</a:t>
            </a:r>
            <a:endParaRPr lang="zh-CN" altLang="en-US" dirty="0"/>
          </a:p>
        </p:txBody>
      </p:sp>
      <p:sp>
        <p:nvSpPr>
          <p:cNvPr id="7" name="TextBox 6"/>
          <p:cNvSpPr txBox="1"/>
          <p:nvPr/>
        </p:nvSpPr>
        <p:spPr>
          <a:xfrm>
            <a:off x="4837471" y="3244867"/>
            <a:ext cx="625818" cy="368300"/>
          </a:xfrm>
          <a:prstGeom prst="rect">
            <a:avLst/>
          </a:prstGeom>
          <a:noFill/>
        </p:spPr>
        <p:txBody>
          <a:bodyPr wrap="square" rtlCol="0">
            <a:spAutoFit/>
          </a:bodyPr>
          <a:lstStyle/>
          <a:p>
            <a:r>
              <a:rPr lang="en-US" altLang="zh-CN" dirty="0" smtClean="0"/>
              <a:t>A</a:t>
            </a:r>
            <a:endParaRPr lang="zh-CN" altLang="en-US" dirty="0"/>
          </a:p>
        </p:txBody>
      </p:sp>
      <p:sp>
        <p:nvSpPr>
          <p:cNvPr id="8" name="TextBox 7"/>
          <p:cNvSpPr txBox="1"/>
          <p:nvPr/>
        </p:nvSpPr>
        <p:spPr>
          <a:xfrm>
            <a:off x="6374007" y="4286553"/>
            <a:ext cx="335280" cy="368300"/>
          </a:xfrm>
          <a:prstGeom prst="rect">
            <a:avLst/>
          </a:prstGeom>
          <a:noFill/>
        </p:spPr>
        <p:txBody>
          <a:bodyPr wrap="none" rtlCol="0">
            <a:spAutoFit/>
          </a:bodyPr>
          <a:lstStyle/>
          <a:p>
            <a:r>
              <a:rPr lang="en-US" altLang="zh-CN" dirty="0" smtClean="0"/>
              <a:t>B</a:t>
            </a:r>
            <a:endParaRPr lang="zh-CN" altLang="en-US" dirty="0"/>
          </a:p>
        </p:txBody>
      </p:sp>
      <p:sp>
        <p:nvSpPr>
          <p:cNvPr id="9" name="TextBox 8"/>
          <p:cNvSpPr txBox="1"/>
          <p:nvPr/>
        </p:nvSpPr>
        <p:spPr>
          <a:xfrm>
            <a:off x="1759360" y="5438157"/>
            <a:ext cx="347980" cy="368300"/>
          </a:xfrm>
          <a:prstGeom prst="rect">
            <a:avLst/>
          </a:prstGeom>
          <a:noFill/>
        </p:spPr>
        <p:txBody>
          <a:bodyPr wrap="none" rtlCol="0">
            <a:spAutoFit/>
          </a:bodyPr>
          <a:lstStyle/>
          <a:p>
            <a:r>
              <a:rPr lang="en-US" altLang="zh-CN" dirty="0" smtClean="0"/>
              <a:t>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a:xfrm>
            <a:off x="838200" y="73025"/>
            <a:ext cx="10515600" cy="1325563"/>
          </a:xfrm>
        </p:spPr>
        <p:txBody>
          <a:bodyPr/>
          <a:lstStyle/>
          <a:p>
            <a:r>
              <a:rPr lang="zh-CN" altLang="en-US" sz="4000" dirty="0" smtClean="0"/>
              <a:t>练习题</a:t>
            </a:r>
            <a:endParaRPr lang="zh-CN" altLang="en-US" sz="4000" dirty="0" smtClean="0"/>
          </a:p>
        </p:txBody>
      </p:sp>
      <p:sp>
        <p:nvSpPr>
          <p:cNvPr id="3" name="TextBox 2"/>
          <p:cNvSpPr txBox="1"/>
          <p:nvPr/>
        </p:nvSpPr>
        <p:spPr>
          <a:xfrm>
            <a:off x="452755" y="857250"/>
            <a:ext cx="11457305" cy="6000750"/>
          </a:xfrm>
          <a:prstGeom prst="rect">
            <a:avLst/>
          </a:prstGeom>
          <a:noFill/>
        </p:spPr>
        <p:txBody>
          <a:bodyPr wrap="square" rtlCol="0">
            <a:spAutoFit/>
          </a:bodyPr>
          <a:lstStyle/>
          <a:p>
            <a:pPr marL="342900" indent="-342900">
              <a:lnSpc>
                <a:spcPct val="150000"/>
              </a:lnSpc>
            </a:pPr>
            <a:r>
              <a:rPr lang="en-US" altLang="zh-CN" sz="2400" b="1" dirty="0" smtClean="0"/>
              <a:t>6. ______ good news it is !</a:t>
            </a:r>
            <a:endParaRPr lang="zh-CN" altLang="en-US" sz="2400" b="1" dirty="0" smtClean="0"/>
          </a:p>
          <a:p>
            <a:pPr marL="342900" indent="-342900">
              <a:lnSpc>
                <a:spcPct val="150000"/>
              </a:lnSpc>
            </a:pPr>
            <a:r>
              <a:rPr lang="en-US" altLang="zh-CN" sz="2400" dirty="0" smtClean="0"/>
              <a:t>   A. What a            B. What              C. How                 D. How a </a:t>
            </a:r>
            <a:endParaRPr lang="zh-CN" altLang="en-US" sz="2400" dirty="0" smtClean="0"/>
          </a:p>
          <a:p>
            <a:pPr marL="342900" indent="-342900">
              <a:lnSpc>
                <a:spcPct val="150000"/>
              </a:lnSpc>
            </a:pPr>
            <a:r>
              <a:rPr lang="en-US" altLang="zh-CN" sz="2400" b="1" dirty="0" smtClean="0"/>
              <a:t>7. I don’t suppose anyone will volunteer,_______? </a:t>
            </a:r>
            <a:r>
              <a:rPr lang="zh-CN" altLang="en-US" sz="2400" b="1" dirty="0" smtClean="0"/>
              <a:t>（否定前移，实为从句否定）</a:t>
            </a:r>
            <a:endParaRPr lang="zh-CN" altLang="en-US" sz="2400" b="1" dirty="0" smtClean="0"/>
          </a:p>
          <a:p>
            <a:pPr marL="342900" indent="-342900">
              <a:lnSpc>
                <a:spcPct val="150000"/>
              </a:lnSpc>
            </a:pPr>
            <a:r>
              <a:rPr lang="en-US" altLang="zh-CN" sz="2400" dirty="0" smtClean="0"/>
              <a:t>   A. do I                  B. don’t I             C. will they          D. won’t they</a:t>
            </a:r>
            <a:endParaRPr lang="zh-CN" altLang="en-US" sz="2400" dirty="0" smtClean="0"/>
          </a:p>
          <a:p>
            <a:pPr marL="342900" indent="-342900">
              <a:lnSpc>
                <a:spcPct val="150000"/>
              </a:lnSpc>
            </a:pPr>
            <a:r>
              <a:rPr lang="en-US" altLang="zh-CN" sz="2400" b="1" dirty="0" smtClean="0"/>
              <a:t>8. Let us go to the cinema, _______?</a:t>
            </a:r>
            <a:endParaRPr lang="en-US" altLang="zh-CN" sz="2400" b="1" dirty="0" smtClean="0"/>
          </a:p>
          <a:p>
            <a:pPr marL="342900" indent="-342900">
              <a:lnSpc>
                <a:spcPct val="150000"/>
              </a:lnSpc>
            </a:pPr>
            <a:r>
              <a:rPr lang="en-US" altLang="zh-CN" sz="2400" dirty="0" smtClean="0"/>
              <a:t>A. will  you           B. do we     </a:t>
            </a:r>
            <a:r>
              <a:rPr lang="en-US" altLang="zh-CN" sz="2400" dirty="0" smtClean="0">
                <a:sym typeface="+mn-ea"/>
              </a:rPr>
              <a:t>C. shall we         D. do you </a:t>
            </a:r>
            <a:endParaRPr lang="zh-CN" altLang="en-US" sz="2400" dirty="0" smtClean="0"/>
          </a:p>
          <a:p>
            <a:pPr marL="342900" indent="-342900">
              <a:lnSpc>
                <a:spcPct val="150000"/>
              </a:lnSpc>
            </a:pPr>
            <a:r>
              <a:rPr lang="en-US" altLang="zh-CN" sz="2400" b="1" dirty="0" smtClean="0"/>
              <a:t>9. He must be a soldier,______?</a:t>
            </a:r>
            <a:endParaRPr lang="zh-CN" altLang="en-US" sz="2400" b="1" dirty="0" smtClean="0"/>
          </a:p>
          <a:p>
            <a:pPr marL="342900" indent="-342900">
              <a:lnSpc>
                <a:spcPct val="150000"/>
              </a:lnSpc>
            </a:pPr>
            <a:r>
              <a:rPr lang="en-US" altLang="zh-CN" sz="2400" dirty="0" smtClean="0"/>
              <a:t>   A. must he             B. isn’t he             C. is he               D. needn’t he</a:t>
            </a:r>
            <a:endParaRPr lang="zh-CN" altLang="en-US" sz="2400" dirty="0" smtClean="0"/>
          </a:p>
          <a:p>
            <a:pPr marL="342900" indent="-342900">
              <a:lnSpc>
                <a:spcPct val="150000"/>
              </a:lnSpc>
            </a:pPr>
            <a:r>
              <a:rPr lang="en-US" altLang="zh-CN" sz="2400" b="1" dirty="0" smtClean="0"/>
              <a:t>10. Doing morning exercise is good for your health, ______?</a:t>
            </a:r>
            <a:endParaRPr lang="zh-CN" altLang="en-US" sz="2400" b="1" dirty="0" smtClean="0"/>
          </a:p>
          <a:p>
            <a:pPr marL="342900" indent="-342900">
              <a:lnSpc>
                <a:spcPct val="150000"/>
              </a:lnSpc>
            </a:pPr>
            <a:r>
              <a:rPr lang="en-US" altLang="zh-CN" sz="2400" dirty="0" smtClean="0"/>
              <a:t>   A. is it                       B. isn’t it                C. don’t you         D. doesn’t it  </a:t>
            </a:r>
            <a:endParaRPr lang="zh-CN" altLang="en-US" sz="2400" dirty="0" smtClean="0"/>
          </a:p>
          <a:p>
            <a:endParaRPr lang="zh-CN" altLang="en-US" sz="2400" dirty="0" smtClean="0"/>
          </a:p>
        </p:txBody>
      </p:sp>
      <p:sp>
        <p:nvSpPr>
          <p:cNvPr id="4" name="TextBox 3"/>
          <p:cNvSpPr txBox="1"/>
          <p:nvPr/>
        </p:nvSpPr>
        <p:spPr>
          <a:xfrm>
            <a:off x="1187245" y="1030545"/>
            <a:ext cx="335280" cy="368300"/>
          </a:xfrm>
          <a:prstGeom prst="rect">
            <a:avLst/>
          </a:prstGeom>
          <a:noFill/>
        </p:spPr>
        <p:txBody>
          <a:bodyPr wrap="none" rtlCol="0">
            <a:spAutoFit/>
          </a:bodyPr>
          <a:lstStyle/>
          <a:p>
            <a:r>
              <a:rPr lang="en-US" altLang="zh-CN" dirty="0" smtClean="0"/>
              <a:t>B</a:t>
            </a:r>
            <a:endParaRPr lang="zh-CN" altLang="en-US" dirty="0"/>
          </a:p>
        </p:txBody>
      </p:sp>
      <p:sp>
        <p:nvSpPr>
          <p:cNvPr id="7" name="TextBox 6"/>
          <p:cNvSpPr txBox="1"/>
          <p:nvPr/>
        </p:nvSpPr>
        <p:spPr>
          <a:xfrm>
            <a:off x="6879445" y="2066307"/>
            <a:ext cx="347980" cy="368300"/>
          </a:xfrm>
          <a:prstGeom prst="rect">
            <a:avLst/>
          </a:prstGeom>
          <a:noFill/>
        </p:spPr>
        <p:txBody>
          <a:bodyPr wrap="none" rtlCol="0">
            <a:spAutoFit/>
          </a:bodyPr>
          <a:lstStyle/>
          <a:p>
            <a:r>
              <a:rPr lang="en-US" altLang="zh-CN" dirty="0" smtClean="0"/>
              <a:t>C</a:t>
            </a:r>
            <a:endParaRPr lang="zh-CN" altLang="en-US" dirty="0"/>
          </a:p>
        </p:txBody>
      </p:sp>
      <p:sp>
        <p:nvSpPr>
          <p:cNvPr id="8" name="TextBox 7"/>
          <p:cNvSpPr txBox="1"/>
          <p:nvPr/>
        </p:nvSpPr>
        <p:spPr>
          <a:xfrm>
            <a:off x="4658032" y="3134379"/>
            <a:ext cx="368709" cy="368300"/>
          </a:xfrm>
          <a:prstGeom prst="rect">
            <a:avLst/>
          </a:prstGeom>
          <a:noFill/>
        </p:spPr>
        <p:txBody>
          <a:bodyPr wrap="square" rtlCol="0">
            <a:spAutoFit/>
          </a:bodyPr>
          <a:lstStyle/>
          <a:p>
            <a:r>
              <a:rPr lang="en-US" altLang="zh-CN" dirty="0" smtClean="0"/>
              <a:t>A</a:t>
            </a:r>
            <a:endParaRPr lang="zh-CN" altLang="en-US" dirty="0"/>
          </a:p>
        </p:txBody>
      </p:sp>
      <p:sp>
        <p:nvSpPr>
          <p:cNvPr id="9" name="TextBox 8"/>
          <p:cNvSpPr txBox="1"/>
          <p:nvPr/>
        </p:nvSpPr>
        <p:spPr>
          <a:xfrm>
            <a:off x="9783097" y="3134344"/>
            <a:ext cx="1578077" cy="783590"/>
          </a:xfrm>
          <a:prstGeom prst="rect">
            <a:avLst/>
          </a:prstGeom>
          <a:noFill/>
        </p:spPr>
        <p:txBody>
          <a:bodyPr wrap="square" rtlCol="0">
            <a:spAutoFit/>
          </a:bodyPr>
          <a:lstStyle/>
          <a:p>
            <a:pPr marL="342900" indent="-342900">
              <a:lnSpc>
                <a:spcPct val="150000"/>
              </a:lnSpc>
            </a:pPr>
            <a:endParaRPr lang="zh-CN" altLang="en-US" b="1" dirty="0" smtClean="0"/>
          </a:p>
          <a:p>
            <a:endParaRPr lang="zh-CN" altLang="en-US" dirty="0"/>
          </a:p>
        </p:txBody>
      </p:sp>
      <p:sp>
        <p:nvSpPr>
          <p:cNvPr id="11" name="TextBox 10"/>
          <p:cNvSpPr txBox="1"/>
          <p:nvPr/>
        </p:nvSpPr>
        <p:spPr>
          <a:xfrm>
            <a:off x="4195445" y="4265295"/>
            <a:ext cx="633730" cy="368300"/>
          </a:xfrm>
          <a:prstGeom prst="rect">
            <a:avLst/>
          </a:prstGeom>
          <a:noFill/>
        </p:spPr>
        <p:txBody>
          <a:bodyPr wrap="square" rtlCol="0">
            <a:spAutoFit/>
          </a:bodyPr>
          <a:lstStyle/>
          <a:p>
            <a:r>
              <a:rPr lang="en-US" altLang="zh-CN" dirty="0" smtClean="0"/>
              <a:t>B</a:t>
            </a:r>
            <a:endParaRPr lang="zh-CN" altLang="en-US" dirty="0"/>
          </a:p>
        </p:txBody>
      </p:sp>
      <p:sp>
        <p:nvSpPr>
          <p:cNvPr id="12" name="TextBox 11"/>
          <p:cNvSpPr txBox="1"/>
          <p:nvPr/>
        </p:nvSpPr>
        <p:spPr>
          <a:xfrm>
            <a:off x="8368766" y="5357655"/>
            <a:ext cx="335280" cy="368300"/>
          </a:xfrm>
          <a:prstGeom prst="rect">
            <a:avLst/>
          </a:prstGeom>
          <a:noFill/>
        </p:spPr>
        <p:txBody>
          <a:bodyPr wrap="none" rtlCol="0">
            <a:spAutoFit/>
          </a:bodyPr>
          <a:lstStyle/>
          <a:p>
            <a:r>
              <a:rPr lang="en-US" altLang="zh-CN" dirty="0" smtClean="0"/>
              <a:t>B</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11" grpId="0"/>
      <p:bldP spid="1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sp>
        <p:nvSpPr>
          <p:cNvPr id="8" name="椭圆 7"/>
          <p:cNvSpPr/>
          <p:nvPr/>
        </p:nvSpPr>
        <p:spPr>
          <a:xfrm>
            <a:off x="3789329" y="1122329"/>
            <a:ext cx="4613342" cy="4613342"/>
          </a:xfrm>
          <a:prstGeom prst="ellipse">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9" name="组合 8"/>
          <p:cNvGrpSpPr/>
          <p:nvPr/>
        </p:nvGrpSpPr>
        <p:grpSpPr>
          <a:xfrm>
            <a:off x="4294965" y="1901757"/>
            <a:ext cx="3602071" cy="1857941"/>
            <a:chOff x="4359646" y="2039833"/>
            <a:chExt cx="3602071" cy="1857941"/>
          </a:xfrm>
        </p:grpSpPr>
        <p:sp>
          <p:nvSpPr>
            <p:cNvPr id="10" name="矩形 9"/>
            <p:cNvSpPr/>
            <p:nvPr/>
          </p:nvSpPr>
          <p:spPr>
            <a:xfrm>
              <a:off x="4359646" y="3129424"/>
              <a:ext cx="3602071" cy="76835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主谓</a:t>
              </a: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一致</a:t>
              </a:r>
              <a:endPar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1" name="矩形 10"/>
            <p:cNvSpPr/>
            <p:nvPr/>
          </p:nvSpPr>
          <p:spPr>
            <a:xfrm>
              <a:off x="5474881" y="2039833"/>
              <a:ext cx="1371600" cy="119888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02</a:t>
              </a:r>
              <a:endParaRPr kumimoji="0" lang="zh-CN" altLang="en-US"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95300" y="1163320"/>
            <a:ext cx="11201400" cy="5262245"/>
          </a:xfrm>
          <a:prstGeom prst="rect">
            <a:avLst/>
          </a:prstGeom>
          <a:noFill/>
        </p:spPr>
        <p:txBody>
          <a:bodyPr wrap="square" rtlCol="0">
            <a:spAutoFit/>
          </a:bodyPr>
          <a:lstStyle/>
          <a:p>
            <a:pPr>
              <a:buFont typeface="Wingdings" panose="05000000000000000000" pitchFamily="2" charset="2"/>
              <a:buNone/>
            </a:pPr>
            <a:r>
              <a:rPr lang="zh-CN" altLang="en-US" sz="2800" b="1" dirty="0" smtClean="0">
                <a:solidFill>
                  <a:srgbClr val="FF0000"/>
                </a:solidFill>
              </a:rPr>
              <a:t>主谓一致：</a:t>
            </a:r>
            <a:r>
              <a:rPr lang="zh-CN" altLang="en-US" sz="2800" dirty="0" smtClean="0"/>
              <a:t>主语和它的谓语动词在人称和数的变化上保持一致。</a:t>
            </a:r>
            <a:endParaRPr lang="en-US" altLang="zh-CN" sz="2800" dirty="0" smtClean="0"/>
          </a:p>
          <a:p>
            <a:pPr>
              <a:buFont typeface="Wingdings" panose="05000000000000000000" pitchFamily="2" charset="2"/>
              <a:buNone/>
            </a:pPr>
            <a:endParaRPr lang="en-US" sz="2800" dirty="0" smtClean="0"/>
          </a:p>
          <a:p>
            <a:pPr>
              <a:buFont typeface="Wingdings" panose="05000000000000000000" pitchFamily="2" charset="2"/>
              <a:buNone/>
            </a:pPr>
            <a:r>
              <a:rPr lang="zh-CN" altLang="en-US" sz="2800" b="1" dirty="0" smtClean="0"/>
              <a:t>（一）谓语动词用单数的情况</a:t>
            </a:r>
            <a:endParaRPr lang="en-US" sz="2800" b="1" dirty="0" smtClean="0"/>
          </a:p>
          <a:p>
            <a:pPr>
              <a:buFont typeface="Wingdings" panose="05000000000000000000" pitchFamily="2" charset="2"/>
              <a:buNone/>
            </a:pPr>
            <a:r>
              <a:rPr lang="en-US" sz="2800" b="1" dirty="0" smtClean="0"/>
              <a:t>    </a:t>
            </a:r>
            <a:r>
              <a:rPr lang="en-US" altLang="zh-CN" sz="2800" b="1" dirty="0" smtClean="0"/>
              <a:t>1</a:t>
            </a:r>
            <a:r>
              <a:rPr lang="zh-CN" altLang="en-US" sz="2800" b="1" dirty="0" smtClean="0"/>
              <a:t>）不可数名词</a:t>
            </a:r>
            <a:r>
              <a:rPr lang="zh-CN" altLang="en-US" sz="2800" dirty="0" smtClean="0"/>
              <a:t>，如 </a:t>
            </a:r>
            <a:r>
              <a:rPr lang="en-US" altLang="zh-CN" sz="2800" dirty="0" smtClean="0"/>
              <a:t>water, ice, gas, air, news, food</a:t>
            </a:r>
            <a:r>
              <a:rPr lang="zh-CN" altLang="en-US" sz="2800" dirty="0" smtClean="0"/>
              <a:t>等，如：</a:t>
            </a:r>
            <a:endParaRPr lang="en-US" sz="2800" dirty="0" smtClean="0"/>
          </a:p>
          <a:p>
            <a:pPr>
              <a:buFont typeface="Wingdings" panose="05000000000000000000" pitchFamily="2" charset="2"/>
              <a:buNone/>
            </a:pPr>
            <a:r>
              <a:rPr lang="en-US" sz="2800" dirty="0" smtClean="0"/>
              <a:t>          </a:t>
            </a:r>
            <a:r>
              <a:rPr lang="en-US" altLang="zh-CN" sz="2800" dirty="0" smtClean="0"/>
              <a:t>Money is not everything.</a:t>
            </a:r>
            <a:endParaRPr lang="zh-CN" altLang="en-US" sz="2800" dirty="0" smtClean="0"/>
          </a:p>
          <a:p>
            <a:pPr>
              <a:buFont typeface="Wingdings" panose="05000000000000000000" pitchFamily="2" charset="2"/>
              <a:buNone/>
            </a:pPr>
            <a:r>
              <a:rPr lang="en-US" altLang="zh-CN" sz="2800" b="1" dirty="0" smtClean="0"/>
              <a:t>    2) </a:t>
            </a:r>
            <a:r>
              <a:rPr lang="zh-CN" altLang="en-US" sz="2800" b="1" dirty="0" smtClean="0"/>
              <a:t>以</a:t>
            </a:r>
            <a:r>
              <a:rPr lang="en-US" altLang="zh-CN" sz="2800" b="1" dirty="0" smtClean="0"/>
              <a:t>-</a:t>
            </a:r>
            <a:r>
              <a:rPr lang="en-US" altLang="zh-CN" sz="2800" b="1" dirty="0" err="1" smtClean="0"/>
              <a:t>ics</a:t>
            </a:r>
            <a:r>
              <a:rPr lang="en-US" altLang="zh-CN" sz="2800" b="1" dirty="0" smtClean="0"/>
              <a:t> </a:t>
            </a:r>
            <a:r>
              <a:rPr lang="zh-CN" altLang="en-US" sz="2800" b="1" dirty="0" smtClean="0"/>
              <a:t>结尾的学科名词</a:t>
            </a:r>
            <a:r>
              <a:rPr lang="zh-CN" altLang="en-US" sz="2800" dirty="0" smtClean="0"/>
              <a:t>，如：</a:t>
            </a:r>
            <a:endParaRPr lang="en-US" sz="2800" dirty="0" smtClean="0"/>
          </a:p>
          <a:p>
            <a:pPr>
              <a:buFont typeface="Wingdings" panose="05000000000000000000" pitchFamily="2" charset="2"/>
              <a:buNone/>
            </a:pPr>
            <a:r>
              <a:rPr lang="en-US" sz="2800" dirty="0" smtClean="0"/>
              <a:t>          </a:t>
            </a:r>
            <a:r>
              <a:rPr lang="en-US" altLang="zh-CN" sz="2800" dirty="0" smtClean="0"/>
              <a:t>Economics is boring to her.</a:t>
            </a:r>
            <a:endParaRPr lang="zh-CN" altLang="en-US" sz="2800" dirty="0" smtClean="0"/>
          </a:p>
          <a:p>
            <a:pPr>
              <a:buFont typeface="Wingdings" panose="05000000000000000000" pitchFamily="2" charset="2"/>
              <a:buNone/>
            </a:pPr>
            <a:r>
              <a:rPr lang="en-US" altLang="zh-CN" sz="2800" b="1" dirty="0" smtClean="0"/>
              <a:t>    3) </a:t>
            </a:r>
            <a:r>
              <a:rPr lang="zh-CN" altLang="en-US" sz="2800" b="1" dirty="0" smtClean="0"/>
              <a:t>专有名词，地名、国名、歌曲名、报刊杂志等</a:t>
            </a:r>
            <a:r>
              <a:rPr lang="zh-CN" altLang="en-US" sz="2800" dirty="0" smtClean="0"/>
              <a:t>，如：</a:t>
            </a:r>
            <a:endParaRPr lang="en-US" sz="2800" dirty="0" smtClean="0"/>
          </a:p>
          <a:p>
            <a:pPr>
              <a:buFont typeface="Wingdings" panose="05000000000000000000" pitchFamily="2" charset="2"/>
              <a:buNone/>
            </a:pPr>
            <a:r>
              <a:rPr lang="en-US" sz="2800" dirty="0" smtClean="0"/>
              <a:t>          </a:t>
            </a:r>
            <a:r>
              <a:rPr lang="en-US" altLang="zh-CN" sz="2800" dirty="0" smtClean="0"/>
              <a:t>The United Nations was formed in San Francisco in 1945.</a:t>
            </a:r>
            <a:endParaRPr lang="zh-CN" altLang="en-US" sz="2800" dirty="0" smtClean="0"/>
          </a:p>
          <a:p>
            <a:pPr>
              <a:buFont typeface="Wingdings" panose="05000000000000000000" pitchFamily="2" charset="2"/>
              <a:buNone/>
            </a:pPr>
            <a:r>
              <a:rPr lang="en-US" altLang="zh-CN" sz="2800" b="1" dirty="0" smtClean="0"/>
              <a:t>    4</a:t>
            </a:r>
            <a:r>
              <a:rPr lang="zh-CN" altLang="en-US" sz="2800" b="1" dirty="0" smtClean="0"/>
              <a:t>）时间、长度、金钱、距离、重量、温度、价值等作主语</a:t>
            </a:r>
            <a:r>
              <a:rPr lang="zh-CN" altLang="en-US" sz="2800" dirty="0" smtClean="0"/>
              <a:t>，如：</a:t>
            </a:r>
            <a:endParaRPr lang="en-US" sz="2800" dirty="0" smtClean="0"/>
          </a:p>
          <a:p>
            <a:pPr>
              <a:buFont typeface="Wingdings" panose="05000000000000000000" pitchFamily="2" charset="2"/>
              <a:buNone/>
            </a:pPr>
            <a:r>
              <a:rPr lang="en-US" sz="2800" dirty="0" smtClean="0"/>
              <a:t>          </a:t>
            </a:r>
            <a:r>
              <a:rPr lang="en-US" altLang="zh-CN" sz="2800" dirty="0" smtClean="0"/>
              <a:t>Two million dollars is a lot of money.</a:t>
            </a:r>
            <a:endParaRPr lang="zh-CN" altLang="en-US" sz="2800" dirty="0" smtClean="0"/>
          </a:p>
          <a:p>
            <a:endParaRPr lang="zh-CN" altLang="en-US" sz="2800" dirty="0" smtClean="0"/>
          </a:p>
        </p:txBody>
      </p:sp>
      <p:sp>
        <p:nvSpPr>
          <p:cNvPr id="2" name="标题 1"/>
          <p:cNvSpPr/>
          <p:nvPr>
            <p:ph type="title"/>
          </p:nvPr>
        </p:nvSpPr>
        <p:spPr/>
        <p:txBody>
          <a:bodyPr/>
          <a:p>
            <a:endParaRPr lang="zh-CN" alt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6575" y="1165225"/>
            <a:ext cx="11296015" cy="5692775"/>
          </a:xfrm>
          <a:prstGeom prst="rect">
            <a:avLst/>
          </a:prstGeom>
          <a:noFill/>
        </p:spPr>
        <p:txBody>
          <a:bodyPr wrap="square" rtlCol="0">
            <a:spAutoFit/>
          </a:bodyPr>
          <a:lstStyle/>
          <a:p>
            <a:pPr marL="457200" indent="-457200">
              <a:buFont typeface="Wingdings" panose="05000000000000000000" pitchFamily="2" charset="2"/>
              <a:buNone/>
            </a:pPr>
            <a:r>
              <a:rPr lang="en-US" altLang="zh-CN" sz="2800" b="1" dirty="0" smtClean="0"/>
              <a:t>5) each, either, every, no, more than one, each of, either of ,</a:t>
            </a:r>
            <a:endParaRPr lang="zh-CN" altLang="en-US" sz="2800" b="1" dirty="0" smtClean="0"/>
          </a:p>
          <a:p>
            <a:pPr marL="457200" indent="-457200">
              <a:buFont typeface="Wingdings" panose="05000000000000000000" pitchFamily="2" charset="2"/>
              <a:buNone/>
            </a:pPr>
            <a:r>
              <a:rPr lang="en-US" altLang="zh-CN" sz="2800" b="1" dirty="0" smtClean="0"/>
              <a:t>     neither of , one of </a:t>
            </a:r>
            <a:r>
              <a:rPr lang="zh-CN" altLang="en-US" sz="2800" b="1" dirty="0" smtClean="0"/>
              <a:t>后接主语时</a:t>
            </a:r>
            <a:r>
              <a:rPr lang="zh-CN" altLang="en-US" sz="2800" dirty="0" smtClean="0"/>
              <a:t>，如：</a:t>
            </a:r>
            <a:endParaRPr lang="en-US" sz="2800" dirty="0" smtClean="0"/>
          </a:p>
          <a:p>
            <a:pPr marL="457200" indent="-457200">
              <a:buFont typeface="Wingdings" panose="05000000000000000000" pitchFamily="2" charset="2"/>
              <a:buNone/>
            </a:pPr>
            <a:r>
              <a:rPr lang="en-US" sz="2800" dirty="0" smtClean="0"/>
              <a:t>         </a:t>
            </a:r>
            <a:r>
              <a:rPr lang="en-US" altLang="zh-CN" sz="2800" dirty="0" smtClean="0"/>
              <a:t>One of the doors was damaged.</a:t>
            </a:r>
            <a:endParaRPr lang="zh-CN" altLang="en-US" sz="2800" dirty="0" smtClean="0"/>
          </a:p>
          <a:p>
            <a:pPr marL="457200" indent="-457200">
              <a:buFont typeface="Wingdings" panose="05000000000000000000" pitchFamily="2" charset="2"/>
              <a:buNone/>
            </a:pPr>
            <a:r>
              <a:rPr lang="en-US" altLang="zh-CN" sz="2800" dirty="0" smtClean="0"/>
              <a:t>         Each of the students is not pleased with the arrangement.</a:t>
            </a:r>
            <a:endParaRPr lang="zh-CN" altLang="en-US" sz="2800" dirty="0" smtClean="0"/>
          </a:p>
          <a:p>
            <a:pPr marL="457200" indent="-457200">
              <a:buFont typeface="Wingdings" panose="05000000000000000000" pitchFamily="2" charset="2"/>
              <a:buNone/>
            </a:pPr>
            <a:r>
              <a:rPr lang="en-US" altLang="zh-CN" sz="2800" b="1" dirty="0" smtClean="0"/>
              <a:t>6</a:t>
            </a:r>
            <a:r>
              <a:rPr lang="zh-CN" altLang="en-US" sz="2800" b="1" dirty="0" smtClean="0"/>
              <a:t>）</a:t>
            </a:r>
            <a:r>
              <a:rPr lang="en-US" altLang="zh-CN" sz="2800" b="1" dirty="0" smtClean="0"/>
              <a:t>each, everyone, everybody, everything, anyone, someone, no one, nothing</a:t>
            </a:r>
            <a:r>
              <a:rPr lang="zh-CN" altLang="en-US" sz="2800" b="1" dirty="0" smtClean="0"/>
              <a:t>等作不定代词时</a:t>
            </a:r>
            <a:r>
              <a:rPr lang="zh-CN" altLang="en-US" sz="2800" dirty="0" smtClean="0"/>
              <a:t>，如：</a:t>
            </a:r>
            <a:endParaRPr lang="en-US" sz="2800" dirty="0" smtClean="0"/>
          </a:p>
          <a:p>
            <a:pPr marL="457200" indent="-457200">
              <a:buFont typeface="Wingdings" panose="05000000000000000000" pitchFamily="2" charset="2"/>
              <a:buNone/>
            </a:pPr>
            <a:r>
              <a:rPr lang="en-US" sz="2800" dirty="0" smtClean="0"/>
              <a:t>         </a:t>
            </a:r>
            <a:r>
              <a:rPr lang="en-US" altLang="zh-CN" sz="2800" dirty="0" smtClean="0"/>
              <a:t>Someone has stolen my wallet.</a:t>
            </a:r>
            <a:endParaRPr lang="zh-CN" altLang="en-US" sz="2800" dirty="0" smtClean="0"/>
          </a:p>
          <a:p>
            <a:pPr marL="457200" indent="-457200">
              <a:buFont typeface="Wingdings" panose="05000000000000000000" pitchFamily="2" charset="2"/>
              <a:buNone/>
            </a:pPr>
            <a:r>
              <a:rPr lang="en-US" altLang="zh-CN" sz="2800" b="1" dirty="0" smtClean="0"/>
              <a:t>7)  and</a:t>
            </a:r>
            <a:r>
              <a:rPr lang="zh-CN" altLang="en-US" sz="2800" b="1" dirty="0" smtClean="0"/>
              <a:t>连接两个数相加时，谓语动词一般用单数</a:t>
            </a:r>
            <a:r>
              <a:rPr lang="en-US" altLang="zh-CN" sz="2800" dirty="0" smtClean="0"/>
              <a:t>, </a:t>
            </a:r>
            <a:r>
              <a:rPr lang="zh-CN" altLang="en-US" sz="2800" dirty="0" smtClean="0"/>
              <a:t>如：</a:t>
            </a:r>
            <a:endParaRPr lang="en-US" sz="2800" dirty="0" smtClean="0"/>
          </a:p>
          <a:p>
            <a:pPr marL="457200" indent="-457200">
              <a:buFont typeface="Wingdings" panose="05000000000000000000" pitchFamily="2" charset="2"/>
              <a:buNone/>
            </a:pPr>
            <a:r>
              <a:rPr lang="en-US" sz="2800" dirty="0" smtClean="0"/>
              <a:t>         </a:t>
            </a:r>
            <a:r>
              <a:rPr lang="en-US" altLang="zh-CN" sz="2800" dirty="0" smtClean="0"/>
              <a:t>Six and eight makes fourteen.</a:t>
            </a:r>
            <a:endParaRPr lang="zh-CN" altLang="en-US" sz="2800" dirty="0" smtClean="0"/>
          </a:p>
          <a:p>
            <a:pPr marL="457200" indent="-457200">
              <a:buFont typeface="Wingdings" panose="05000000000000000000" pitchFamily="2" charset="2"/>
              <a:buNone/>
            </a:pPr>
            <a:r>
              <a:rPr lang="en-US" altLang="zh-CN" sz="2800" b="1" dirty="0" smtClean="0"/>
              <a:t>8</a:t>
            </a:r>
            <a:r>
              <a:rPr lang="zh-CN" altLang="en-US" sz="2800" b="1" dirty="0" smtClean="0"/>
              <a:t>）</a:t>
            </a:r>
            <a:r>
              <a:rPr lang="en-US" altLang="zh-CN" sz="2800" b="1" dirty="0" smtClean="0"/>
              <a:t>many a+</a:t>
            </a:r>
            <a:r>
              <a:rPr lang="zh-CN" altLang="en-US" sz="2800" b="1" dirty="0" smtClean="0"/>
              <a:t>单数可数名词，</a:t>
            </a:r>
            <a:r>
              <a:rPr lang="en-US" altLang="zh-CN" sz="2800" b="1" dirty="0" smtClean="0"/>
              <a:t>more than one+</a:t>
            </a:r>
            <a:r>
              <a:rPr lang="zh-CN" altLang="en-US" sz="2800" b="1" dirty="0" smtClean="0"/>
              <a:t>单数可数名词时</a:t>
            </a:r>
            <a:r>
              <a:rPr lang="zh-CN" altLang="en-US" sz="2800" dirty="0" smtClean="0"/>
              <a:t>，如：</a:t>
            </a:r>
            <a:endParaRPr lang="en-US" sz="2800" dirty="0" smtClean="0"/>
          </a:p>
          <a:p>
            <a:pPr marL="457200" indent="-457200">
              <a:buFont typeface="Wingdings" panose="05000000000000000000" pitchFamily="2" charset="2"/>
              <a:buNone/>
            </a:pPr>
            <a:r>
              <a:rPr lang="en-US" sz="2800" dirty="0" smtClean="0"/>
              <a:t>         </a:t>
            </a:r>
            <a:r>
              <a:rPr lang="en-US" altLang="zh-CN" sz="2800" dirty="0" smtClean="0"/>
              <a:t>Many a child was playing there.</a:t>
            </a:r>
            <a:endParaRPr lang="zh-CN" altLang="en-US" sz="2800" dirty="0" smtClean="0"/>
          </a:p>
          <a:p>
            <a:pPr marL="457200" indent="-457200">
              <a:buFont typeface="Wingdings" panose="05000000000000000000" pitchFamily="2" charset="2"/>
              <a:buNone/>
            </a:pPr>
            <a:r>
              <a:rPr lang="en-US" altLang="zh-CN" sz="2800" dirty="0" smtClean="0"/>
              <a:t>         More than one student has failed in the exam.</a:t>
            </a:r>
            <a:endParaRPr lang="zh-CN" altLang="en-US" sz="2800" dirty="0" smtClean="0"/>
          </a:p>
          <a:p>
            <a:endParaRPr lang="zh-CN" altLang="en-US" sz="2800" dirty="0" smtClean="0"/>
          </a:p>
        </p:txBody>
      </p:sp>
      <p:sp>
        <p:nvSpPr>
          <p:cNvPr id="2" name="标题 1"/>
          <p:cNvSpPr/>
          <p:nvPr>
            <p:ph type="title"/>
          </p:nvPr>
        </p:nvSpPr>
        <p:spPr/>
        <p:txBody>
          <a:bodyPr/>
          <a:p>
            <a:endParaRPr lang="zh-CN" alt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60680" y="1179195"/>
            <a:ext cx="11470005" cy="5692775"/>
          </a:xfrm>
          <a:prstGeom prst="rect">
            <a:avLst/>
          </a:prstGeom>
          <a:noFill/>
        </p:spPr>
        <p:txBody>
          <a:bodyPr wrap="square" rtlCol="0">
            <a:spAutoFit/>
          </a:bodyPr>
          <a:lstStyle/>
          <a:p>
            <a:pPr>
              <a:buFont typeface="Wingdings" panose="05000000000000000000" pitchFamily="2" charset="2"/>
              <a:buNone/>
            </a:pPr>
            <a:r>
              <a:rPr lang="en-US" altLang="zh-CN" sz="2800" b="1" dirty="0" smtClean="0"/>
              <a:t>(</a:t>
            </a:r>
            <a:r>
              <a:rPr lang="zh-CN" altLang="en-US" sz="2800" b="1" dirty="0" smtClean="0"/>
              <a:t>二</a:t>
            </a:r>
            <a:r>
              <a:rPr lang="en-US" altLang="zh-CN" sz="2800" b="1" dirty="0" smtClean="0"/>
              <a:t>) </a:t>
            </a:r>
            <a:r>
              <a:rPr lang="zh-CN" altLang="en-US" sz="2800" b="1" dirty="0" smtClean="0"/>
              <a:t>谓语动词用复数的情况</a:t>
            </a:r>
            <a:endParaRPr lang="en-US" altLang="zh-CN" sz="2800" b="1" dirty="0" smtClean="0"/>
          </a:p>
          <a:p>
            <a:pPr>
              <a:buFont typeface="Wingdings" panose="05000000000000000000" pitchFamily="2" charset="2"/>
              <a:buNone/>
            </a:pPr>
            <a:endParaRPr lang="en-US" sz="2800" b="1" dirty="0" smtClean="0"/>
          </a:p>
          <a:p>
            <a:pPr>
              <a:buFont typeface="Wingdings" panose="05000000000000000000" pitchFamily="2" charset="2"/>
              <a:buNone/>
            </a:pPr>
            <a:r>
              <a:rPr lang="en-US" sz="2800" b="1" dirty="0" smtClean="0"/>
              <a:t>    </a:t>
            </a:r>
            <a:r>
              <a:rPr lang="en-US" altLang="zh-CN" sz="2800" b="1" dirty="0" smtClean="0"/>
              <a:t>1</a:t>
            </a:r>
            <a:r>
              <a:rPr lang="zh-CN" altLang="en-US" sz="2800" b="1" dirty="0" smtClean="0"/>
              <a:t>） 集体名词 </a:t>
            </a:r>
            <a:r>
              <a:rPr lang="en-US" altLang="zh-CN" sz="2800" b="1" dirty="0" smtClean="0"/>
              <a:t>cattle, people, youth ,enemy, folk </a:t>
            </a:r>
            <a:r>
              <a:rPr lang="zh-CN" altLang="en-US" sz="2800" b="1" dirty="0" smtClean="0"/>
              <a:t>和表示成双成对的东西，如 </a:t>
            </a:r>
            <a:r>
              <a:rPr lang="en-US" altLang="zh-CN" sz="2800" b="1" dirty="0" smtClean="0"/>
              <a:t>trousers, glasses, shoes, socks</a:t>
            </a:r>
            <a:r>
              <a:rPr lang="zh-CN" altLang="en-US" sz="2800" b="1" dirty="0" smtClean="0"/>
              <a:t>等作主语时</a:t>
            </a:r>
            <a:r>
              <a:rPr lang="zh-CN" altLang="en-US" sz="2800" dirty="0" smtClean="0"/>
              <a:t>，如：</a:t>
            </a:r>
            <a:endParaRPr lang="en-US" sz="2800" dirty="0" smtClean="0"/>
          </a:p>
          <a:p>
            <a:pPr>
              <a:buFont typeface="Wingdings" panose="05000000000000000000" pitchFamily="2" charset="2"/>
              <a:buNone/>
            </a:pPr>
            <a:r>
              <a:rPr lang="en-US" sz="2800" dirty="0" smtClean="0"/>
              <a:t>          </a:t>
            </a:r>
            <a:r>
              <a:rPr lang="en-US" altLang="zh-CN" sz="2800" dirty="0" smtClean="0"/>
              <a:t>The police have caught the murderer.</a:t>
            </a:r>
            <a:endParaRPr lang="zh-CN" altLang="en-US" sz="2800" dirty="0" smtClean="0"/>
          </a:p>
          <a:p>
            <a:pPr>
              <a:buFont typeface="Wingdings" panose="05000000000000000000" pitchFamily="2" charset="2"/>
              <a:buNone/>
            </a:pPr>
            <a:r>
              <a:rPr lang="en-US" altLang="zh-CN" sz="2800" b="1" dirty="0" smtClean="0"/>
              <a:t>     2) </a:t>
            </a:r>
            <a:r>
              <a:rPr lang="zh-CN" altLang="en-US" sz="2800" b="1" dirty="0" smtClean="0"/>
              <a:t>群岛、海峡、群山、瀑布群等如 </a:t>
            </a:r>
            <a:r>
              <a:rPr lang="en-US" altLang="zh-CN" sz="2800" b="1" dirty="0" smtClean="0"/>
              <a:t>the Philippines, the Alps, the Niagara Falls </a:t>
            </a:r>
            <a:r>
              <a:rPr lang="zh-CN" altLang="en-US" sz="2800" b="1" dirty="0" smtClean="0"/>
              <a:t>作主语时</a:t>
            </a:r>
            <a:r>
              <a:rPr lang="zh-CN" altLang="en-US" sz="2800" dirty="0" smtClean="0"/>
              <a:t>，如：</a:t>
            </a:r>
            <a:endParaRPr lang="en-US" sz="2800" dirty="0" smtClean="0"/>
          </a:p>
          <a:p>
            <a:pPr>
              <a:buFont typeface="Wingdings" panose="05000000000000000000" pitchFamily="2" charset="2"/>
              <a:buNone/>
            </a:pPr>
            <a:r>
              <a:rPr lang="en-US" sz="2800" dirty="0" smtClean="0"/>
              <a:t>          </a:t>
            </a:r>
            <a:r>
              <a:rPr lang="en-US" altLang="zh-CN" sz="2800" dirty="0" smtClean="0"/>
              <a:t>The Alps are loved by many tourists.</a:t>
            </a:r>
            <a:endParaRPr lang="zh-CN" altLang="en-US" sz="2800" dirty="0" smtClean="0"/>
          </a:p>
          <a:p>
            <a:pPr>
              <a:buFont typeface="Wingdings" panose="05000000000000000000" pitchFamily="2" charset="2"/>
              <a:buNone/>
            </a:pPr>
            <a:r>
              <a:rPr lang="en-US" altLang="zh-CN" sz="2800" b="1" dirty="0" smtClean="0"/>
              <a:t>     3) the+</a:t>
            </a:r>
            <a:r>
              <a:rPr lang="zh-CN" altLang="en-US" sz="2800" b="1" dirty="0" smtClean="0"/>
              <a:t>形容词</a:t>
            </a:r>
            <a:r>
              <a:rPr lang="en-US" altLang="zh-CN" sz="2800" b="1" dirty="0" smtClean="0"/>
              <a:t>/</a:t>
            </a:r>
            <a:r>
              <a:rPr lang="zh-CN" altLang="en-US" sz="2800" b="1" dirty="0" smtClean="0"/>
              <a:t>分词 表一类人时</a:t>
            </a:r>
            <a:r>
              <a:rPr lang="zh-CN" altLang="en-US" sz="2800" dirty="0" smtClean="0"/>
              <a:t>，如：</a:t>
            </a:r>
            <a:endParaRPr lang="en-US" sz="2800" dirty="0" smtClean="0"/>
          </a:p>
          <a:p>
            <a:pPr>
              <a:buFont typeface="Wingdings" panose="05000000000000000000" pitchFamily="2" charset="2"/>
              <a:buNone/>
            </a:pPr>
            <a:r>
              <a:rPr lang="en-US" sz="2800" dirty="0" smtClean="0"/>
              <a:t>          </a:t>
            </a:r>
            <a:r>
              <a:rPr lang="en-US" altLang="zh-CN" sz="2800" dirty="0" smtClean="0"/>
              <a:t>The rich are not always happy.</a:t>
            </a:r>
            <a:endParaRPr lang="zh-CN" altLang="en-US" sz="2800" dirty="0" smtClean="0"/>
          </a:p>
          <a:p>
            <a:pPr>
              <a:buFont typeface="Wingdings" panose="05000000000000000000" pitchFamily="2" charset="2"/>
              <a:buNone/>
            </a:pPr>
            <a:r>
              <a:rPr lang="en-US" altLang="zh-CN" sz="2800" dirty="0" smtClean="0"/>
              <a:t>     </a:t>
            </a:r>
            <a:r>
              <a:rPr lang="en-US" altLang="zh-CN" sz="2800" b="1" dirty="0" smtClean="0"/>
              <a:t>4) the+</a:t>
            </a:r>
            <a:r>
              <a:rPr lang="zh-CN" altLang="en-US" sz="2800" b="1" dirty="0" smtClean="0"/>
              <a:t>姓氏复数 表一家人时</a:t>
            </a:r>
            <a:r>
              <a:rPr lang="zh-CN" altLang="en-US" sz="2800" dirty="0" smtClean="0"/>
              <a:t>，如：</a:t>
            </a:r>
            <a:endParaRPr lang="en-US" sz="2800" dirty="0" smtClean="0"/>
          </a:p>
          <a:p>
            <a:pPr>
              <a:buFont typeface="Wingdings" panose="05000000000000000000" pitchFamily="2" charset="2"/>
              <a:buNone/>
            </a:pPr>
            <a:r>
              <a:rPr lang="en-US" sz="2800" dirty="0" smtClean="0"/>
              <a:t>           </a:t>
            </a:r>
            <a:r>
              <a:rPr lang="en-US" altLang="zh-CN" sz="2800" dirty="0" smtClean="0"/>
              <a:t>The </a:t>
            </a:r>
            <a:r>
              <a:rPr lang="en-US" altLang="zh-CN" sz="2800" dirty="0" err="1" smtClean="0"/>
              <a:t>Wangs</a:t>
            </a:r>
            <a:r>
              <a:rPr lang="en-US" altLang="zh-CN" sz="2800" dirty="0" smtClean="0"/>
              <a:t> are going to the cinema tonight.</a:t>
            </a:r>
            <a:endParaRPr lang="zh-CN" altLang="en-US" sz="2800" dirty="0" smtClean="0"/>
          </a:p>
          <a:p>
            <a:endParaRPr lang="zh-CN" altLang="en-US" sz="2800" dirty="0" smtClean="0"/>
          </a:p>
        </p:txBody>
      </p:sp>
      <p:sp>
        <p:nvSpPr>
          <p:cNvPr id="2" name="标题 1"/>
          <p:cNvSpPr/>
          <p:nvPr>
            <p:ph type="title"/>
          </p:nvPr>
        </p:nvSpPr>
        <p:spPr/>
        <p:txBody>
          <a:bodyPr/>
          <a:p>
            <a:endParaRPr lang="zh-CN" alt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52755" y="953770"/>
            <a:ext cx="11558270" cy="4831080"/>
          </a:xfrm>
          <a:prstGeom prst="rect">
            <a:avLst/>
          </a:prstGeom>
          <a:noFill/>
        </p:spPr>
        <p:txBody>
          <a:bodyPr wrap="square" rtlCol="0">
            <a:spAutoFit/>
          </a:bodyPr>
          <a:lstStyle/>
          <a:p>
            <a:pPr>
              <a:buFont typeface="Wingdings" panose="05000000000000000000" pitchFamily="2" charset="2"/>
              <a:buNone/>
            </a:pPr>
            <a:r>
              <a:rPr lang="zh-CN" altLang="en-US" sz="2800" b="1" dirty="0" smtClean="0"/>
              <a:t>（三）其他情况</a:t>
            </a:r>
            <a:endParaRPr lang="en-US" altLang="zh-CN" sz="2800" b="1" dirty="0" smtClean="0"/>
          </a:p>
          <a:p>
            <a:pPr>
              <a:buFont typeface="Wingdings" panose="05000000000000000000" pitchFamily="2" charset="2"/>
              <a:buNone/>
            </a:pPr>
            <a:endParaRPr lang="en-US" sz="2800" b="1" dirty="0" smtClean="0"/>
          </a:p>
          <a:p>
            <a:pPr>
              <a:buFont typeface="Wingdings" panose="05000000000000000000" pitchFamily="2" charset="2"/>
              <a:buNone/>
            </a:pPr>
            <a:r>
              <a:rPr lang="en-US" sz="2800" b="1" dirty="0" smtClean="0"/>
              <a:t>  </a:t>
            </a:r>
            <a:r>
              <a:rPr lang="en-US" altLang="zh-CN" sz="2800" b="1" dirty="0" smtClean="0"/>
              <a:t>1</a:t>
            </a:r>
            <a:r>
              <a:rPr lang="zh-CN" altLang="en-US" sz="2800" b="1" dirty="0" smtClean="0"/>
              <a:t>）分数、百分数</a:t>
            </a:r>
            <a:r>
              <a:rPr lang="en-US" altLang="zh-CN" sz="2800" b="1" dirty="0" smtClean="0"/>
              <a:t>+of+</a:t>
            </a:r>
            <a:r>
              <a:rPr lang="zh-CN" altLang="en-US" sz="2800" b="1" dirty="0" smtClean="0"/>
              <a:t>名词，</a:t>
            </a:r>
            <a:r>
              <a:rPr lang="en-US" altLang="zh-CN" sz="2800" b="1" dirty="0" smtClean="0"/>
              <a:t>all/ some/ none/ half/ most/ lots/ plenty/ the rest +of +</a:t>
            </a:r>
            <a:r>
              <a:rPr lang="zh-CN" altLang="en-US" sz="2800" b="1" dirty="0" smtClean="0"/>
              <a:t>名词作主语，谓语动词的数与 </a:t>
            </a:r>
            <a:r>
              <a:rPr lang="en-US" altLang="zh-CN" sz="2800" b="1" dirty="0" smtClean="0"/>
              <a:t>of </a:t>
            </a:r>
            <a:r>
              <a:rPr lang="zh-CN" altLang="en-US" sz="2800" b="1" dirty="0" smtClean="0"/>
              <a:t>后面的名词一致</a:t>
            </a:r>
            <a:r>
              <a:rPr lang="zh-CN" altLang="en-US" sz="2800" dirty="0" smtClean="0"/>
              <a:t>，如：</a:t>
            </a:r>
            <a:endParaRPr lang="en-US" sz="2800" dirty="0" smtClean="0"/>
          </a:p>
          <a:p>
            <a:pPr>
              <a:buFont typeface="Wingdings" panose="05000000000000000000" pitchFamily="2" charset="2"/>
              <a:buNone/>
            </a:pPr>
            <a:r>
              <a:rPr lang="en-US" sz="2800" dirty="0" smtClean="0"/>
              <a:t>         </a:t>
            </a:r>
            <a:r>
              <a:rPr lang="en-US" altLang="zh-CN" sz="2800" dirty="0" smtClean="0"/>
              <a:t>About  30% of the pupils were absent that day.</a:t>
            </a:r>
            <a:endParaRPr lang="zh-CN" altLang="en-US" sz="2800" dirty="0" smtClean="0"/>
          </a:p>
          <a:p>
            <a:pPr>
              <a:buFont typeface="Wingdings" panose="05000000000000000000" pitchFamily="2" charset="2"/>
              <a:buNone/>
            </a:pPr>
            <a:r>
              <a:rPr lang="en-US" altLang="zh-CN" sz="2800" dirty="0" smtClean="0"/>
              <a:t>         Most of his money is spent on food.</a:t>
            </a:r>
            <a:endParaRPr lang="zh-CN" altLang="en-US" sz="2800" dirty="0" smtClean="0"/>
          </a:p>
          <a:p>
            <a:pPr>
              <a:buFont typeface="Wingdings" panose="05000000000000000000" pitchFamily="2" charset="2"/>
              <a:buNone/>
            </a:pPr>
            <a:r>
              <a:rPr lang="en-US" altLang="zh-CN" sz="2800" b="1" dirty="0" smtClean="0"/>
              <a:t>  2) kind/ sort/ type/ pair +of +</a:t>
            </a:r>
            <a:r>
              <a:rPr lang="zh-CN" altLang="en-US" sz="2800" b="1" dirty="0" smtClean="0"/>
              <a:t>名词作主语，谓语动词单复数形式与</a:t>
            </a:r>
            <a:r>
              <a:rPr lang="en-US" altLang="zh-CN" sz="2800" b="1" dirty="0" smtClean="0"/>
              <a:t>kind</a:t>
            </a:r>
            <a:r>
              <a:rPr lang="zh-CN" altLang="en-US" sz="2800" b="1" dirty="0" smtClean="0"/>
              <a:t>一致</a:t>
            </a:r>
            <a:r>
              <a:rPr lang="zh-CN" altLang="en-US" sz="2800" dirty="0" smtClean="0"/>
              <a:t>，如：</a:t>
            </a:r>
            <a:endParaRPr lang="en-US" sz="2800" dirty="0" smtClean="0"/>
          </a:p>
          <a:p>
            <a:pPr>
              <a:buFont typeface="Wingdings" panose="05000000000000000000" pitchFamily="2" charset="2"/>
              <a:buNone/>
            </a:pPr>
            <a:r>
              <a:rPr lang="en-US" sz="2800" dirty="0" smtClean="0"/>
              <a:t>         </a:t>
            </a:r>
            <a:r>
              <a:rPr lang="en-US" altLang="zh-CN" sz="2800" dirty="0" smtClean="0"/>
              <a:t>This kind of film is popular.</a:t>
            </a:r>
            <a:endParaRPr lang="zh-CN" altLang="en-US" sz="2800" dirty="0" smtClean="0"/>
          </a:p>
          <a:p>
            <a:pPr>
              <a:buFont typeface="Wingdings" panose="05000000000000000000" pitchFamily="2" charset="2"/>
              <a:buNone/>
            </a:pPr>
            <a:r>
              <a:rPr lang="en-US" altLang="zh-CN" sz="2800" dirty="0" smtClean="0"/>
              <a:t>         Two kinds of salt were proved to be harmful to human body.</a:t>
            </a:r>
            <a:endParaRPr lang="zh-CN" altLang="en-US" sz="2800" dirty="0" smtClean="0"/>
          </a:p>
          <a:p>
            <a:endParaRPr lang="zh-CN" altLang="en-US" sz="2800" dirty="0" smtClean="0"/>
          </a:p>
        </p:txBody>
      </p:sp>
      <p:sp>
        <p:nvSpPr>
          <p:cNvPr id="2" name="标题 1"/>
          <p:cNvSpPr/>
          <p:nvPr>
            <p:ph type="title"/>
          </p:nvPr>
        </p:nvSpPr>
        <p:spPr/>
        <p:txBody>
          <a:bodyPr/>
          <a:p>
            <a:endParaRPr lang="zh-CN" alt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0535" y="1563370"/>
            <a:ext cx="11198860" cy="4523105"/>
          </a:xfrm>
          <a:prstGeom prst="rect">
            <a:avLst/>
          </a:prstGeom>
          <a:noFill/>
        </p:spPr>
        <p:txBody>
          <a:bodyPr wrap="square" rtlCol="0">
            <a:spAutoFit/>
          </a:bodyPr>
          <a:lstStyle/>
          <a:p>
            <a:pPr>
              <a:buFont typeface="Wingdings" panose="05000000000000000000" pitchFamily="2" charset="2"/>
              <a:buNone/>
            </a:pPr>
            <a:r>
              <a:rPr lang="zh-CN" altLang="en-US" sz="3200" b="1" dirty="0" smtClean="0"/>
              <a:t>（四）就前原则</a:t>
            </a:r>
            <a:endParaRPr lang="en-US" altLang="zh-CN" sz="3200" b="1" dirty="0" smtClean="0"/>
          </a:p>
          <a:p>
            <a:pPr>
              <a:buFont typeface="Wingdings" panose="05000000000000000000" pitchFamily="2" charset="2"/>
              <a:buNone/>
            </a:pPr>
            <a:endParaRPr lang="en-US" sz="3200" b="1" dirty="0" smtClean="0"/>
          </a:p>
          <a:p>
            <a:pPr>
              <a:buFont typeface="Wingdings" panose="05000000000000000000" pitchFamily="2" charset="2"/>
              <a:buNone/>
            </a:pPr>
            <a:r>
              <a:rPr lang="zh-CN" altLang="en-US" sz="3200" dirty="0" smtClean="0"/>
              <a:t>      主语后接</a:t>
            </a:r>
            <a:r>
              <a:rPr lang="en-US" altLang="zh-CN" sz="3200" dirty="0" smtClean="0"/>
              <a:t>:</a:t>
            </a:r>
            <a:endParaRPr lang="zh-CN" altLang="en-US" sz="3200" dirty="0" smtClean="0"/>
          </a:p>
          <a:p>
            <a:pPr>
              <a:buFont typeface="Wingdings" panose="05000000000000000000" pitchFamily="2" charset="2"/>
              <a:buNone/>
            </a:pPr>
            <a:r>
              <a:rPr lang="en-US" altLang="zh-CN" sz="3200" dirty="0" smtClean="0">
                <a:solidFill>
                  <a:srgbClr val="FF0000"/>
                </a:solidFill>
              </a:rPr>
              <a:t>      in addition to, with, along with, together with, except, but, like , as well as , rather than, besides, including, instead of, as much as , more than, no less than</a:t>
            </a:r>
            <a:r>
              <a:rPr lang="zh-CN" altLang="en-US" sz="3200" dirty="0" smtClean="0">
                <a:solidFill>
                  <a:srgbClr val="FF0000"/>
                </a:solidFill>
              </a:rPr>
              <a:t> </a:t>
            </a:r>
            <a:r>
              <a:rPr lang="zh-CN" altLang="en-US" sz="3200" dirty="0" smtClean="0"/>
              <a:t>等词时，如：</a:t>
            </a:r>
            <a:endParaRPr lang="en-US" sz="3200" dirty="0" smtClean="0"/>
          </a:p>
          <a:p>
            <a:pPr>
              <a:buFont typeface="Wingdings" panose="05000000000000000000" pitchFamily="2" charset="2"/>
              <a:buNone/>
            </a:pPr>
            <a:r>
              <a:rPr lang="en-US" sz="3200" dirty="0" smtClean="0"/>
              <a:t>           </a:t>
            </a:r>
            <a:r>
              <a:rPr lang="en-US" altLang="zh-CN" sz="3200" b="1" dirty="0" smtClean="0"/>
              <a:t>Nothing </a:t>
            </a:r>
            <a:r>
              <a:rPr lang="en-US" altLang="zh-CN" sz="3200" dirty="0" smtClean="0"/>
              <a:t>but trees </a:t>
            </a:r>
            <a:r>
              <a:rPr lang="en-US" altLang="zh-CN" sz="3200" b="1" dirty="0" smtClean="0"/>
              <a:t>was</a:t>
            </a:r>
            <a:r>
              <a:rPr lang="en-US" altLang="zh-CN" sz="3200" dirty="0" smtClean="0"/>
              <a:t> to be seen.</a:t>
            </a:r>
            <a:endParaRPr lang="zh-CN" altLang="en-US" sz="3200" dirty="0" smtClean="0"/>
          </a:p>
          <a:p>
            <a:pPr>
              <a:buFont typeface="Wingdings" panose="05000000000000000000" pitchFamily="2" charset="2"/>
              <a:buNone/>
            </a:pPr>
            <a:r>
              <a:rPr lang="en-US" altLang="zh-CN" sz="3200" dirty="0" smtClean="0"/>
              <a:t>           </a:t>
            </a:r>
            <a:r>
              <a:rPr lang="en-US" altLang="zh-CN" sz="3200" b="1" dirty="0" smtClean="0"/>
              <a:t>Jim, </a:t>
            </a:r>
            <a:r>
              <a:rPr lang="en-US" altLang="zh-CN" sz="3200" dirty="0" smtClean="0"/>
              <a:t>together with his classmates, </a:t>
            </a:r>
            <a:r>
              <a:rPr lang="en-US" altLang="zh-CN" sz="3200" b="1" dirty="0" smtClean="0"/>
              <a:t>has </a:t>
            </a:r>
            <a:r>
              <a:rPr lang="en-US" altLang="zh-CN" sz="3200" dirty="0" smtClean="0"/>
              <a:t>seen the film.</a:t>
            </a:r>
            <a:endParaRPr lang="zh-CN" altLang="en-US" sz="3200" dirty="0" smtClean="0"/>
          </a:p>
          <a:p>
            <a:endParaRPr lang="zh-CN" altLang="en-US" sz="3200" dirty="0" smtClean="0"/>
          </a:p>
        </p:txBody>
      </p:sp>
      <p:sp>
        <p:nvSpPr>
          <p:cNvPr id="4" name="标题 3"/>
          <p:cNvSpPr>
            <a:spLocks noGrp="1"/>
          </p:cNvSpPr>
          <p:nvPr>
            <p:ph type="title"/>
          </p:nvPr>
        </p:nvSpPr>
        <p:spPr/>
        <p:txBody>
          <a:bodyPr/>
          <a:lstStyle/>
          <a:p>
            <a:r>
              <a:rPr lang="zh-CN" altLang="en-US" dirty="0" smtClean="0"/>
              <a:t>主谓一致</a:t>
            </a:r>
            <a:endParaRPr lang="zh-CN" alt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5000" y="1239520"/>
            <a:ext cx="10796270" cy="4831080"/>
          </a:xfrm>
          <a:prstGeom prst="rect">
            <a:avLst/>
          </a:prstGeom>
          <a:noFill/>
        </p:spPr>
        <p:txBody>
          <a:bodyPr wrap="square" rtlCol="0">
            <a:spAutoFit/>
          </a:bodyPr>
          <a:lstStyle/>
          <a:p>
            <a:pPr marL="457200" indent="-457200">
              <a:buFont typeface="Wingdings" panose="05000000000000000000" pitchFamily="2" charset="2"/>
              <a:buNone/>
            </a:pPr>
            <a:r>
              <a:rPr lang="en-US" altLang="zh-CN" sz="2800" b="1" dirty="0" smtClean="0"/>
              <a:t>(</a:t>
            </a:r>
            <a:r>
              <a:rPr lang="zh-CN" altLang="en-US" sz="2800" b="1" dirty="0" smtClean="0"/>
              <a:t>五</a:t>
            </a:r>
            <a:r>
              <a:rPr lang="en-US" altLang="zh-CN" sz="2800" b="1" dirty="0" smtClean="0"/>
              <a:t>) </a:t>
            </a:r>
            <a:r>
              <a:rPr lang="zh-CN" altLang="en-US" sz="2800" b="1" dirty="0" smtClean="0"/>
              <a:t>就近原则</a:t>
            </a:r>
            <a:endParaRPr lang="en-US" altLang="zh-CN" sz="2800" b="1" dirty="0" smtClean="0"/>
          </a:p>
          <a:p>
            <a:pPr marL="457200" indent="-457200">
              <a:buFont typeface="Wingdings" panose="05000000000000000000" pitchFamily="2" charset="2"/>
              <a:buNone/>
            </a:pPr>
            <a:endParaRPr lang="en-US" sz="2800" b="1" dirty="0" smtClean="0"/>
          </a:p>
          <a:p>
            <a:pPr marL="457200" indent="-457200">
              <a:buFont typeface="Wingdings" panose="05000000000000000000" pitchFamily="2" charset="2"/>
              <a:buNone/>
            </a:pPr>
            <a:r>
              <a:rPr lang="en-US" altLang="zh-CN" sz="2800" b="1" dirty="0" smtClean="0"/>
              <a:t>1</a:t>
            </a:r>
            <a:r>
              <a:rPr lang="zh-CN" altLang="en-US" sz="2800" b="1" dirty="0" smtClean="0"/>
              <a:t>） 由 </a:t>
            </a:r>
            <a:r>
              <a:rPr lang="en-US" altLang="zh-CN" sz="2800" b="1" dirty="0" smtClean="0"/>
              <a:t>or, neither…nor…, either…or…, not…but…, </a:t>
            </a:r>
            <a:endParaRPr lang="zh-CN" altLang="en-US" sz="2800" b="1" dirty="0" smtClean="0"/>
          </a:p>
          <a:p>
            <a:pPr marL="457200" indent="-457200">
              <a:buFont typeface="Wingdings" panose="05000000000000000000" pitchFamily="2" charset="2"/>
              <a:buNone/>
            </a:pPr>
            <a:r>
              <a:rPr lang="en-US" altLang="zh-CN" sz="2800" b="1" dirty="0" smtClean="0"/>
              <a:t>       not only…but also…</a:t>
            </a:r>
            <a:r>
              <a:rPr lang="zh-CN" altLang="en-US" sz="2800" b="1" dirty="0" smtClean="0"/>
              <a:t>等连接并列主语时</a:t>
            </a:r>
            <a:r>
              <a:rPr lang="zh-CN" altLang="en-US" sz="2800" dirty="0" smtClean="0"/>
              <a:t>，如：</a:t>
            </a:r>
            <a:endParaRPr lang="en-US" sz="2800" dirty="0" smtClean="0"/>
          </a:p>
          <a:p>
            <a:pPr marL="457200" indent="-457200">
              <a:buFont typeface="Wingdings" panose="05000000000000000000" pitchFamily="2" charset="2"/>
              <a:buNone/>
            </a:pPr>
            <a:r>
              <a:rPr lang="en-US" sz="2800" dirty="0" smtClean="0"/>
              <a:t>            </a:t>
            </a:r>
            <a:r>
              <a:rPr lang="en-US" altLang="zh-CN" sz="2800" dirty="0" smtClean="0"/>
              <a:t>He or </a:t>
            </a:r>
            <a:r>
              <a:rPr lang="en-US" altLang="zh-CN" sz="2800" b="1" dirty="0" smtClean="0"/>
              <a:t>I</a:t>
            </a:r>
            <a:r>
              <a:rPr lang="en-US" altLang="zh-CN" sz="2800" dirty="0" smtClean="0"/>
              <a:t> </a:t>
            </a:r>
            <a:r>
              <a:rPr lang="en-US" altLang="zh-CN" sz="2800" b="1" dirty="0" smtClean="0"/>
              <a:t>am</a:t>
            </a:r>
            <a:r>
              <a:rPr lang="en-US" altLang="zh-CN" sz="2800" dirty="0" smtClean="0"/>
              <a:t> wrong.</a:t>
            </a:r>
            <a:endParaRPr lang="zh-CN" altLang="en-US" sz="2800" dirty="0" smtClean="0"/>
          </a:p>
          <a:p>
            <a:pPr marL="457200" indent="-457200">
              <a:buFont typeface="Wingdings" panose="05000000000000000000" pitchFamily="2" charset="2"/>
              <a:buNone/>
            </a:pPr>
            <a:r>
              <a:rPr lang="en-US" altLang="zh-CN" sz="2800" dirty="0" smtClean="0"/>
              <a:t>            Either you or </a:t>
            </a:r>
            <a:r>
              <a:rPr lang="en-US" altLang="zh-CN" sz="2800" b="1" dirty="0" smtClean="0"/>
              <a:t>he has </a:t>
            </a:r>
            <a:r>
              <a:rPr lang="en-US" altLang="zh-CN" sz="2800" dirty="0" smtClean="0"/>
              <a:t>taken it.</a:t>
            </a:r>
            <a:endParaRPr lang="zh-CN" altLang="en-US" sz="2800" dirty="0" smtClean="0"/>
          </a:p>
          <a:p>
            <a:pPr marL="457200" indent="-457200">
              <a:buFont typeface="Wingdings" panose="05000000000000000000" pitchFamily="2" charset="2"/>
              <a:buNone/>
            </a:pPr>
            <a:r>
              <a:rPr lang="en-US" altLang="zh-CN" sz="2800" dirty="0" smtClean="0"/>
              <a:t>            Not only the children but also </a:t>
            </a:r>
            <a:r>
              <a:rPr lang="en-US" altLang="zh-CN" sz="2800" b="1" dirty="0" smtClean="0"/>
              <a:t>the mother wants </a:t>
            </a:r>
            <a:r>
              <a:rPr lang="en-US" altLang="zh-CN" sz="2800" dirty="0" smtClean="0"/>
              <a:t>to go.</a:t>
            </a:r>
            <a:endParaRPr lang="zh-CN" altLang="en-US" sz="2800" dirty="0" smtClean="0"/>
          </a:p>
          <a:p>
            <a:pPr marL="457200" indent="-457200">
              <a:buFont typeface="Wingdings" panose="05000000000000000000" pitchFamily="2" charset="2"/>
              <a:buNone/>
            </a:pPr>
            <a:r>
              <a:rPr lang="en-US" altLang="zh-CN" sz="2800" dirty="0" smtClean="0"/>
              <a:t>2</a:t>
            </a:r>
            <a:r>
              <a:rPr lang="zh-CN" altLang="en-US" sz="2800" dirty="0" smtClean="0"/>
              <a:t>）由 </a:t>
            </a:r>
            <a:r>
              <a:rPr lang="en-US" altLang="zh-CN" sz="2800" dirty="0" smtClean="0"/>
              <a:t>here </a:t>
            </a:r>
            <a:r>
              <a:rPr lang="zh-CN" altLang="en-US" sz="2800" dirty="0" smtClean="0"/>
              <a:t>或 </a:t>
            </a:r>
            <a:r>
              <a:rPr lang="en-US" altLang="zh-CN" sz="2800" dirty="0" smtClean="0"/>
              <a:t>there </a:t>
            </a:r>
            <a:r>
              <a:rPr lang="zh-CN" altLang="en-US" sz="2800" dirty="0" smtClean="0"/>
              <a:t>引导的句子中，并列两个以上的主语时，如：</a:t>
            </a:r>
            <a:endParaRPr lang="en-US" sz="2800" dirty="0" smtClean="0"/>
          </a:p>
          <a:p>
            <a:pPr marL="457200" indent="-457200">
              <a:buFont typeface="Wingdings" panose="05000000000000000000" pitchFamily="2" charset="2"/>
              <a:buNone/>
            </a:pPr>
            <a:r>
              <a:rPr lang="en-US" sz="2800" dirty="0" smtClean="0"/>
              <a:t>            </a:t>
            </a:r>
            <a:r>
              <a:rPr lang="en-US" altLang="zh-CN" sz="2800" dirty="0" smtClean="0"/>
              <a:t>There </a:t>
            </a:r>
            <a:r>
              <a:rPr lang="en-US" altLang="zh-CN" sz="2800" b="1" dirty="0" smtClean="0"/>
              <a:t>was an apple</a:t>
            </a:r>
            <a:r>
              <a:rPr lang="en-US" altLang="zh-CN" sz="2800" dirty="0" smtClean="0"/>
              <a:t>, two peaches and ten oranges.</a:t>
            </a:r>
            <a:endParaRPr lang="zh-CN" altLang="en-US" sz="2800" dirty="0" smtClean="0"/>
          </a:p>
          <a:p>
            <a:pPr marL="457200" indent="-457200">
              <a:buFont typeface="Wingdings" panose="05000000000000000000" pitchFamily="2" charset="2"/>
              <a:buNone/>
            </a:pPr>
            <a:r>
              <a:rPr lang="en-US" altLang="zh-CN" sz="2800" dirty="0" smtClean="0"/>
              <a:t>            Here </a:t>
            </a:r>
            <a:r>
              <a:rPr lang="en-US" altLang="zh-CN" sz="2800" b="1" dirty="0" smtClean="0"/>
              <a:t>are ten books</a:t>
            </a:r>
            <a:r>
              <a:rPr lang="en-US" altLang="zh-CN" sz="2800" dirty="0" smtClean="0"/>
              <a:t>, one pen and one pencil.</a:t>
            </a:r>
            <a:endParaRPr lang="zh-CN" altLang="en-US" sz="2800" dirty="0" smtClean="0"/>
          </a:p>
          <a:p>
            <a:endParaRPr lang="zh-CN" altLang="en-US" sz="2800" dirty="0" smtClean="0"/>
          </a:p>
        </p:txBody>
      </p:sp>
      <p:sp>
        <p:nvSpPr>
          <p:cNvPr id="4" name="标题 3"/>
          <p:cNvSpPr>
            <a:spLocks noGrp="1"/>
          </p:cNvSpPr>
          <p:nvPr>
            <p:ph type="title"/>
          </p:nvPr>
        </p:nvSpPr>
        <p:spPr/>
        <p:txBody>
          <a:bodyPr/>
          <a:lstStyle/>
          <a:p>
            <a:r>
              <a:rPr lang="zh-CN" altLang="en-US" dirty="0" smtClean="0"/>
              <a:t>主谓一致</a:t>
            </a:r>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73430" y="1322070"/>
            <a:ext cx="10645775" cy="4831080"/>
          </a:xfrm>
          <a:prstGeom prst="rect">
            <a:avLst/>
          </a:prstGeom>
          <a:noFill/>
        </p:spPr>
        <p:txBody>
          <a:bodyPr wrap="square" rtlCol="0">
            <a:spAutoFit/>
          </a:bodyPr>
          <a:lstStyle/>
          <a:p>
            <a:pPr marL="457200" indent="-457200">
              <a:buFont typeface="Wingdings" panose="05000000000000000000" pitchFamily="2" charset="2"/>
              <a:buNone/>
            </a:pPr>
            <a:r>
              <a:rPr lang="en-US" altLang="zh-CN" sz="2800" b="1" dirty="0" smtClean="0"/>
              <a:t>1. Neither of the girls _____ from England. They are Germans.</a:t>
            </a:r>
            <a:endParaRPr lang="zh-CN" altLang="en-US" sz="2800" b="1" dirty="0" smtClean="0"/>
          </a:p>
          <a:p>
            <a:pPr marL="457200" indent="-457200">
              <a:buFont typeface="Wingdings" panose="05000000000000000000" pitchFamily="2" charset="2"/>
              <a:buNone/>
            </a:pPr>
            <a:r>
              <a:rPr lang="en-US" altLang="zh-CN" sz="2800" dirty="0" smtClean="0"/>
              <a:t>    A. is                 B. were                  C. are               D. have been</a:t>
            </a:r>
            <a:endParaRPr lang="zh-CN" altLang="en-US" sz="2800" dirty="0" smtClean="0"/>
          </a:p>
          <a:p>
            <a:pPr marL="457200" indent="-457200">
              <a:buFont typeface="Wingdings" panose="05000000000000000000" pitchFamily="2" charset="2"/>
              <a:buNone/>
            </a:pPr>
            <a:r>
              <a:rPr lang="en-US" altLang="zh-CN" sz="2800" b="1" dirty="0" smtClean="0"/>
              <a:t>2. Listen, </a:t>
            </a:r>
            <a:r>
              <a:rPr lang="en-US" altLang="zh-CN" sz="2800" b="1" dirty="0" smtClean="0"/>
              <a:t>Tom as well as his classmates _____ in the classroom.</a:t>
            </a:r>
            <a:endParaRPr lang="zh-CN" altLang="en-US" sz="2800" b="1" dirty="0" smtClean="0"/>
          </a:p>
          <a:p>
            <a:pPr marL="457200" indent="-457200">
              <a:buFont typeface="Wingdings" panose="05000000000000000000" pitchFamily="2" charset="2"/>
              <a:buNone/>
            </a:pPr>
            <a:r>
              <a:rPr lang="en-US" altLang="zh-CN" sz="2800" dirty="0" smtClean="0"/>
              <a:t>    A. is singing         B. are singing         C. sing          D. sings</a:t>
            </a:r>
            <a:endParaRPr lang="zh-CN" altLang="en-US" sz="2800" dirty="0" smtClean="0"/>
          </a:p>
          <a:p>
            <a:pPr marL="457200" indent="-457200">
              <a:buFont typeface="Wingdings" panose="05000000000000000000" pitchFamily="2" charset="2"/>
              <a:buNone/>
            </a:pPr>
            <a:r>
              <a:rPr lang="en-US" altLang="zh-CN" sz="2800" b="1" dirty="0" smtClean="0"/>
              <a:t>3. Each boy and each girl ______ to help.</a:t>
            </a:r>
            <a:endParaRPr lang="zh-CN" altLang="en-US" sz="2800" b="1" dirty="0" smtClean="0"/>
          </a:p>
          <a:p>
            <a:pPr marL="457200" indent="-457200">
              <a:buFont typeface="Wingdings" panose="05000000000000000000" pitchFamily="2" charset="2"/>
              <a:buNone/>
            </a:pPr>
            <a:r>
              <a:rPr lang="en-US" altLang="zh-CN" sz="2800" dirty="0" smtClean="0"/>
              <a:t>    A. asks             B. ask               C. is asked          D. are asked</a:t>
            </a:r>
            <a:endParaRPr lang="zh-CN" altLang="en-US" sz="2800" dirty="0" smtClean="0"/>
          </a:p>
          <a:p>
            <a:pPr marL="457200" indent="-457200">
              <a:buFont typeface="Wingdings" panose="05000000000000000000" pitchFamily="2" charset="2"/>
              <a:buNone/>
            </a:pPr>
            <a:r>
              <a:rPr lang="en-US" altLang="zh-CN" sz="2800" b="1" dirty="0" smtClean="0"/>
              <a:t>4. They told us that nothing but  two computers _____ in the lab.</a:t>
            </a:r>
            <a:endParaRPr lang="zh-CN" altLang="en-US" sz="2800" b="1" dirty="0" smtClean="0"/>
          </a:p>
          <a:p>
            <a:pPr marL="457200" indent="-457200">
              <a:buFont typeface="Wingdings" panose="05000000000000000000" pitchFamily="2" charset="2"/>
              <a:buNone/>
            </a:pPr>
            <a:r>
              <a:rPr lang="en-US" altLang="zh-CN" sz="2800" dirty="0" smtClean="0"/>
              <a:t>     A. is                B. are                C. was                 D. were</a:t>
            </a:r>
            <a:endParaRPr lang="zh-CN" altLang="en-US" sz="2800" dirty="0" smtClean="0"/>
          </a:p>
          <a:p>
            <a:pPr marL="457200" indent="-457200">
              <a:buFont typeface="Wingdings" panose="05000000000000000000" pitchFamily="2" charset="2"/>
              <a:buNone/>
            </a:pPr>
            <a:r>
              <a:rPr lang="en-US" altLang="zh-CN" sz="2800" b="1" dirty="0" smtClean="0"/>
              <a:t>5. There _____ a little sheep in the field.</a:t>
            </a:r>
            <a:endParaRPr lang="zh-CN" altLang="en-US" sz="2800" b="1" dirty="0" smtClean="0"/>
          </a:p>
          <a:p>
            <a:pPr marL="457200" indent="-457200">
              <a:buFont typeface="Wingdings" panose="05000000000000000000" pitchFamily="2" charset="2"/>
              <a:buNone/>
            </a:pPr>
            <a:r>
              <a:rPr lang="en-US" altLang="zh-CN" sz="2800" dirty="0" smtClean="0"/>
              <a:t>     A. are              B. is                  C. have                D. has</a:t>
            </a:r>
            <a:endParaRPr lang="zh-CN" altLang="en-US" sz="2800" dirty="0" smtClean="0"/>
          </a:p>
          <a:p>
            <a:endParaRPr lang="zh-CN" altLang="en-US" sz="2800" dirty="0" smtClean="0"/>
          </a:p>
        </p:txBody>
      </p:sp>
      <p:sp>
        <p:nvSpPr>
          <p:cNvPr id="4" name="标题 3"/>
          <p:cNvSpPr>
            <a:spLocks noGrp="1"/>
          </p:cNvSpPr>
          <p:nvPr>
            <p:ph type="title"/>
          </p:nvPr>
        </p:nvSpPr>
        <p:spPr/>
        <p:txBody>
          <a:bodyPr/>
          <a:lstStyle/>
          <a:p>
            <a:r>
              <a:rPr lang="zh-CN" altLang="en-US" dirty="0" smtClean="0"/>
              <a:t>练习题</a:t>
            </a:r>
            <a:endParaRPr lang="zh-CN" altLang="en-US" dirty="0"/>
          </a:p>
        </p:txBody>
      </p:sp>
      <p:sp>
        <p:nvSpPr>
          <p:cNvPr id="5" name="TextBox 4"/>
          <p:cNvSpPr txBox="1"/>
          <p:nvPr/>
        </p:nvSpPr>
        <p:spPr>
          <a:xfrm>
            <a:off x="4374515" y="1423670"/>
            <a:ext cx="732155" cy="583565"/>
          </a:xfrm>
          <a:prstGeom prst="rect">
            <a:avLst/>
          </a:prstGeom>
          <a:noFill/>
        </p:spPr>
        <p:txBody>
          <a:bodyPr wrap="square" rtlCol="0">
            <a:spAutoFit/>
          </a:bodyPr>
          <a:lstStyle/>
          <a:p>
            <a:r>
              <a:rPr lang="en-US" altLang="zh-CN" sz="3200" dirty="0" smtClean="0">
                <a:solidFill>
                  <a:srgbClr val="FF0000"/>
                </a:solidFill>
              </a:rPr>
              <a:t>A</a:t>
            </a:r>
            <a:endParaRPr lang="en-US" altLang="zh-CN" sz="3200" dirty="0" smtClean="0">
              <a:solidFill>
                <a:srgbClr val="FF0000"/>
              </a:solidFill>
            </a:endParaRPr>
          </a:p>
        </p:txBody>
      </p:sp>
      <p:sp>
        <p:nvSpPr>
          <p:cNvPr id="6" name="TextBox 5"/>
          <p:cNvSpPr txBox="1"/>
          <p:nvPr/>
        </p:nvSpPr>
        <p:spPr>
          <a:xfrm rot="10800000" flipV="1">
            <a:off x="7201535" y="2176780"/>
            <a:ext cx="711200" cy="521970"/>
          </a:xfrm>
          <a:prstGeom prst="rect">
            <a:avLst/>
          </a:prstGeom>
          <a:noFill/>
        </p:spPr>
        <p:txBody>
          <a:bodyPr wrap="square" rtlCol="0">
            <a:spAutoFit/>
          </a:bodyPr>
          <a:lstStyle/>
          <a:p>
            <a:r>
              <a:rPr lang="en-US" altLang="zh-CN" sz="2800" dirty="0" smtClean="0">
                <a:solidFill>
                  <a:srgbClr val="FF0000"/>
                </a:solidFill>
              </a:rPr>
              <a:t>A</a:t>
            </a:r>
            <a:endParaRPr lang="en-US" altLang="zh-CN" sz="2800" dirty="0" smtClean="0">
              <a:solidFill>
                <a:srgbClr val="FF0000"/>
              </a:solidFill>
            </a:endParaRPr>
          </a:p>
        </p:txBody>
      </p:sp>
      <p:sp>
        <p:nvSpPr>
          <p:cNvPr id="10" name="TextBox 9"/>
          <p:cNvSpPr txBox="1"/>
          <p:nvPr/>
        </p:nvSpPr>
        <p:spPr>
          <a:xfrm>
            <a:off x="8596630" y="3943350"/>
            <a:ext cx="880745" cy="521970"/>
          </a:xfrm>
          <a:prstGeom prst="rect">
            <a:avLst/>
          </a:prstGeom>
          <a:noFill/>
        </p:spPr>
        <p:txBody>
          <a:bodyPr wrap="square" rtlCol="0">
            <a:spAutoFit/>
          </a:bodyPr>
          <a:lstStyle/>
          <a:p>
            <a:r>
              <a:rPr lang="en-US" altLang="zh-CN" sz="2800" dirty="0" smtClean="0">
                <a:solidFill>
                  <a:srgbClr val="FF0000"/>
                </a:solidFill>
              </a:rPr>
              <a:t>C</a:t>
            </a:r>
            <a:endParaRPr lang="en-US" altLang="zh-CN" sz="2800" dirty="0" smtClean="0">
              <a:solidFill>
                <a:srgbClr val="FF0000"/>
              </a:solidFill>
            </a:endParaRPr>
          </a:p>
        </p:txBody>
      </p:sp>
      <p:sp>
        <p:nvSpPr>
          <p:cNvPr id="11" name="TextBox 10"/>
          <p:cNvSpPr txBox="1"/>
          <p:nvPr/>
        </p:nvSpPr>
        <p:spPr>
          <a:xfrm rot="10440000" flipV="1">
            <a:off x="2197735" y="4765675"/>
            <a:ext cx="727075" cy="521970"/>
          </a:xfrm>
          <a:prstGeom prst="rect">
            <a:avLst/>
          </a:prstGeom>
          <a:noFill/>
        </p:spPr>
        <p:txBody>
          <a:bodyPr wrap="square" rtlCol="0">
            <a:spAutoFit/>
          </a:bodyPr>
          <a:lstStyle/>
          <a:p>
            <a:r>
              <a:rPr lang="en-US" altLang="zh-CN" sz="2800" dirty="0" smtClean="0">
                <a:solidFill>
                  <a:srgbClr val="FF0000"/>
                </a:solidFill>
              </a:rPr>
              <a:t>A</a:t>
            </a:r>
            <a:endParaRPr lang="en-US" altLang="zh-CN" sz="2800" dirty="0" smtClean="0">
              <a:solidFill>
                <a:srgbClr val="FF0000"/>
              </a:solidFill>
            </a:endParaRPr>
          </a:p>
        </p:txBody>
      </p:sp>
      <p:sp>
        <p:nvSpPr>
          <p:cNvPr id="12" name="TextBox 11"/>
          <p:cNvSpPr txBox="1"/>
          <p:nvPr/>
        </p:nvSpPr>
        <p:spPr>
          <a:xfrm>
            <a:off x="5106670" y="3080385"/>
            <a:ext cx="741680" cy="521970"/>
          </a:xfrm>
          <a:prstGeom prst="rect">
            <a:avLst/>
          </a:prstGeom>
          <a:noFill/>
        </p:spPr>
        <p:txBody>
          <a:bodyPr wrap="square" rtlCol="0">
            <a:spAutoFit/>
          </a:bodyPr>
          <a:lstStyle/>
          <a:p>
            <a:r>
              <a:rPr lang="en-US" altLang="zh-CN" sz="2800" dirty="0">
                <a:solidFill>
                  <a:srgbClr val="FF0000"/>
                </a:solidFill>
              </a:rPr>
              <a:t>C</a:t>
            </a:r>
            <a:endParaRPr lang="en-US" altLang="zh-CN" sz="28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825625"/>
            <a:ext cx="2656840" cy="4351655"/>
          </a:xfrm>
        </p:spPr>
        <p:txBody>
          <a:bodyPr/>
          <a:p>
            <a:pPr marL="0" indent="0">
              <a:buNone/>
            </a:pPr>
            <a:r>
              <a:rPr lang="en-US" altLang="zh-CN"/>
              <a:t>go </a:t>
            </a:r>
            <a:r>
              <a:rPr lang="en-US" altLang="zh-CN"/>
              <a:t>bad</a:t>
            </a:r>
            <a:endParaRPr lang="en-US" altLang="zh-CN"/>
          </a:p>
          <a:p>
            <a:pPr marL="0" indent="0">
              <a:buNone/>
            </a:pPr>
            <a:r>
              <a:rPr lang="en-US" altLang="zh-CN"/>
              <a:t>turn yellow</a:t>
            </a:r>
            <a:endParaRPr lang="en-US" altLang="zh-CN"/>
          </a:p>
          <a:p>
            <a:pPr marL="0" indent="0">
              <a:buNone/>
            </a:pPr>
            <a:r>
              <a:rPr lang="en-US" altLang="zh-CN"/>
              <a:t>grow young</a:t>
            </a:r>
            <a:endParaRPr lang="en-US" altLang="zh-CN"/>
          </a:p>
          <a:p>
            <a:pPr marL="0" indent="0">
              <a:buNone/>
            </a:pPr>
            <a:r>
              <a:rPr lang="en-US" altLang="zh-CN"/>
              <a:t>fall asleep</a:t>
            </a:r>
            <a:endParaRPr lang="en-US" altLang="zh-CN"/>
          </a:p>
          <a:p>
            <a:pPr marL="0" indent="0">
              <a:buNone/>
            </a:pPr>
            <a:r>
              <a:rPr lang="en-US" altLang="zh-CN"/>
              <a:t>fall ill</a:t>
            </a:r>
            <a:endParaRPr lang="en-US" altLang="zh-CN"/>
          </a:p>
          <a:p>
            <a:pPr marL="0" indent="0">
              <a:buNone/>
            </a:pPr>
            <a:r>
              <a:rPr lang="en-US" altLang="zh-CN"/>
              <a:t>come true</a:t>
            </a:r>
            <a:endParaRPr lang="en-US" altLang="zh-CN"/>
          </a:p>
          <a:p>
            <a:pPr marL="0" indent="0">
              <a:buNone/>
            </a:pPr>
            <a:r>
              <a:rPr lang="en-US" altLang="zh-CN"/>
              <a:t>keep calm</a:t>
            </a:r>
            <a:endParaRPr lang="en-US" altLang="zh-CN"/>
          </a:p>
          <a:p>
            <a:pPr marL="0" indent="0">
              <a:buNone/>
            </a:pPr>
            <a:endParaRPr lang="en-US" altLang="zh-CN"/>
          </a:p>
          <a:p>
            <a:pPr marL="0" indent="0">
              <a:buNone/>
            </a:pPr>
            <a:endParaRPr lang="en-US" altLang="zh-CN"/>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7180" y="1288415"/>
            <a:ext cx="11894820" cy="5077460"/>
          </a:xfrm>
          <a:prstGeom prst="rect">
            <a:avLst/>
          </a:prstGeom>
          <a:noFill/>
        </p:spPr>
        <p:txBody>
          <a:bodyPr wrap="square" rtlCol="0">
            <a:spAutoFit/>
          </a:bodyPr>
          <a:lstStyle/>
          <a:p>
            <a:pPr>
              <a:buFont typeface="Wingdings" panose="05000000000000000000" pitchFamily="2" charset="2"/>
              <a:buNone/>
            </a:pPr>
            <a:r>
              <a:rPr lang="en-US" altLang="zh-CN" sz="3200" b="1" dirty="0" smtClean="0"/>
              <a:t>6. A writer and a poet _____ present at the conference.</a:t>
            </a:r>
            <a:endParaRPr lang="zh-CN" altLang="en-US" sz="3200" b="1" dirty="0" smtClean="0"/>
          </a:p>
          <a:p>
            <a:pPr>
              <a:buFont typeface="Wingdings" panose="05000000000000000000" pitchFamily="2" charset="2"/>
              <a:buNone/>
            </a:pPr>
            <a:r>
              <a:rPr lang="en-US" altLang="zh-CN" sz="3200" dirty="0" smtClean="0"/>
              <a:t>    A. is                B. was               C. have                D. were</a:t>
            </a:r>
            <a:endParaRPr lang="en-US" altLang="zh-CN" sz="3200" dirty="0" smtClean="0"/>
          </a:p>
          <a:p>
            <a:pPr>
              <a:buFont typeface="Wingdings" panose="05000000000000000000" pitchFamily="2" charset="2"/>
              <a:buNone/>
            </a:pPr>
            <a:endParaRPr lang="zh-CN" altLang="en-US" sz="3200" dirty="0" smtClean="0"/>
          </a:p>
          <a:p>
            <a:pPr>
              <a:buFont typeface="Wingdings" panose="05000000000000000000" pitchFamily="2" charset="2"/>
              <a:buNone/>
            </a:pPr>
            <a:r>
              <a:rPr lang="en-US" altLang="zh-CN" sz="3200" b="1" dirty="0" smtClean="0"/>
              <a:t>7. Many a student _____great progress in study.</a:t>
            </a:r>
            <a:endParaRPr lang="zh-CN" altLang="en-US" sz="3200" b="1" dirty="0" smtClean="0"/>
          </a:p>
          <a:p>
            <a:pPr>
              <a:buFont typeface="Wingdings" panose="05000000000000000000" pitchFamily="2" charset="2"/>
              <a:buNone/>
            </a:pPr>
            <a:r>
              <a:rPr lang="en-US" altLang="zh-CN" sz="3200" dirty="0" smtClean="0"/>
              <a:t>    A. have made      B. make        C. has made       D. are making</a:t>
            </a:r>
            <a:endParaRPr lang="en-US" altLang="zh-CN" sz="3200" dirty="0" smtClean="0"/>
          </a:p>
          <a:p>
            <a:pPr>
              <a:buFont typeface="Wingdings" panose="05000000000000000000" pitchFamily="2" charset="2"/>
              <a:buNone/>
            </a:pPr>
            <a:endParaRPr lang="zh-CN" altLang="en-US" sz="3200" dirty="0" smtClean="0"/>
          </a:p>
          <a:p>
            <a:pPr>
              <a:buFont typeface="Wingdings" panose="05000000000000000000" pitchFamily="2" charset="2"/>
              <a:buNone/>
            </a:pPr>
            <a:r>
              <a:rPr lang="en-US" altLang="zh-CN" sz="3200" b="1" dirty="0" smtClean="0"/>
              <a:t>8. The number of students in this class_____ forty.</a:t>
            </a:r>
            <a:endParaRPr lang="zh-CN" altLang="en-US" sz="3200" b="1" dirty="0" smtClean="0"/>
          </a:p>
          <a:p>
            <a:pPr>
              <a:buFont typeface="Wingdings" panose="05000000000000000000" pitchFamily="2" charset="2"/>
              <a:buNone/>
            </a:pPr>
            <a:r>
              <a:rPr lang="en-US" altLang="zh-CN" sz="3200" dirty="0" smtClean="0"/>
              <a:t>    A. are                 B. were                C. is              D. have been</a:t>
            </a:r>
            <a:endParaRPr lang="en-US" altLang="zh-CN" sz="3200" dirty="0" smtClean="0"/>
          </a:p>
          <a:p>
            <a:pPr>
              <a:buFont typeface="Wingdings" panose="05000000000000000000" pitchFamily="2" charset="2"/>
              <a:buNone/>
            </a:pPr>
            <a:endParaRPr lang="zh-CN" altLang="en-US" sz="2000" b="1" dirty="0" smtClean="0"/>
          </a:p>
          <a:p>
            <a:pPr>
              <a:buFont typeface="Wingdings" panose="05000000000000000000" pitchFamily="2" charset="2"/>
              <a:buNone/>
            </a:pPr>
            <a:r>
              <a:rPr lang="en-US" altLang="zh-CN" sz="2400" dirty="0" smtClean="0"/>
              <a:t>    </a:t>
            </a:r>
            <a:endParaRPr lang="zh-CN" altLang="en-US" sz="2400" dirty="0" smtClean="0"/>
          </a:p>
          <a:p>
            <a:endParaRPr lang="zh-CN" altLang="en-US" sz="2400" dirty="0" smtClean="0"/>
          </a:p>
        </p:txBody>
      </p:sp>
      <p:sp>
        <p:nvSpPr>
          <p:cNvPr id="4" name="标题 3"/>
          <p:cNvSpPr>
            <a:spLocks noGrp="1"/>
          </p:cNvSpPr>
          <p:nvPr>
            <p:ph type="title"/>
          </p:nvPr>
        </p:nvSpPr>
        <p:spPr/>
        <p:txBody>
          <a:bodyPr/>
          <a:lstStyle/>
          <a:p>
            <a:r>
              <a:rPr lang="zh-CN" altLang="en-US" dirty="0" smtClean="0"/>
              <a:t>练习题</a:t>
            </a:r>
            <a:endParaRPr lang="zh-CN" altLang="en-US" dirty="0"/>
          </a:p>
        </p:txBody>
      </p:sp>
      <p:sp>
        <p:nvSpPr>
          <p:cNvPr id="6" name="TextBox 5"/>
          <p:cNvSpPr txBox="1"/>
          <p:nvPr/>
        </p:nvSpPr>
        <p:spPr>
          <a:xfrm>
            <a:off x="4626610" y="1322705"/>
            <a:ext cx="728345" cy="460375"/>
          </a:xfrm>
          <a:prstGeom prst="rect">
            <a:avLst/>
          </a:prstGeom>
          <a:noFill/>
        </p:spPr>
        <p:txBody>
          <a:bodyPr wrap="square" rtlCol="0">
            <a:spAutoFit/>
          </a:bodyPr>
          <a:lstStyle/>
          <a:p>
            <a:r>
              <a:rPr lang="en-US" altLang="zh-CN" sz="2400" dirty="0" smtClean="0">
                <a:solidFill>
                  <a:srgbClr val="FF0000"/>
                </a:solidFill>
              </a:rPr>
              <a:t>D</a:t>
            </a:r>
            <a:endParaRPr lang="en-US" altLang="zh-CN" sz="2400" dirty="0" smtClean="0">
              <a:solidFill>
                <a:srgbClr val="FF0000"/>
              </a:solidFill>
            </a:endParaRPr>
          </a:p>
        </p:txBody>
      </p:sp>
      <p:sp>
        <p:nvSpPr>
          <p:cNvPr id="7" name="TextBox 6"/>
          <p:cNvSpPr txBox="1"/>
          <p:nvPr/>
        </p:nvSpPr>
        <p:spPr>
          <a:xfrm>
            <a:off x="3780155" y="2762250"/>
            <a:ext cx="932180" cy="521970"/>
          </a:xfrm>
          <a:prstGeom prst="rect">
            <a:avLst/>
          </a:prstGeom>
          <a:noFill/>
        </p:spPr>
        <p:txBody>
          <a:bodyPr wrap="square" rtlCol="0">
            <a:spAutoFit/>
          </a:bodyPr>
          <a:lstStyle/>
          <a:p>
            <a:r>
              <a:rPr lang="en-US" altLang="zh-CN" sz="2800" dirty="0" smtClean="0">
                <a:solidFill>
                  <a:srgbClr val="FF0000"/>
                </a:solidFill>
              </a:rPr>
              <a:t>C</a:t>
            </a:r>
            <a:endParaRPr lang="en-US" altLang="zh-CN" sz="2800" dirty="0" smtClean="0">
              <a:solidFill>
                <a:srgbClr val="FF0000"/>
              </a:solidFill>
            </a:endParaRPr>
          </a:p>
        </p:txBody>
      </p:sp>
      <p:sp>
        <p:nvSpPr>
          <p:cNvPr id="8" name="TextBox 7"/>
          <p:cNvSpPr txBox="1"/>
          <p:nvPr/>
        </p:nvSpPr>
        <p:spPr>
          <a:xfrm>
            <a:off x="7580630" y="4346575"/>
            <a:ext cx="1058545" cy="521970"/>
          </a:xfrm>
          <a:prstGeom prst="rect">
            <a:avLst/>
          </a:prstGeom>
          <a:noFill/>
        </p:spPr>
        <p:txBody>
          <a:bodyPr wrap="square" rtlCol="0">
            <a:spAutoFit/>
          </a:bodyPr>
          <a:lstStyle/>
          <a:p>
            <a:r>
              <a:rPr lang="en-US" altLang="zh-CN" sz="2800" dirty="0" smtClean="0">
                <a:solidFill>
                  <a:srgbClr val="FF0000"/>
                </a:solidFill>
              </a:rPr>
              <a:t>C</a:t>
            </a:r>
            <a:endParaRPr lang="en-US" altLang="zh-CN" sz="2800"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4963" y="455941"/>
            <a:ext cx="5981858" cy="706755"/>
            <a:chOff x="334963" y="455941"/>
            <a:chExt cx="5981858" cy="706755"/>
          </a:xfrm>
        </p:grpSpPr>
        <p:sp>
          <p:nvSpPr>
            <p:cNvPr id="5" name="文本框 4"/>
            <p:cNvSpPr txBox="1"/>
            <p:nvPr/>
          </p:nvSpPr>
          <p:spPr>
            <a:xfrm>
              <a:off x="545941" y="455941"/>
              <a:ext cx="5770880" cy="706755"/>
            </a:xfrm>
            <a:prstGeom prst="rect">
              <a:avLst/>
            </a:prstGeom>
            <a:noFill/>
          </p:spPr>
          <p:txBody>
            <a:bodyPr wrap="none" rtlCol="0">
              <a:spAutoFit/>
            </a:bodyPr>
            <a:lstStyle/>
            <a:p>
              <a:pPr algn="l"/>
              <a:r>
                <a:rPr lang="zh-CN" altLang="en-US" sz="4000" b="1" dirty="0" smtClean="0">
                  <a:solidFill>
                    <a:schemeClr val="accent2">
                      <a:lumMod val="75000"/>
                    </a:schemeClr>
                  </a:solidFill>
                  <a:sym typeface="+mn-ea"/>
                </a:rPr>
                <a:t>学位英语试卷结构与题型</a:t>
              </a:r>
              <a:endParaRPr lang="zh-CN" altLang="en-US" sz="4000" b="1" dirty="0" smtClean="0">
                <a:solidFill>
                  <a:schemeClr val="accent2">
                    <a:lumMod val="75000"/>
                  </a:schemeClr>
                </a:solidFill>
                <a:cs typeface="+mn-ea"/>
                <a:sym typeface="+mn-ea"/>
              </a:endParaRPr>
            </a:p>
          </p:txBody>
        </p:sp>
        <p:sp>
          <p:nvSpPr>
            <p:cNvPr id="4" name="矩形 3"/>
            <p:cNvSpPr/>
            <p:nvPr/>
          </p:nvSpPr>
          <p:spPr>
            <a:xfrm>
              <a:off x="334963" y="486219"/>
              <a:ext cx="278711" cy="541682"/>
            </a:xfrm>
            <a:prstGeom prst="rect">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graphicFrame>
        <p:nvGraphicFramePr>
          <p:cNvPr id="5123" name="Group 3"/>
          <p:cNvGraphicFramePr>
            <a:graphicFrameLocks noGrp="1"/>
          </p:cNvGraphicFramePr>
          <p:nvPr>
            <p:custDataLst>
              <p:tags r:id="rId1"/>
            </p:custDataLst>
          </p:nvPr>
        </p:nvGraphicFramePr>
        <p:xfrm>
          <a:off x="963930" y="1162685"/>
          <a:ext cx="10803890" cy="5051425"/>
        </p:xfrm>
        <a:graphic>
          <a:graphicData uri="http://schemas.openxmlformats.org/drawingml/2006/table">
            <a:tbl>
              <a:tblPr>
                <a:tableStyleId>{ED083AE6-46FA-4A59-8FB0-9F97EB10719F}</a:tableStyleId>
              </a:tblPr>
              <a:tblGrid>
                <a:gridCol w="1003935"/>
                <a:gridCol w="1584960"/>
                <a:gridCol w="1934210"/>
                <a:gridCol w="1833245"/>
                <a:gridCol w="826770"/>
                <a:gridCol w="868045"/>
                <a:gridCol w="876935"/>
                <a:gridCol w="1875790"/>
              </a:tblGrid>
              <a:tr h="489585">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部分</a:t>
                      </a:r>
                      <a:endParaRPr kumimoji="0" lang="zh-CN" sz="24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项目</a:t>
                      </a:r>
                      <a:endParaRPr kumimoji="0" lang="zh-CN" sz="24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内容</a:t>
                      </a:r>
                      <a:endParaRPr kumimoji="0" lang="zh-CN" sz="2400" b="1"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题型</a:t>
                      </a:r>
                      <a:endParaRPr kumimoji="0" lang="zh-CN" sz="24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题量</a:t>
                      </a:r>
                      <a:endParaRPr kumimoji="0" lang="zh-CN" sz="2400" b="1"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分值</a:t>
                      </a:r>
                      <a:endParaRPr kumimoji="0" lang="zh-CN" sz="24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总分</a:t>
                      </a:r>
                      <a:endParaRPr kumimoji="0" lang="zh-CN" sz="24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时间（分钟）</a:t>
                      </a:r>
                      <a:endParaRPr kumimoji="0" lang="zh-CN" sz="2400" b="1"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r>
              <a:tr h="393065">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I</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交际用语</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15</a:t>
                      </a:r>
                      <a:r>
                        <a:rPr kumimoji="0" lang="zh-CN" sz="2400" u="none" strike="noStrike" cap="none" normalizeH="0" baseline="0" dirty="0" smtClean="0">
                          <a:ln>
                            <a:noFill/>
                          </a:ln>
                          <a:solidFill>
                            <a:schemeClr val="tx1"/>
                          </a:solidFill>
                          <a:effectLst/>
                        </a:rPr>
                        <a:t>个简短对话</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单项选择</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1</a:t>
                      </a:r>
                      <a:r>
                        <a:rPr kumimoji="0" lang="zh-CN" altLang="zh-CN" sz="2400" u="none" strike="noStrike" cap="none" normalizeH="0" baseline="0" smtClean="0">
                          <a:ln>
                            <a:noFill/>
                          </a:ln>
                          <a:solidFill>
                            <a:schemeClr val="tx1"/>
                          </a:solidFill>
                          <a:effectLst/>
                        </a:rPr>
                        <a:t>5</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1</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15</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1</a:t>
                      </a:r>
                      <a:r>
                        <a:rPr kumimoji="0" lang="zh-CN" altLang="zh-CN" sz="2400" u="none" strike="noStrike" cap="none" normalizeH="0" baseline="0" smtClean="0">
                          <a:ln>
                            <a:noFill/>
                          </a:ln>
                          <a:solidFill>
                            <a:schemeClr val="tx1"/>
                          </a:solidFill>
                          <a:effectLst/>
                        </a:rPr>
                        <a:t>5</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r>
              <a:tr h="694690">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II</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阅读理解</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4</a:t>
                      </a:r>
                      <a:r>
                        <a:rPr kumimoji="0" lang="zh-CN" sz="2400" u="none" strike="noStrike" cap="none" normalizeH="0" baseline="0" dirty="0" smtClean="0">
                          <a:ln>
                            <a:noFill/>
                          </a:ln>
                          <a:solidFill>
                            <a:schemeClr val="tx1"/>
                          </a:solidFill>
                          <a:effectLst/>
                        </a:rPr>
                        <a:t>篇短文，每篇</a:t>
                      </a:r>
                      <a:r>
                        <a:rPr kumimoji="0" lang="zh-CN" altLang="zh-CN" sz="2400" u="none" strike="noStrike" cap="none" normalizeH="0" baseline="0" dirty="0" smtClean="0">
                          <a:ln>
                            <a:noFill/>
                          </a:ln>
                          <a:solidFill>
                            <a:schemeClr val="tx1"/>
                          </a:solidFill>
                          <a:effectLst/>
                        </a:rPr>
                        <a:t>5</a:t>
                      </a:r>
                      <a:r>
                        <a:rPr kumimoji="0" lang="zh-CN" sz="2400" u="none" strike="noStrike" cap="none" normalizeH="0" baseline="0" dirty="0" smtClean="0">
                          <a:ln>
                            <a:noFill/>
                          </a:ln>
                          <a:solidFill>
                            <a:schemeClr val="tx1"/>
                          </a:solidFill>
                          <a:effectLst/>
                        </a:rPr>
                        <a:t>道题</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单项选择</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20</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2</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4</a:t>
                      </a:r>
                      <a:r>
                        <a:rPr kumimoji="0" lang="zh-CN" altLang="zh-CN" sz="2400" u="none" strike="noStrike" cap="none" normalizeH="0" baseline="0" smtClean="0">
                          <a:ln>
                            <a:noFill/>
                          </a:ln>
                          <a:solidFill>
                            <a:schemeClr val="tx1"/>
                          </a:solidFill>
                          <a:effectLst/>
                        </a:rPr>
                        <a:t>0</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4</a:t>
                      </a:r>
                      <a:r>
                        <a:rPr kumimoji="0" lang="zh-CN" altLang="zh-CN" sz="2400" u="none" strike="noStrike" cap="none" normalizeH="0" baseline="0" smtClean="0">
                          <a:ln>
                            <a:noFill/>
                          </a:ln>
                          <a:solidFill>
                            <a:schemeClr val="tx1"/>
                          </a:solidFill>
                          <a:effectLst/>
                        </a:rPr>
                        <a:t>0</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r>
              <a:tr h="681990">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III</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词汇与结构</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40</a:t>
                      </a:r>
                      <a:r>
                        <a:rPr kumimoji="0" lang="zh-CN" sz="2400" u="none" strike="noStrike" cap="none" normalizeH="0" baseline="0" smtClean="0">
                          <a:ln>
                            <a:noFill/>
                          </a:ln>
                          <a:solidFill>
                            <a:schemeClr val="tx1"/>
                          </a:solidFill>
                          <a:effectLst/>
                        </a:rPr>
                        <a:t>个单句</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单项选择</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40</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0.5</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20</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smtClean="0">
                          <a:ln>
                            <a:noFill/>
                          </a:ln>
                          <a:solidFill>
                            <a:schemeClr val="tx1"/>
                          </a:solidFill>
                          <a:effectLst/>
                        </a:rPr>
                        <a:t>2</a:t>
                      </a:r>
                      <a:r>
                        <a:rPr kumimoji="0" lang="zh-CN" altLang="zh-CN" sz="2400" u="none" strike="noStrike" cap="none" normalizeH="0" baseline="0" smtClean="0">
                          <a:ln>
                            <a:noFill/>
                          </a:ln>
                          <a:solidFill>
                            <a:schemeClr val="tx1"/>
                          </a:solidFill>
                          <a:effectLst/>
                        </a:rPr>
                        <a:t>0</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r>
              <a:tr h="678180">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IV</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完型填空</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r>
                        <a:rPr kumimoji="0" lang="zh-CN" sz="2400" u="none" strike="noStrike" cap="none" normalizeH="0" baseline="0" smtClean="0">
                          <a:ln>
                            <a:noFill/>
                          </a:ln>
                          <a:solidFill>
                            <a:schemeClr val="tx1"/>
                          </a:solidFill>
                          <a:effectLst/>
                        </a:rPr>
                        <a:t>篇短文</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单项选择</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10</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1</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r>
                        <a:rPr kumimoji="0" lang="en-US" altLang="zh-CN" sz="2400" u="none" strike="noStrike" cap="none" normalizeH="0" baseline="0" smtClean="0">
                          <a:ln>
                            <a:noFill/>
                          </a:ln>
                          <a:solidFill>
                            <a:schemeClr val="tx1"/>
                          </a:solidFill>
                          <a:effectLst/>
                        </a:rPr>
                        <a:t>0</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r>
                        <a:rPr kumimoji="0" lang="en-US" altLang="zh-CN" sz="2400" u="none" strike="noStrike" cap="none" normalizeH="0" baseline="0" smtClean="0">
                          <a:ln>
                            <a:noFill/>
                          </a:ln>
                          <a:solidFill>
                            <a:schemeClr val="tx1"/>
                          </a:solidFill>
                          <a:effectLst/>
                        </a:rPr>
                        <a:t>5</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r>
              <a:tr h="542290">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V</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写作</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r>
                        <a:rPr kumimoji="0" lang="zh-CN" sz="2400" u="none" strike="noStrike" cap="none" normalizeH="0" baseline="0" smtClean="0">
                          <a:ln>
                            <a:noFill/>
                          </a:ln>
                          <a:solidFill>
                            <a:schemeClr val="tx1"/>
                          </a:solidFill>
                          <a:effectLst/>
                        </a:rPr>
                        <a:t>篇作文</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dirty="0" smtClean="0">
                          <a:ln>
                            <a:noFill/>
                          </a:ln>
                          <a:solidFill>
                            <a:schemeClr val="tx1"/>
                          </a:solidFill>
                          <a:effectLst/>
                        </a:rPr>
                        <a:t>命题作文</a:t>
                      </a:r>
                      <a:endParaRPr kumimoji="0" 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smtClean="0">
                          <a:ln>
                            <a:noFill/>
                          </a:ln>
                          <a:solidFill>
                            <a:schemeClr val="tx1"/>
                          </a:solidFill>
                          <a:effectLst/>
                        </a:rPr>
                        <a:t>1</a:t>
                      </a:r>
                      <a:r>
                        <a:rPr kumimoji="0" lang="en-US" altLang="zh-CN" sz="2400" u="none" strike="noStrike" cap="none" normalizeH="0" baseline="0" smtClean="0">
                          <a:ln>
                            <a:noFill/>
                          </a:ln>
                          <a:solidFill>
                            <a:schemeClr val="tx1"/>
                          </a:solidFill>
                          <a:effectLst/>
                        </a:rPr>
                        <a:t>5</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altLang="zh-CN" sz="2400" u="none" strike="noStrike" cap="none" normalizeH="0" baseline="0" dirty="0" smtClean="0">
                          <a:ln>
                            <a:noFill/>
                          </a:ln>
                          <a:solidFill>
                            <a:schemeClr val="tx1"/>
                          </a:solidFill>
                          <a:effectLst/>
                        </a:rPr>
                        <a:t>1</a:t>
                      </a:r>
                      <a:r>
                        <a:rPr kumimoji="0" lang="en-US" altLang="zh-CN" sz="2400" u="none" strike="noStrike" cap="none" normalizeH="0" baseline="0" dirty="0" smtClean="0">
                          <a:ln>
                            <a:noFill/>
                          </a:ln>
                          <a:solidFill>
                            <a:schemeClr val="tx1"/>
                          </a:solidFill>
                          <a:effectLst/>
                        </a:rPr>
                        <a:t>5</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cap="none" normalizeH="0" baseline="0" dirty="0" smtClean="0">
                          <a:ln>
                            <a:noFill/>
                          </a:ln>
                          <a:solidFill>
                            <a:schemeClr val="tx1"/>
                          </a:solidFill>
                          <a:effectLst/>
                        </a:rPr>
                        <a:t>30</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r>
              <a:tr h="511810">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zh-CN" sz="2400" u="none" strike="noStrike" cap="none" normalizeH="0" baseline="0" smtClean="0">
                          <a:ln>
                            <a:noFill/>
                          </a:ln>
                          <a:solidFill>
                            <a:schemeClr val="tx1"/>
                          </a:solidFill>
                          <a:effectLst/>
                        </a:rPr>
                        <a:t>总  计</a:t>
                      </a:r>
                      <a:endParaRPr kumimoji="0" 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rPr>
                        <a:t>86</a:t>
                      </a:r>
                      <a:endParaRPr kumimoji="0" lang="en-US" altLang="zh-CN" sz="24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endParaRPr kumimoji="0" lang="zh-CN"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rPr>
                        <a:t>100</a:t>
                      </a:r>
                      <a:endParaRPr kumimoji="0" lang="en-US" altLang="zh-CN" sz="24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tc>
                <a:tc>
                  <a:txBody>
                    <a:bodyPr/>
                    <a:lstStyle/>
                    <a:p>
                      <a:pPr marL="0" marR="0" lvl="0" indent="0" algn="ctr" defTabSz="914400" rtl="0" eaLnBrk="1" fontAlgn="base" latinLnBrk="0" hangingPunct="1">
                        <a:lnSpc>
                          <a:spcPct val="110000"/>
                        </a:lnSpc>
                        <a:spcBef>
                          <a:spcPts val="1800"/>
                        </a:spcBef>
                        <a:spcAft>
                          <a:spcPct val="0"/>
                        </a:spcAft>
                        <a:buClr>
                          <a:srgbClr val="227577"/>
                        </a:buClr>
                        <a:buSzPct val="90000"/>
                        <a:buFont typeface="Webdings" panose="05030102010509060703" pitchFamily="18" charset="2"/>
                        <a:buNone/>
                      </a:pPr>
                      <a:r>
                        <a:rPr kumimoji="0" lang="en-US" altLang="zh-CN" sz="2400" u="none" strike="noStrike" kern="1200" cap="none" normalizeH="0" baseline="0" dirty="0" smtClean="0">
                          <a:ln>
                            <a:noFill/>
                          </a:ln>
                          <a:solidFill>
                            <a:schemeClr val="tx1"/>
                          </a:solidFill>
                          <a:effectLst/>
                          <a:latin typeface="+mn-lt"/>
                          <a:ea typeface="+mn-ea"/>
                          <a:cs typeface="+mn-cs"/>
                        </a:rPr>
                        <a:t>120</a:t>
                      </a:r>
                      <a:endParaRPr kumimoji="0" lang="en-US" altLang="zh-CN" sz="2400" u="none" strike="noStrike" kern="1200" cap="none" normalizeH="0" baseline="0" dirty="0" smtClean="0">
                        <a:ln>
                          <a:noFill/>
                        </a:ln>
                        <a:solidFill>
                          <a:schemeClr val="tx1"/>
                        </a:solidFill>
                        <a:effectLst/>
                        <a:latin typeface="+mn-lt"/>
                        <a:ea typeface="+mn-ea"/>
                        <a:cs typeface="+mn-cs"/>
                      </a:endParaRPr>
                    </a:p>
                  </a:txBody>
                  <a:tcPr horzOverflow="overflow"/>
                </a:tc>
              </a:tr>
            </a:tbl>
          </a:graphicData>
        </a:graphic>
      </p:graphicFrame>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blinds(horizontal)">
                                      <p:cBhvr>
                                        <p:cTn id="12"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sp>
        <p:nvSpPr>
          <p:cNvPr id="8" name="椭圆 7"/>
          <p:cNvSpPr/>
          <p:nvPr/>
        </p:nvSpPr>
        <p:spPr>
          <a:xfrm>
            <a:off x="3789329" y="1122329"/>
            <a:ext cx="4613342" cy="4613342"/>
          </a:xfrm>
          <a:prstGeom prst="ellipse">
            <a:avLst/>
          </a:prstGeom>
          <a:solidFill>
            <a:srgbClr val="7188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nvGrpSpPr>
          <p:cNvPr id="9" name="组合 8"/>
          <p:cNvGrpSpPr/>
          <p:nvPr/>
        </p:nvGrpSpPr>
        <p:grpSpPr>
          <a:xfrm>
            <a:off x="4294965" y="1901757"/>
            <a:ext cx="3602071" cy="1857941"/>
            <a:chOff x="4359646" y="2039833"/>
            <a:chExt cx="3602071" cy="1857941"/>
          </a:xfrm>
        </p:grpSpPr>
        <p:sp>
          <p:nvSpPr>
            <p:cNvPr id="10" name="矩形 9"/>
            <p:cNvSpPr/>
            <p:nvPr/>
          </p:nvSpPr>
          <p:spPr>
            <a:xfrm>
              <a:off x="4359646" y="3129424"/>
              <a:ext cx="3602071" cy="76835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阅读</a:t>
              </a:r>
              <a:endParaRPr kumimoji="0" lang="zh-CN" altLang="en-US" sz="44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sp>
          <p:nvSpPr>
            <p:cNvPr id="11" name="矩形 10"/>
            <p:cNvSpPr/>
            <p:nvPr/>
          </p:nvSpPr>
          <p:spPr>
            <a:xfrm>
              <a:off x="5474881" y="2039833"/>
              <a:ext cx="1371600" cy="1198880"/>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rPr>
                <a:t>03</a:t>
              </a:r>
              <a:endParaRPr kumimoji="0" lang="zh-CN" altLang="en-US" sz="7200" b="0" i="0" u="none" strike="noStrike" kern="1200" cap="none" spc="0" normalizeH="0" baseline="0" noProof="0" dirty="0">
                <a:ln w="0"/>
                <a:solidFill>
                  <a:prstClr val="white"/>
                </a:solidFill>
                <a:effectLst/>
                <a:uLnTx/>
                <a:uFillTx/>
                <a:latin typeface="思源黑体 CN Heavy" panose="020B0A00000000000000" pitchFamily="34" charset="-122"/>
                <a:ea typeface="思源黑体 CN Heavy" panose="020B0A00000000000000" pitchFamily="34" charset="-122"/>
                <a:cs typeface="+mn-cs"/>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000"/>
              <a:t>阅读理解：</a:t>
            </a:r>
            <a:endParaRPr lang="zh-CN" altLang="en-US" sz="4000"/>
          </a:p>
          <a:p>
            <a:pPr marL="0" indent="0">
              <a:buNone/>
            </a:pPr>
            <a:r>
              <a:rPr lang="en-US" altLang="zh-CN" sz="4000"/>
              <a:t>1. </a:t>
            </a:r>
            <a:r>
              <a:rPr lang="zh-CN" altLang="en-US" sz="4000"/>
              <a:t>题型：判断正误、选择填空</a:t>
            </a:r>
            <a:endParaRPr lang="zh-CN" altLang="en-US" sz="4000"/>
          </a:p>
          <a:p>
            <a:pPr marL="0" indent="0">
              <a:buNone/>
            </a:pPr>
            <a:r>
              <a:rPr lang="en-US" altLang="zh-CN" sz="4000"/>
              <a:t>2. </a:t>
            </a:r>
            <a:r>
              <a:rPr lang="zh-CN" altLang="en-US" sz="4000"/>
              <a:t>解题方法：</a:t>
            </a:r>
            <a:endParaRPr lang="zh-CN" altLang="en-US" sz="4000"/>
          </a:p>
          <a:p>
            <a:pPr marL="0" indent="0">
              <a:buNone/>
            </a:pPr>
            <a:r>
              <a:rPr lang="en-US" altLang="zh-CN" sz="4000"/>
              <a:t>    </a:t>
            </a:r>
            <a:r>
              <a:rPr lang="zh-CN" altLang="en-US" sz="4000"/>
              <a:t>先读题，根据题意去文章中找答案。</a:t>
            </a:r>
            <a:endParaRPr lang="zh-CN" altLang="en-US" sz="40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8335" y="606425"/>
            <a:ext cx="10895965" cy="4351655"/>
          </a:xfrm>
        </p:spPr>
        <p:txBody>
          <a:bodyPr>
            <a:noAutofit/>
          </a:bodyPr>
          <a:p>
            <a:pPr marL="0" indent="0" algn="just" fontAlgn="auto">
              <a:lnSpc>
                <a:spcPct val="120000"/>
              </a:lnSpc>
              <a:buNone/>
            </a:pPr>
            <a:r>
              <a:rPr lang="en-US" altLang="zh-CN" sz="3600"/>
              <a:t>    </a:t>
            </a:r>
            <a:r>
              <a:rPr lang="zh-CN" altLang="en-US" sz="3600"/>
              <a:t>Now satellites are helping to forecast the weather. They are in space, and they can reach any part of the world. The satellites take pictures of the atmosphere, because this is where the weather forms. They send these pictures to the weather stations. So meteorologists（气象学家）can see the weather of any part of the world. From the pictures, the scientists can often say how the weather will change.</a:t>
            </a:r>
            <a:endParaRPr lang="zh-CN" altLang="en-US" sz="360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571500" y="1252855"/>
            <a:ext cx="10515600" cy="4351338"/>
          </a:xfrm>
        </p:spPr>
        <p:txBody>
          <a:bodyPr>
            <a:normAutofit fontScale="90000"/>
          </a:bodyPr>
          <a:p>
            <a:pPr marL="0" indent="0" algn="just" fontAlgn="auto">
              <a:lnSpc>
                <a:spcPct val="120000"/>
              </a:lnSpc>
              <a:buNone/>
            </a:pPr>
            <a:r>
              <a:rPr lang="en-US" altLang="zh-CN" sz="3600"/>
              <a:t>    </a:t>
            </a:r>
            <a:r>
              <a:rPr lang="zh-CN" altLang="en-US" sz="3600"/>
              <a:t>Today, nearly five hundred weather stations in sixty countries receive satellite pictures. When they receive new pictures, the meteorologists compare them with earlier ones. Perhaps they may find that the clouds have changed during the last few hours. This may mean that the weather on the ground may soon change, too. In their next weather forecast, the meteorologists can say this.</a:t>
            </a:r>
            <a:endParaRPr lang="zh-CN" altLang="en-US" sz="360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711200" y="1406525"/>
            <a:ext cx="10515600" cy="4351338"/>
          </a:xfrm>
        </p:spPr>
        <p:txBody>
          <a:bodyPr/>
          <a:p>
            <a:pPr marL="0" indent="0" algn="just" fontAlgn="auto">
              <a:lnSpc>
                <a:spcPct val="120000"/>
              </a:lnSpc>
              <a:buNone/>
            </a:pPr>
            <a:r>
              <a:rPr lang="en-US" altLang="zh-CN" sz="3600"/>
              <a:t>    </a:t>
            </a:r>
            <a:r>
              <a:rPr lang="zh-CN" altLang="en-US" sz="3600"/>
              <a:t>So the weather satellites are a great help to the meteorologists. Before satellites were invented, the scientists could forecast the weather for about 24 or 48 hours. Now they can make good forecasts for three or five days. Soon, perhaps, they may be able to forecast the weather for a week or more ahead.</a:t>
            </a:r>
            <a:endParaRPr lang="zh-CN" altLang="en-US" sz="360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21970" y="606425"/>
            <a:ext cx="11148060" cy="4351655"/>
          </a:xfrm>
        </p:spPr>
        <p:txBody>
          <a:bodyPr>
            <a:noAutofit/>
          </a:bodyPr>
          <a:p>
            <a:pPr marL="0" indent="0" fontAlgn="auto">
              <a:lnSpc>
                <a:spcPct val="120000"/>
              </a:lnSpc>
              <a:buNone/>
            </a:pPr>
            <a:r>
              <a:rPr lang="zh-CN" altLang="en-US" sz="3200"/>
              <a:t>6.Satellites travel above space.</a:t>
            </a:r>
            <a:r>
              <a:rPr lang="en-US" altLang="zh-CN" sz="3200"/>
              <a:t>       </a:t>
            </a:r>
            <a:r>
              <a:rPr lang="zh-CN" altLang="en-US" sz="3200"/>
              <a:t>A.T</a:t>
            </a:r>
            <a:r>
              <a:rPr lang="en-US" altLang="zh-CN" sz="3200"/>
              <a:t>            </a:t>
            </a:r>
            <a:r>
              <a:rPr lang="zh-CN" altLang="en-US" sz="3200"/>
              <a:t>B.F</a:t>
            </a:r>
            <a:endParaRPr lang="zh-CN" altLang="en-US" sz="3200"/>
          </a:p>
          <a:p>
            <a:pPr marL="0" indent="0" fontAlgn="auto">
              <a:lnSpc>
                <a:spcPct val="120000"/>
              </a:lnSpc>
              <a:buNone/>
            </a:pPr>
            <a:r>
              <a:rPr lang="zh-CN" altLang="en-US" sz="3200"/>
              <a:t>7.We use the weather satellites to take pictures of the atmosphere because the weather forms there.</a:t>
            </a:r>
            <a:r>
              <a:rPr lang="en-US" altLang="zh-CN" sz="3200"/>
              <a:t>        </a:t>
            </a:r>
            <a:r>
              <a:rPr lang="zh-CN" altLang="en-US" sz="3200"/>
              <a:t>A.T</a:t>
            </a:r>
            <a:r>
              <a:rPr lang="en-US" altLang="zh-CN" sz="3200"/>
              <a:t>        </a:t>
            </a:r>
            <a:r>
              <a:rPr lang="zh-CN" altLang="en-US" sz="3200"/>
              <a:t>B.F</a:t>
            </a:r>
            <a:endParaRPr lang="zh-CN" altLang="en-US" sz="3200"/>
          </a:p>
          <a:p>
            <a:pPr marL="0" indent="0" fontAlgn="auto">
              <a:lnSpc>
                <a:spcPct val="120000"/>
              </a:lnSpc>
              <a:buNone/>
            </a:pPr>
            <a:r>
              <a:rPr lang="zh-CN" altLang="en-US" sz="3200"/>
              <a:t>8.Meteorologists forecast the weather after they have compared new satellite pictures with earlier ones.</a:t>
            </a:r>
            <a:r>
              <a:rPr lang="en-US" altLang="zh-CN" sz="3200"/>
              <a:t>      </a:t>
            </a:r>
            <a:r>
              <a:rPr lang="zh-CN" altLang="en-US" sz="3200"/>
              <a:t>A.T</a:t>
            </a:r>
            <a:r>
              <a:rPr lang="en-US" altLang="zh-CN" sz="3200"/>
              <a:t>     </a:t>
            </a:r>
            <a:r>
              <a:rPr lang="zh-CN" altLang="en-US" sz="3200"/>
              <a:t>B.F</a:t>
            </a:r>
            <a:endParaRPr lang="zh-CN" altLang="en-US" sz="3200"/>
          </a:p>
          <a:p>
            <a:pPr marL="0" indent="0" fontAlgn="auto">
              <a:lnSpc>
                <a:spcPct val="120000"/>
              </a:lnSpc>
              <a:buNone/>
            </a:pPr>
            <a:r>
              <a:rPr lang="zh-CN" altLang="en-US" sz="3200"/>
              <a:t>9.Maybe we'll soon be able to forecast the weather for five days.</a:t>
            </a:r>
            <a:r>
              <a:rPr lang="en-US" altLang="zh-CN" sz="3200"/>
              <a:t>          </a:t>
            </a:r>
            <a:r>
              <a:rPr lang="zh-CN" altLang="en-US" sz="3200"/>
              <a:t>A.T</a:t>
            </a:r>
            <a:r>
              <a:rPr lang="en-US" altLang="zh-CN" sz="3200"/>
              <a:t>         </a:t>
            </a:r>
            <a:r>
              <a:rPr lang="zh-CN" altLang="en-US" sz="3200"/>
              <a:t>B.F</a:t>
            </a:r>
            <a:endParaRPr lang="zh-CN" altLang="en-US" sz="3200"/>
          </a:p>
          <a:p>
            <a:pPr marL="0" indent="0" fontAlgn="auto">
              <a:lnSpc>
                <a:spcPct val="120000"/>
              </a:lnSpc>
              <a:buNone/>
            </a:pPr>
            <a:r>
              <a:rPr lang="zh-CN" altLang="en-US" sz="3200"/>
              <a:t>10.The main idea of this passage is that satellites are now used in weather forecasting.</a:t>
            </a:r>
            <a:r>
              <a:rPr lang="en-US" altLang="zh-CN" sz="3200"/>
              <a:t>       </a:t>
            </a:r>
            <a:r>
              <a:rPr lang="zh-CN" altLang="en-US" sz="3200"/>
              <a:t>A.T</a:t>
            </a:r>
            <a:r>
              <a:rPr lang="en-US" altLang="zh-CN" sz="3200"/>
              <a:t>            </a:t>
            </a:r>
            <a:r>
              <a:rPr lang="zh-CN" altLang="en-US" sz="3200"/>
              <a:t>B.F</a:t>
            </a:r>
            <a:endParaRPr lang="zh-CN" altLang="en-US" sz="3200"/>
          </a:p>
          <a:p>
            <a:pPr marL="0" indent="0">
              <a:buNone/>
            </a:pPr>
            <a:endParaRPr lang="zh-CN" altLang="en-US" sz="320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723900" y="1025525"/>
            <a:ext cx="10515600" cy="4351338"/>
          </a:xfrm>
        </p:spPr>
        <p:txBody>
          <a:bodyPr>
            <a:noAutofit/>
          </a:bodyPr>
          <a:p>
            <a:pPr marL="0" indent="0" algn="just" fontAlgn="auto">
              <a:lnSpc>
                <a:spcPct val="120000"/>
              </a:lnSpc>
              <a:buNone/>
            </a:pPr>
            <a:r>
              <a:rPr lang="en-US" altLang="zh-CN" sz="3200"/>
              <a:t>    </a:t>
            </a:r>
            <a:r>
              <a:rPr lang="zh-CN" altLang="en-US" sz="3200"/>
              <a:t>In the United States, it is not customary to telephone someone very early in the morning. If you telephone him early in the day, while he is shaving or having breakfast, the time of the call shows that the matter is very important and requires immediate attention. The same meaning </a:t>
            </a:r>
            <a:r>
              <a:rPr lang="zh-CN" altLang="en-US" sz="3200">
                <a:solidFill>
                  <a:srgbClr val="FF0000"/>
                </a:solidFill>
              </a:rPr>
              <a:t>is attached to</a:t>
            </a:r>
            <a:r>
              <a:rPr lang="zh-CN" altLang="en-US" sz="3200"/>
              <a:t> telephone calls made after 11:00 pm. If someone receives a call during sleeping hours, he assumes it's a matter of life or death. The time chosen for the call communicates its importance.</a:t>
            </a:r>
            <a:endParaRPr lang="zh-CN" altLang="en-US" sz="320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36600" y="708025"/>
            <a:ext cx="10515600" cy="4351338"/>
          </a:xfrm>
        </p:spPr>
        <p:txBody>
          <a:bodyPr>
            <a:noAutofit/>
          </a:bodyPr>
          <a:p>
            <a:pPr marL="0" indent="0" algn="just" fontAlgn="auto">
              <a:lnSpc>
                <a:spcPct val="120000"/>
              </a:lnSpc>
              <a:buNone/>
            </a:pPr>
            <a:r>
              <a:rPr lang="en-US" altLang="zh-CN" sz="3200"/>
              <a:t>    </a:t>
            </a:r>
            <a:r>
              <a:rPr lang="zh-CN" altLang="en-US" sz="3200"/>
              <a:t>In social life, time plays a very important part. In the U.S.A. guests tend to feel they are not highly regarded if the invitation to a dinner party is extended only three or four days before the party date. But it is not true in all countries. In other areas of the world, it may be considered foolish to make an appointment too far in advance because plans which are made for a date more than a week away tend to be forgotten. The meaning of time differs in different parts of the world. </a:t>
            </a:r>
            <a:endParaRPr lang="zh-CN" altLang="en-US" sz="32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标题 1"/>
          <p:cNvSpPr>
            <a:spLocks noGrp="1"/>
          </p:cNvSpPr>
          <p:nvPr>
            <p:ph type="title"/>
          </p:nvPr>
        </p:nvSpPr>
        <p:spPr/>
        <p:txBody>
          <a:bodyPr/>
          <a:lstStyle/>
          <a:p>
            <a:r>
              <a:rPr lang="zh-CN" altLang="en-US" smtClean="0"/>
              <a:t>词汇与结构</a:t>
            </a:r>
            <a:r>
              <a:rPr lang="en-US" altLang="zh-CN" smtClean="0"/>
              <a:t>——</a:t>
            </a:r>
            <a:r>
              <a:rPr lang="zh-CN" altLang="en-US" smtClean="0"/>
              <a:t>动词</a:t>
            </a:r>
            <a:endParaRPr lang="zh-CN" altLang="en-US" smtClean="0"/>
          </a:p>
        </p:txBody>
      </p:sp>
      <p:sp>
        <p:nvSpPr>
          <p:cNvPr id="51203" name="内容占位符 2"/>
          <p:cNvSpPr>
            <a:spLocks noGrp="1"/>
          </p:cNvSpPr>
          <p:nvPr>
            <p:ph idx="1"/>
          </p:nvPr>
        </p:nvSpPr>
        <p:spPr/>
        <p:txBody>
          <a:bodyPr/>
          <a:lstStyle/>
          <a:p>
            <a:pPr>
              <a:buFont typeface="Wingdings" panose="05000000000000000000" pitchFamily="2" charset="2"/>
              <a:buChar char="Ø"/>
            </a:pPr>
            <a:r>
              <a:rPr lang="zh-CN" altLang="en-US" sz="3200" dirty="0" smtClean="0">
                <a:solidFill>
                  <a:srgbClr val="FF0000"/>
                </a:solidFill>
              </a:rPr>
              <a:t>助动词</a:t>
            </a:r>
            <a:r>
              <a:rPr lang="en-US" altLang="zh-CN" sz="3200" dirty="0" smtClean="0">
                <a:solidFill>
                  <a:srgbClr val="002060"/>
                </a:solidFill>
              </a:rPr>
              <a:t>-</a:t>
            </a:r>
            <a:r>
              <a:rPr lang="zh-CN" altLang="en-US" sz="3200" dirty="0" smtClean="0">
                <a:solidFill>
                  <a:srgbClr val="002060"/>
                </a:solidFill>
              </a:rPr>
              <a:t>协助主要动词构成谓语的词。</a:t>
            </a:r>
            <a:endParaRPr lang="en-US" altLang="zh-CN" sz="3200" dirty="0" smtClean="0">
              <a:solidFill>
                <a:srgbClr val="002060"/>
              </a:solidFill>
            </a:endParaRPr>
          </a:p>
          <a:p>
            <a:pPr>
              <a:buFont typeface="Wingdings" panose="05000000000000000000" pitchFamily="2" charset="2"/>
              <a:buChar char="Ø"/>
            </a:pPr>
            <a:r>
              <a:rPr lang="en-US" altLang="zh-CN" sz="3200" dirty="0" smtClean="0">
                <a:solidFill>
                  <a:srgbClr val="002060"/>
                </a:solidFill>
              </a:rPr>
              <a:t>be</a:t>
            </a:r>
            <a:r>
              <a:rPr lang="zh-CN" altLang="en-US" sz="3200" dirty="0" smtClean="0">
                <a:solidFill>
                  <a:srgbClr val="002060"/>
                </a:solidFill>
              </a:rPr>
              <a:t>（</a:t>
            </a:r>
            <a:r>
              <a:rPr lang="en-US" altLang="zh-CN" sz="3200" dirty="0" smtClean="0">
                <a:solidFill>
                  <a:srgbClr val="002060"/>
                </a:solidFill>
              </a:rPr>
              <a:t>am, are, is, was, were, been, being)</a:t>
            </a:r>
            <a:endParaRPr lang="en-US" altLang="zh-CN" sz="3200" dirty="0" smtClean="0">
              <a:solidFill>
                <a:srgbClr val="002060"/>
              </a:solidFill>
            </a:endParaRPr>
          </a:p>
          <a:p>
            <a:pPr>
              <a:buFont typeface="Wingdings" panose="05000000000000000000" pitchFamily="2" charset="2"/>
              <a:buChar char="Ø"/>
            </a:pPr>
            <a:r>
              <a:rPr lang="en-US" altLang="zh-CN" sz="3200" dirty="0" smtClean="0">
                <a:solidFill>
                  <a:srgbClr val="002060"/>
                </a:solidFill>
              </a:rPr>
              <a:t>do </a:t>
            </a:r>
            <a:r>
              <a:rPr lang="zh-CN" altLang="en-US" sz="3200" dirty="0" smtClean="0">
                <a:solidFill>
                  <a:srgbClr val="002060"/>
                </a:solidFill>
              </a:rPr>
              <a:t>（</a:t>
            </a:r>
            <a:r>
              <a:rPr lang="en-US" altLang="zh-CN" sz="3200" dirty="0" smtClean="0">
                <a:solidFill>
                  <a:srgbClr val="002060"/>
                </a:solidFill>
              </a:rPr>
              <a:t>does, did</a:t>
            </a:r>
            <a:r>
              <a:rPr lang="zh-CN" altLang="en-US" sz="3200" dirty="0" smtClean="0">
                <a:solidFill>
                  <a:srgbClr val="002060"/>
                </a:solidFill>
              </a:rPr>
              <a:t>）</a:t>
            </a:r>
            <a:endParaRPr lang="en-US" altLang="zh-CN" sz="3200" dirty="0" smtClean="0">
              <a:solidFill>
                <a:srgbClr val="002060"/>
              </a:solidFill>
            </a:endParaRPr>
          </a:p>
          <a:p>
            <a:pPr>
              <a:buFont typeface="Wingdings" panose="05000000000000000000" pitchFamily="2" charset="2"/>
              <a:buChar char="Ø"/>
            </a:pPr>
            <a:r>
              <a:rPr lang="en-US" altLang="zh-CN" sz="3200" dirty="0" smtClean="0">
                <a:solidFill>
                  <a:srgbClr val="002060"/>
                </a:solidFill>
              </a:rPr>
              <a:t>have</a:t>
            </a:r>
            <a:r>
              <a:rPr lang="zh-CN" altLang="en-US" sz="3200" dirty="0" smtClean="0">
                <a:solidFill>
                  <a:srgbClr val="002060"/>
                </a:solidFill>
              </a:rPr>
              <a:t>（</a:t>
            </a:r>
            <a:r>
              <a:rPr lang="en-US" altLang="zh-CN" sz="3200" dirty="0" smtClean="0">
                <a:solidFill>
                  <a:srgbClr val="002060"/>
                </a:solidFill>
              </a:rPr>
              <a:t>has, had</a:t>
            </a:r>
            <a:r>
              <a:rPr lang="zh-CN" altLang="en-US" sz="3200" dirty="0" smtClean="0">
                <a:solidFill>
                  <a:srgbClr val="002060"/>
                </a:solidFill>
              </a:rPr>
              <a:t>）</a:t>
            </a:r>
            <a:endParaRPr lang="en-US" altLang="zh-CN" sz="3200" dirty="0" smtClean="0">
              <a:solidFill>
                <a:srgbClr val="002060"/>
              </a:solidFill>
            </a:endParaRPr>
          </a:p>
          <a:p>
            <a:pPr>
              <a:buFont typeface="Wingdings" panose="05000000000000000000" pitchFamily="2" charset="2"/>
              <a:buChar char="Ø"/>
            </a:pPr>
            <a:r>
              <a:rPr lang="en-US" altLang="zh-CN" sz="3200" dirty="0" smtClean="0">
                <a:solidFill>
                  <a:srgbClr val="002060"/>
                </a:solidFill>
              </a:rPr>
              <a:t>will</a:t>
            </a:r>
            <a:r>
              <a:rPr lang="zh-CN" altLang="en-US" sz="3200" dirty="0" smtClean="0">
                <a:solidFill>
                  <a:srgbClr val="002060"/>
                </a:solidFill>
              </a:rPr>
              <a:t>（ </a:t>
            </a:r>
            <a:r>
              <a:rPr lang="en-US" altLang="zh-CN" sz="3200" dirty="0" smtClean="0">
                <a:solidFill>
                  <a:srgbClr val="002060"/>
                </a:solidFill>
              </a:rPr>
              <a:t>would</a:t>
            </a:r>
            <a:r>
              <a:rPr lang="zh-CN" altLang="en-US" sz="3200" dirty="0" smtClean="0">
                <a:solidFill>
                  <a:srgbClr val="002060"/>
                </a:solidFill>
              </a:rPr>
              <a:t>）</a:t>
            </a:r>
            <a:endParaRPr lang="en-US" altLang="zh-CN" sz="3200" dirty="0" smtClean="0">
              <a:solidFill>
                <a:srgbClr val="002060"/>
              </a:solidFill>
            </a:endParaRPr>
          </a:p>
          <a:p>
            <a:pPr>
              <a:buFont typeface="Wingdings" panose="05000000000000000000" pitchFamily="2" charset="2"/>
              <a:buChar char="Ø"/>
            </a:pPr>
            <a:r>
              <a:rPr lang="en-US" altLang="zh-CN" sz="3200" dirty="0" smtClean="0">
                <a:solidFill>
                  <a:srgbClr val="002060"/>
                </a:solidFill>
              </a:rPr>
              <a:t>shall</a:t>
            </a:r>
            <a:r>
              <a:rPr lang="zh-CN" altLang="en-US" sz="3200" dirty="0" smtClean="0">
                <a:solidFill>
                  <a:srgbClr val="002060"/>
                </a:solidFill>
              </a:rPr>
              <a:t>（</a:t>
            </a:r>
            <a:r>
              <a:rPr lang="en-US" altLang="zh-CN" sz="3200" dirty="0" smtClean="0">
                <a:solidFill>
                  <a:srgbClr val="002060"/>
                </a:solidFill>
              </a:rPr>
              <a:t>should</a:t>
            </a:r>
            <a:r>
              <a:rPr lang="zh-CN" altLang="en-US" sz="3200" dirty="0" smtClean="0">
                <a:solidFill>
                  <a:srgbClr val="002060"/>
                </a:solidFill>
              </a:rPr>
              <a:t>）</a:t>
            </a:r>
            <a:endParaRPr lang="zh-CN" altLang="en-US" sz="3200"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3">
                                            <p:txEl>
                                              <p:pRg st="1" end="1"/>
                                            </p:txEl>
                                          </p:spTgt>
                                        </p:tgtEl>
                                        <p:attrNameLst>
                                          <p:attrName>style.visibility</p:attrName>
                                        </p:attrNameLst>
                                      </p:cBhvr>
                                      <p:to>
                                        <p:strVal val="visible"/>
                                      </p:to>
                                    </p:set>
                                    <p:anim calcmode="lin" valueType="num">
                                      <p:cBhvr additive="base">
                                        <p:cTn id="13" dur="500" fill="hold"/>
                                        <p:tgtEl>
                                          <p:spTgt spid="512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03">
                                            <p:txEl>
                                              <p:pRg st="2" end="2"/>
                                            </p:txEl>
                                          </p:spTgt>
                                        </p:tgtEl>
                                        <p:attrNameLst>
                                          <p:attrName>style.visibility</p:attrName>
                                        </p:attrNameLst>
                                      </p:cBhvr>
                                      <p:to>
                                        <p:strVal val="visible"/>
                                      </p:to>
                                    </p:set>
                                    <p:anim calcmode="lin" valueType="num">
                                      <p:cBhvr additive="base">
                                        <p:cTn id="19" dur="500" fill="hold"/>
                                        <p:tgtEl>
                                          <p:spTgt spid="512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03">
                                            <p:txEl>
                                              <p:pRg st="3" end="3"/>
                                            </p:txEl>
                                          </p:spTgt>
                                        </p:tgtEl>
                                        <p:attrNameLst>
                                          <p:attrName>style.visibility</p:attrName>
                                        </p:attrNameLst>
                                      </p:cBhvr>
                                      <p:to>
                                        <p:strVal val="visible"/>
                                      </p:to>
                                    </p:set>
                                    <p:anim calcmode="lin" valueType="num">
                                      <p:cBhvr additive="base">
                                        <p:cTn id="25" dur="500" fill="hold"/>
                                        <p:tgtEl>
                                          <p:spTgt spid="512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03">
                                            <p:txEl>
                                              <p:pRg st="4" end="4"/>
                                            </p:txEl>
                                          </p:spTgt>
                                        </p:tgtEl>
                                        <p:attrNameLst>
                                          <p:attrName>style.visibility</p:attrName>
                                        </p:attrNameLst>
                                      </p:cBhvr>
                                      <p:to>
                                        <p:strVal val="visible"/>
                                      </p:to>
                                    </p:set>
                                    <p:anim calcmode="lin" valueType="num">
                                      <p:cBhvr additive="base">
                                        <p:cTn id="31" dur="500" fill="hold"/>
                                        <p:tgtEl>
                                          <p:spTgt spid="5120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0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203">
                                            <p:txEl>
                                              <p:pRg st="5" end="5"/>
                                            </p:txEl>
                                          </p:spTgt>
                                        </p:tgtEl>
                                        <p:attrNameLst>
                                          <p:attrName>style.visibility</p:attrName>
                                        </p:attrNameLst>
                                      </p:cBhvr>
                                      <p:to>
                                        <p:strVal val="visible"/>
                                      </p:to>
                                    </p:set>
                                    <p:anim calcmode="lin" valueType="num">
                                      <p:cBhvr additive="base">
                                        <p:cTn id="37" dur="500" fill="hold"/>
                                        <p:tgtEl>
                                          <p:spTgt spid="5120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120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838200" y="1253490"/>
            <a:ext cx="10515600" cy="4351338"/>
          </a:xfrm>
        </p:spPr>
        <p:txBody>
          <a:bodyPr>
            <a:noAutofit/>
          </a:bodyPr>
          <a:p>
            <a:pPr marL="0" indent="0" algn="just" fontAlgn="auto">
              <a:lnSpc>
                <a:spcPct val="120000"/>
              </a:lnSpc>
              <a:buNone/>
            </a:pPr>
            <a:r>
              <a:rPr lang="zh-CN" altLang="en-US" sz="3100">
                <a:sym typeface="+mn-ea"/>
              </a:rPr>
              <a:t>Thus, misunderstandings arise between people from different cultures that treat time differently. Promptness is valued highly in American life, for example. If people are not prompt, they may be regarded as impolite or not fully responsible. In the U.S. no one would think of keeping a business associate waiting for an hour, it would be too impolite. A person, who is 5 minutes late, will say a few words of explanation, though perhaps he will not complete the sentence.</a:t>
            </a:r>
            <a:endParaRPr lang="zh-CN" altLang="en-US" sz="3100"/>
          </a:p>
          <a:p>
            <a:pPr marL="0" indent="0" algn="just">
              <a:buNone/>
            </a:pPr>
            <a:endParaRPr lang="zh-CN" altLang="en-US" sz="270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368935" y="365125"/>
            <a:ext cx="11454130" cy="4351655"/>
          </a:xfrm>
        </p:spPr>
        <p:txBody>
          <a:bodyPr>
            <a:noAutofit/>
          </a:bodyPr>
          <a:p>
            <a:pPr marL="0" indent="0">
              <a:buNone/>
            </a:pPr>
            <a:r>
              <a:rPr lang="zh-CN" altLang="en-US" sz="3200"/>
              <a:t>11.What is the main idea of this passage? ________</a:t>
            </a:r>
            <a:endParaRPr lang="zh-CN" altLang="en-US" sz="3200"/>
          </a:p>
          <a:p>
            <a:pPr marL="0" indent="0">
              <a:buNone/>
            </a:pPr>
            <a:r>
              <a:rPr lang="zh-CN" altLang="en-US" sz="3200"/>
              <a:t>A.It is not customary to telephone someone in the morning and in sleeping hours in the U.S.</a:t>
            </a:r>
            <a:endParaRPr lang="zh-CN" altLang="en-US" sz="3200"/>
          </a:p>
          <a:p>
            <a:pPr marL="0" indent="0">
              <a:buNone/>
            </a:pPr>
            <a:r>
              <a:rPr lang="zh-CN" altLang="en-US" sz="3200"/>
              <a:t>B.The role of time in social life over the world.</a:t>
            </a:r>
            <a:endParaRPr lang="zh-CN" altLang="en-US" sz="3200"/>
          </a:p>
          <a:p>
            <a:pPr marL="0" indent="0">
              <a:buNone/>
            </a:pPr>
            <a:r>
              <a:rPr lang="zh-CN" altLang="en-US" sz="3200"/>
              <a:t>C.If people are late, they may be regarded as impolite or not fully responsible in the U.S.</a:t>
            </a:r>
            <a:endParaRPr lang="zh-CN" altLang="en-US" sz="3200"/>
          </a:p>
          <a:p>
            <a:pPr marL="0" indent="0">
              <a:buNone/>
            </a:pPr>
            <a:r>
              <a:rPr lang="zh-CN" altLang="en-US" sz="3200"/>
              <a:t>D.Not every country treats the concept of time as the same.</a:t>
            </a:r>
            <a:endParaRPr lang="zh-CN" altLang="en-US" sz="3200"/>
          </a:p>
          <a:p>
            <a:pPr marL="0" indent="0">
              <a:buNone/>
            </a:pPr>
            <a:r>
              <a:rPr lang="zh-CN" altLang="en-US" sz="3200"/>
              <a:t>12.What does it mean in the passage if you call someone during his or her sleeping hours? </a:t>
            </a:r>
            <a:endParaRPr lang="zh-CN" altLang="en-US" sz="3200"/>
          </a:p>
          <a:p>
            <a:pPr marL="0" indent="0">
              <a:buNone/>
            </a:pPr>
            <a:r>
              <a:rPr lang="zh-CN" altLang="en-US" sz="3200"/>
              <a:t>A.A matter of work.</a:t>
            </a:r>
            <a:r>
              <a:rPr lang="en-US" altLang="zh-CN" sz="3200"/>
              <a:t>			</a:t>
            </a:r>
            <a:r>
              <a:rPr lang="zh-CN" altLang="en-US" sz="3200"/>
              <a:t>B.A matter of life or death.</a:t>
            </a:r>
            <a:endParaRPr lang="zh-CN" altLang="en-US" sz="3200"/>
          </a:p>
          <a:p>
            <a:pPr marL="0" indent="0">
              <a:buNone/>
            </a:pPr>
            <a:r>
              <a:rPr lang="zh-CN" altLang="en-US" sz="3200"/>
              <a:t>C.You want to see him or her.</a:t>
            </a:r>
            <a:endParaRPr lang="zh-CN" altLang="en-US" sz="3200"/>
          </a:p>
          <a:p>
            <a:pPr marL="0" indent="0">
              <a:buNone/>
            </a:pPr>
            <a:r>
              <a:rPr lang="zh-CN" altLang="en-US" sz="3200"/>
              <a:t>D.You want to make an appointment with him or her.</a:t>
            </a:r>
            <a:endParaRPr lang="zh-CN" altLang="en-US" sz="3200"/>
          </a:p>
          <a:p>
            <a:pPr marL="0" indent="0">
              <a:buNone/>
            </a:pPr>
            <a:endParaRPr lang="zh-CN" altLang="en-US" sz="320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968375"/>
            <a:ext cx="10515600" cy="1325563"/>
          </a:xfrm>
        </p:spPr>
        <p:txBody>
          <a:bodyPr/>
          <a:p>
            <a:endParaRPr lang="zh-CN" altLang="en-US"/>
          </a:p>
        </p:txBody>
      </p:sp>
      <p:sp>
        <p:nvSpPr>
          <p:cNvPr id="3" name="内容占位符 2"/>
          <p:cNvSpPr>
            <a:spLocks noGrp="1"/>
          </p:cNvSpPr>
          <p:nvPr>
            <p:ph idx="1"/>
          </p:nvPr>
        </p:nvSpPr>
        <p:spPr>
          <a:xfrm>
            <a:off x="495300" y="459105"/>
            <a:ext cx="11049000" cy="4351655"/>
          </a:xfrm>
        </p:spPr>
        <p:txBody>
          <a:bodyPr>
            <a:noAutofit/>
          </a:bodyPr>
          <a:p>
            <a:pPr marL="0" indent="0">
              <a:buNone/>
            </a:pPr>
            <a:r>
              <a:rPr lang="zh-CN" altLang="en-US">
                <a:sym typeface="+mn-ea"/>
              </a:rPr>
              <a:t>13.Which of the following time is proper if you want to make an appointment with your friend in the U.S. A.?</a:t>
            </a:r>
            <a:endParaRPr lang="zh-CN" altLang="en-US"/>
          </a:p>
          <a:p>
            <a:pPr marL="0" indent="0">
              <a:buNone/>
            </a:pPr>
            <a:r>
              <a:rPr lang="zh-CN" altLang="en-US">
                <a:sym typeface="+mn-ea"/>
              </a:rPr>
              <a:t>A.at 7:00 am</a:t>
            </a:r>
            <a:r>
              <a:rPr lang="en-US" altLang="zh-CN">
                <a:sym typeface="+mn-ea"/>
              </a:rPr>
              <a:t>			</a:t>
            </a:r>
            <a:r>
              <a:rPr lang="zh-CN" altLang="en-US">
                <a:sym typeface="+mn-ea"/>
              </a:rPr>
              <a:t>B.at 4:00 pm</a:t>
            </a:r>
            <a:endParaRPr lang="zh-CN" altLang="en-US"/>
          </a:p>
          <a:p>
            <a:pPr marL="0" indent="0">
              <a:buNone/>
            </a:pPr>
            <a:r>
              <a:rPr lang="zh-CN" altLang="en-US">
                <a:sym typeface="+mn-ea"/>
              </a:rPr>
              <a:t>C.at the midnight</a:t>
            </a:r>
            <a:r>
              <a:rPr lang="en-US" altLang="zh-CN">
                <a:sym typeface="+mn-ea"/>
              </a:rPr>
              <a:t>		        	</a:t>
            </a:r>
            <a:r>
              <a:rPr lang="zh-CN" altLang="en-US">
                <a:sym typeface="+mn-ea"/>
              </a:rPr>
              <a:t>D.at 4 am</a:t>
            </a:r>
            <a:endParaRPr lang="zh-CN" altLang="en-US"/>
          </a:p>
          <a:p>
            <a:pPr marL="0" indent="0">
              <a:buNone/>
            </a:pPr>
            <a:r>
              <a:rPr lang="zh-CN" altLang="en-US"/>
              <a:t>14.Which of the following statements is true according to the passage? </a:t>
            </a:r>
            <a:endParaRPr lang="zh-CN" altLang="en-US"/>
          </a:p>
          <a:p>
            <a:pPr marL="0" indent="0">
              <a:buNone/>
            </a:pPr>
            <a:r>
              <a:rPr lang="zh-CN" altLang="en-US"/>
              <a:t>A.In the U.S.A. guests tend to feel they are highly regarded if the invitation to a dinner party is extended only three or four days before the party date.</a:t>
            </a:r>
            <a:endParaRPr lang="zh-CN" altLang="en-US"/>
          </a:p>
          <a:p>
            <a:pPr marL="0" indent="0">
              <a:buNone/>
            </a:pPr>
            <a:r>
              <a:rPr lang="zh-CN" altLang="en-US"/>
              <a:t>B.No misunderstandings arise between people from different cultures about the concept of time.</a:t>
            </a:r>
            <a:endParaRPr lang="zh-CN" altLang="en-US"/>
          </a:p>
          <a:p>
            <a:pPr marL="0" indent="0">
              <a:buNone/>
            </a:pPr>
            <a:r>
              <a:rPr lang="zh-CN" altLang="en-US"/>
              <a:t>C.It may be considered foolish to make an appointment well in advance in the U.S.A..</a:t>
            </a:r>
            <a:endParaRPr lang="zh-CN" altLang="en-US"/>
          </a:p>
          <a:p>
            <a:pPr marL="0" indent="0">
              <a:buNone/>
            </a:pPr>
            <a:r>
              <a:rPr lang="zh-CN" altLang="en-US"/>
              <a:t>D.Promptness is valued highly in American life.</a:t>
            </a:r>
            <a:endParaRPr lang="zh-CN" altLang="en-US"/>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zh-CN" altLang="en-US" sz="3200"/>
              <a:t>15.From the passage we can safely infer that _______</a:t>
            </a:r>
            <a:endParaRPr lang="zh-CN" altLang="en-US" sz="3200"/>
          </a:p>
          <a:p>
            <a:pPr marL="0" indent="0">
              <a:buNone/>
            </a:pPr>
            <a:r>
              <a:rPr lang="zh-CN" altLang="en-US" sz="3200"/>
              <a:t>A.it’s a matter of life or death if you call someone in day time.</a:t>
            </a:r>
            <a:endParaRPr lang="zh-CN" altLang="en-US" sz="3200"/>
          </a:p>
          <a:p>
            <a:pPr marL="0" indent="0">
              <a:buNone/>
            </a:pPr>
            <a:r>
              <a:rPr lang="zh-CN" altLang="en-US" sz="3200"/>
              <a:t>B.the meaning of time differs in different parts of the world.</a:t>
            </a:r>
            <a:endParaRPr lang="zh-CN" altLang="en-US" sz="3200"/>
          </a:p>
          <a:p>
            <a:pPr marL="0" indent="0">
              <a:buNone/>
            </a:pPr>
            <a:r>
              <a:rPr lang="zh-CN" altLang="en-US" sz="3200"/>
              <a:t>C.it makes no difference in the U.S. whether you are early or late for a business party.</a:t>
            </a:r>
            <a:endParaRPr lang="zh-CN" altLang="en-US" sz="3200"/>
          </a:p>
          <a:p>
            <a:pPr marL="0" indent="0">
              <a:buNone/>
            </a:pPr>
            <a:r>
              <a:rPr lang="zh-CN" altLang="en-US" sz="3200"/>
              <a:t>D.if a person is late for a date, he needn’t make some explanation.</a:t>
            </a:r>
            <a:endParaRPr lang="zh-CN" altLang="en-US" sz="320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68300" y="-701675"/>
            <a:ext cx="10515600" cy="1325563"/>
          </a:xfrm>
        </p:spPr>
        <p:txBody>
          <a:bodyPr/>
          <a:p>
            <a:endParaRPr lang="zh-CN" altLang="en-US"/>
          </a:p>
        </p:txBody>
      </p:sp>
      <p:sp>
        <p:nvSpPr>
          <p:cNvPr id="3" name="内容占位符 2"/>
          <p:cNvSpPr>
            <a:spLocks noGrp="1"/>
          </p:cNvSpPr>
          <p:nvPr>
            <p:ph idx="1"/>
          </p:nvPr>
        </p:nvSpPr>
        <p:spPr>
          <a:xfrm>
            <a:off x="426720" y="479425"/>
            <a:ext cx="11339195" cy="4351655"/>
          </a:xfrm>
        </p:spPr>
        <p:txBody>
          <a:bodyPr>
            <a:noAutofit/>
          </a:bodyPr>
          <a:p>
            <a:pPr marL="0" indent="0" algn="just" fontAlgn="auto">
              <a:lnSpc>
                <a:spcPct val="120000"/>
              </a:lnSpc>
              <a:buNone/>
            </a:pPr>
            <a:r>
              <a:rPr lang="zh-CN" altLang="en-US"/>
              <a:t>完型填空</a:t>
            </a:r>
            <a:endParaRPr lang="zh-CN" altLang="en-US"/>
          </a:p>
          <a:p>
            <a:pPr marL="0" indent="0" algn="just" fontAlgn="auto">
              <a:lnSpc>
                <a:spcPct val="110000"/>
              </a:lnSpc>
              <a:buNone/>
            </a:pPr>
            <a:r>
              <a:rPr lang="en-US" altLang="zh-CN"/>
              <a:t>    </a:t>
            </a:r>
            <a:r>
              <a:rPr lang="zh-CN" altLang="en-US"/>
              <a:t>One morning Mr Green is driving around the country and looking for a small bookshop. When he sees an old man ___21___ the side of the road, he stops his car and says to the old man,"Excuse me. I want ___22___ to the Sun Bookshop. Do you know it?"</a:t>
            </a:r>
            <a:endParaRPr lang="zh-CN" altLang="en-US"/>
          </a:p>
          <a:p>
            <a:pPr marL="0" indent="0" algn="just" fontAlgn="auto">
              <a:lnSpc>
                <a:spcPct val="110000"/>
              </a:lnSpc>
              <a:buNone/>
            </a:pPr>
            <a:r>
              <a:rPr lang="en-US" altLang="zh-CN"/>
              <a:t>    </a:t>
            </a:r>
            <a:r>
              <a:rPr lang="zh-CN" altLang="en-US"/>
              <a:t>"Yes," the old man answer, "I will show you the way." He ___23___ Mr Green's car, and they drive about twelve miles. While they come to a small house, the old man says, "Stop here." Mr Green stops and ___24___ the house. "But this isn't the hotel,"he says to the old man. "Right," the old man answers, "this is my house. And now I'll show you the ___25___ to the bookshop. Turn around and go back nine miles. Then you'll see the bookshop."</a:t>
            </a:r>
            <a:endParaRPr lang="zh-CN" altLang="en-US"/>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zh-CN" altLang="en-US"/>
              <a:t>A.gets on</a:t>
            </a:r>
            <a:endParaRPr lang="zh-CN" altLang="en-US"/>
          </a:p>
          <a:p>
            <a:pPr marL="0" indent="0">
              <a:buNone/>
            </a:pPr>
            <a:r>
              <a:rPr lang="zh-CN" altLang="en-US"/>
              <a:t>B.on</a:t>
            </a:r>
            <a:endParaRPr lang="zh-CN" altLang="en-US"/>
          </a:p>
          <a:p>
            <a:pPr marL="0" indent="0">
              <a:buNone/>
            </a:pPr>
            <a:r>
              <a:rPr lang="zh-CN" altLang="en-US"/>
              <a:t>C.to go</a:t>
            </a:r>
            <a:endParaRPr lang="zh-CN" altLang="en-US"/>
          </a:p>
          <a:p>
            <a:pPr marL="0" indent="0">
              <a:buNone/>
            </a:pPr>
            <a:r>
              <a:rPr lang="zh-CN" altLang="en-US"/>
              <a:t>D.way</a:t>
            </a:r>
            <a:endParaRPr lang="zh-CN" altLang="en-US"/>
          </a:p>
          <a:p>
            <a:pPr marL="0" indent="0">
              <a:buNone/>
            </a:pPr>
            <a:r>
              <a:rPr lang="zh-CN" altLang="en-US"/>
              <a:t>E.see</a:t>
            </a:r>
            <a:r>
              <a:rPr lang="en-US" altLang="zh-CN"/>
              <a:t>s</a:t>
            </a:r>
            <a:endParaRPr lang="en-US" altLang="zh-CN"/>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79500" y="746125"/>
            <a:ext cx="10515600" cy="1325563"/>
          </a:xfrm>
        </p:spPr>
        <p:txBody>
          <a:bodyPr>
            <a:normAutofit/>
          </a:bodyPr>
          <a:p>
            <a:r>
              <a:rPr lang="zh-CN" altLang="en-US">
                <a:sym typeface="+mn-ea"/>
              </a:rPr>
              <a:t>作文</a:t>
            </a:r>
            <a:br>
              <a:rPr lang="zh-CN" altLang="en-US"/>
            </a:br>
            <a:endParaRPr lang="zh-CN" altLang="en-US"/>
          </a:p>
        </p:txBody>
      </p:sp>
      <p:sp>
        <p:nvSpPr>
          <p:cNvPr id="3" name="内容占位符 2"/>
          <p:cNvSpPr>
            <a:spLocks noGrp="1"/>
          </p:cNvSpPr>
          <p:nvPr>
            <p:ph idx="1"/>
          </p:nvPr>
        </p:nvSpPr>
        <p:spPr/>
        <p:txBody>
          <a:bodyPr/>
          <a:p>
            <a:r>
              <a:rPr lang="zh-CN" altLang="en-US" sz="3600"/>
              <a:t>对比观点类型</a:t>
            </a:r>
            <a:endParaRPr lang="zh-CN" altLang="en-US" sz="3600"/>
          </a:p>
          <a:p>
            <a:r>
              <a:rPr lang="en-US" altLang="zh-CN" sz="3600"/>
              <a:t>1. </a:t>
            </a:r>
            <a:r>
              <a:rPr sz="3600"/>
              <a:t>要求论述两个对立的观点并给出自己的看法</a:t>
            </a:r>
            <a:endParaRPr sz="3600"/>
          </a:p>
          <a:p>
            <a:r>
              <a:rPr sz="3600"/>
              <a:t>（</a:t>
            </a:r>
            <a:r>
              <a:rPr lang="en-US" altLang="zh-CN" sz="3600"/>
              <a:t>1</a:t>
            </a:r>
            <a:r>
              <a:rPr sz="3600"/>
              <a:t>）有些人认为</a:t>
            </a:r>
            <a:r>
              <a:rPr lang="en-US" altLang="zh-CN" sz="3600"/>
              <a:t>...</a:t>
            </a:r>
            <a:endParaRPr lang="en-US" altLang="zh-CN" sz="3600"/>
          </a:p>
          <a:p>
            <a:r>
              <a:rPr sz="3600"/>
              <a:t>（</a:t>
            </a:r>
            <a:r>
              <a:rPr lang="en-US" altLang="zh-CN" sz="3600"/>
              <a:t>2</a:t>
            </a:r>
            <a:r>
              <a:rPr sz="3600"/>
              <a:t>） 另一些人认为</a:t>
            </a:r>
            <a:r>
              <a:rPr lang="en-US" altLang="zh-CN" sz="3600"/>
              <a:t>...</a:t>
            </a:r>
            <a:endParaRPr lang="en-US" altLang="zh-CN" sz="3600"/>
          </a:p>
          <a:p>
            <a:r>
              <a:rPr sz="3600"/>
              <a:t>（</a:t>
            </a:r>
            <a:r>
              <a:rPr lang="en-US" altLang="zh-CN" sz="3600"/>
              <a:t>3</a:t>
            </a:r>
            <a:r>
              <a:rPr sz="3600"/>
              <a:t>） 我的看法</a:t>
            </a:r>
            <a:r>
              <a:rPr lang="en-US" altLang="zh-CN" sz="3600"/>
              <a:t>...</a:t>
            </a:r>
            <a:endParaRPr sz="3600"/>
          </a:p>
          <a:p>
            <a:endParaRPr sz="3600"/>
          </a:p>
        </p:txBody>
      </p:sp>
    </p:spTree>
    <p:custDataLst>
      <p:tags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749300" y="1253490"/>
            <a:ext cx="10515600" cy="4351338"/>
          </a:xfrm>
        </p:spPr>
        <p:txBody>
          <a:bodyPr/>
          <a:p>
            <a:pPr indent="0" fontAlgn="auto">
              <a:lnSpc>
                <a:spcPct val="120000"/>
              </a:lnSpc>
            </a:pPr>
            <a:endParaRPr lang="en-US" altLang="zh-CN" sz="3200"/>
          </a:p>
          <a:p>
            <a:pPr marL="0" indent="0" algn="just" fontAlgn="auto">
              <a:lnSpc>
                <a:spcPct val="120000"/>
              </a:lnSpc>
              <a:buNone/>
            </a:pPr>
            <a:r>
              <a:rPr lang="en-US" altLang="zh-CN" sz="3200"/>
              <a:t>      The topic of </a:t>
            </a:r>
            <a:r>
              <a:rPr sz="3200"/>
              <a:t>（</a:t>
            </a:r>
            <a:r>
              <a:rPr lang="en-US" altLang="zh-CN" sz="3200"/>
              <a:t>1</a:t>
            </a:r>
            <a:r>
              <a:rPr sz="3200"/>
              <a:t>）</a:t>
            </a:r>
            <a:r>
              <a:rPr lang="en-US" altLang="zh-CN" sz="3200"/>
              <a:t>___________</a:t>
            </a:r>
            <a:r>
              <a:rPr sz="3200"/>
              <a:t>（标题）</a:t>
            </a:r>
            <a:r>
              <a:rPr lang="en-US" altLang="zh-CN" sz="3200"/>
              <a:t> is becoming more and more popular recently. There are two sides of opinions about it. Some people say (2)_________(</a:t>
            </a:r>
            <a:r>
              <a:rPr sz="3200"/>
              <a:t>观点</a:t>
            </a:r>
            <a:r>
              <a:rPr lang="en-US" altLang="zh-CN" sz="3200"/>
              <a:t>1)</a:t>
            </a:r>
            <a:r>
              <a:rPr lang="en-US" altLang="zh-CN" sz="3200">
                <a:solidFill>
                  <a:srgbClr val="FF0000"/>
                </a:solidFill>
              </a:rPr>
              <a:t> </a:t>
            </a:r>
            <a:r>
              <a:rPr lang="en-US" altLang="zh-CN" sz="3200"/>
              <a:t>is their favorite. They hold their view for the reason of </a:t>
            </a:r>
            <a:r>
              <a:rPr sz="3200">
                <a:sym typeface="+mn-ea"/>
              </a:rPr>
              <a:t>（</a:t>
            </a:r>
            <a:r>
              <a:rPr lang="en-US" altLang="zh-CN" sz="3200">
                <a:sym typeface="+mn-ea"/>
              </a:rPr>
              <a:t>3</a:t>
            </a:r>
            <a:r>
              <a:rPr sz="3200">
                <a:sym typeface="+mn-ea"/>
              </a:rPr>
              <a:t>）</a:t>
            </a:r>
            <a:r>
              <a:rPr lang="en-US" altLang="zh-CN" sz="3200"/>
              <a:t>________(</a:t>
            </a:r>
            <a:r>
              <a:rPr sz="3200"/>
              <a:t>支持</a:t>
            </a:r>
            <a:r>
              <a:rPr lang="en-US" altLang="zh-CN" sz="3200"/>
              <a:t>A</a:t>
            </a:r>
            <a:r>
              <a:rPr sz="3200"/>
              <a:t>的理由</a:t>
            </a:r>
            <a:r>
              <a:rPr lang="en-US" altLang="zh-CN" sz="3200"/>
              <a:t>1). What is more, (4) _________(</a:t>
            </a:r>
            <a:r>
              <a:rPr sz="3200">
                <a:sym typeface="+mn-ea"/>
              </a:rPr>
              <a:t>支持</a:t>
            </a:r>
            <a:r>
              <a:rPr lang="en-US" altLang="zh-CN" sz="3200">
                <a:sym typeface="+mn-ea"/>
              </a:rPr>
              <a:t>A</a:t>
            </a:r>
            <a:r>
              <a:rPr sz="3200">
                <a:sym typeface="+mn-ea"/>
              </a:rPr>
              <a:t>的理由</a:t>
            </a:r>
            <a:r>
              <a:rPr lang="en-US" altLang="zh-CN" sz="3200">
                <a:sym typeface="+mn-ea"/>
              </a:rPr>
              <a:t>2). Moreover,(5) ________(</a:t>
            </a:r>
            <a:r>
              <a:rPr sz="3200">
                <a:sym typeface="+mn-ea"/>
              </a:rPr>
              <a:t>支持</a:t>
            </a:r>
            <a:r>
              <a:rPr lang="en-US" altLang="zh-CN" sz="3200">
                <a:sym typeface="+mn-ea"/>
              </a:rPr>
              <a:t>A</a:t>
            </a:r>
            <a:r>
              <a:rPr sz="3200">
                <a:sym typeface="+mn-ea"/>
              </a:rPr>
              <a:t>的理由</a:t>
            </a:r>
            <a:r>
              <a:rPr lang="en-US" altLang="zh-CN" sz="3200">
                <a:sym typeface="+mn-ea"/>
              </a:rPr>
              <a:t>3.)</a:t>
            </a:r>
            <a:endParaRPr lang="en-US" altLang="zh-CN" sz="3200">
              <a:sym typeface="+mn-ea"/>
            </a:endParaRPr>
          </a:p>
          <a:p>
            <a:pPr algn="just"/>
            <a:endParaRPr lang="en-US" altLang="zh-CN" sz="3200">
              <a:sym typeface="+mn-ea"/>
            </a:endParaRPr>
          </a:p>
        </p:txBody>
      </p:sp>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952500" y="1114425"/>
            <a:ext cx="10515600" cy="4351338"/>
          </a:xfrm>
        </p:spPr>
        <p:txBody>
          <a:bodyPr/>
          <a:p>
            <a:pPr indent="0" fontAlgn="auto">
              <a:lnSpc>
                <a:spcPct val="120000"/>
              </a:lnSpc>
            </a:pPr>
            <a:endParaRPr lang="zh-CN" altLang="en-US" sz="3200"/>
          </a:p>
          <a:p>
            <a:pPr marL="0" indent="0" algn="just" fontAlgn="auto">
              <a:lnSpc>
                <a:spcPct val="120000"/>
              </a:lnSpc>
              <a:buNone/>
            </a:pPr>
            <a:r>
              <a:rPr lang="en-US" altLang="zh-CN" sz="3600"/>
              <a:t>     While others think that(5) ______(</a:t>
            </a:r>
            <a:r>
              <a:rPr sz="3600"/>
              <a:t>观点</a:t>
            </a:r>
            <a:r>
              <a:rPr lang="en-US" altLang="zh-CN" sz="3600"/>
              <a:t>2) is a better choice for the following three reasons. Firstly, (6) ______ </a:t>
            </a:r>
            <a:r>
              <a:rPr sz="3600"/>
              <a:t>（</a:t>
            </a:r>
            <a:r>
              <a:rPr sz="3600">
                <a:sym typeface="+mn-ea"/>
              </a:rPr>
              <a:t>支持</a:t>
            </a:r>
            <a:r>
              <a:rPr lang="en-US" altLang="zh-CN" sz="3600">
                <a:sym typeface="+mn-ea"/>
              </a:rPr>
              <a:t>B</a:t>
            </a:r>
            <a:r>
              <a:rPr sz="3600">
                <a:sym typeface="+mn-ea"/>
              </a:rPr>
              <a:t>的理由</a:t>
            </a:r>
            <a:r>
              <a:rPr lang="en-US" altLang="zh-CN" sz="3600">
                <a:sym typeface="+mn-ea"/>
              </a:rPr>
              <a:t>1). Secondly/Besides, (7)________(</a:t>
            </a:r>
            <a:r>
              <a:rPr sz="3600">
                <a:sym typeface="+mn-ea"/>
              </a:rPr>
              <a:t>支持</a:t>
            </a:r>
            <a:r>
              <a:rPr lang="en-US" altLang="zh-CN" sz="3600">
                <a:sym typeface="+mn-ea"/>
              </a:rPr>
              <a:t>B</a:t>
            </a:r>
            <a:r>
              <a:rPr sz="3600">
                <a:sym typeface="+mn-ea"/>
              </a:rPr>
              <a:t>的理由</a:t>
            </a:r>
            <a:r>
              <a:rPr lang="en-US" altLang="zh-CN" sz="3600">
                <a:sym typeface="+mn-ea"/>
              </a:rPr>
              <a:t>2). Thirdly/Finally, (8) ________(</a:t>
            </a:r>
            <a:r>
              <a:rPr sz="3600">
                <a:sym typeface="+mn-ea"/>
              </a:rPr>
              <a:t>支持</a:t>
            </a:r>
            <a:r>
              <a:rPr lang="en-US" altLang="zh-CN" sz="3600">
                <a:sym typeface="+mn-ea"/>
              </a:rPr>
              <a:t>B</a:t>
            </a:r>
            <a:r>
              <a:rPr sz="3600">
                <a:sym typeface="+mn-ea"/>
              </a:rPr>
              <a:t>的理由</a:t>
            </a:r>
            <a:r>
              <a:rPr lang="en-US" altLang="zh-CN" sz="3600">
                <a:sym typeface="+mn-ea"/>
              </a:rPr>
              <a:t>3).</a:t>
            </a:r>
            <a:endParaRPr lang="en-US" altLang="zh-CN" sz="3600">
              <a:sym typeface="+mn-ea"/>
            </a:endParaRPr>
          </a:p>
          <a:p>
            <a:endParaRPr lang="en-US" altLang="zh-CN" sz="3600">
              <a:sym typeface="+mn-ea"/>
            </a:endParaRPr>
          </a:p>
        </p:txBody>
      </p:sp>
    </p:spTree>
    <p:custDataLst>
      <p:tags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indent="0" fontAlgn="auto">
              <a:lnSpc>
                <a:spcPct val="120000"/>
              </a:lnSpc>
            </a:pPr>
            <a:endParaRPr lang="en-US" altLang="zh-CN" sz="2800"/>
          </a:p>
          <a:p>
            <a:pPr marL="0" indent="0" algn="just" fontAlgn="auto">
              <a:lnSpc>
                <a:spcPct val="120000"/>
              </a:lnSpc>
              <a:buNone/>
            </a:pPr>
            <a:r>
              <a:rPr lang="en-US" altLang="zh-CN" sz="3200"/>
              <a:t>     In my opinion, I think (9) __________ </a:t>
            </a:r>
            <a:r>
              <a:rPr sz="3200"/>
              <a:t>（我的观点）</a:t>
            </a:r>
            <a:r>
              <a:rPr lang="en-US" altLang="zh-CN" sz="3200"/>
              <a:t>.The reason is that (10</a:t>
            </a:r>
            <a:r>
              <a:rPr lang="en-US" altLang="zh-CN" sz="3200"/>
              <a:t>) __________ (</a:t>
            </a:r>
            <a:r>
              <a:rPr sz="3200"/>
              <a:t>原因</a:t>
            </a:r>
            <a:r>
              <a:rPr lang="en-US" altLang="zh-CN" sz="3200"/>
              <a:t>). As a matter of fact, there are some reasons to explain my choice. For me, the former is surely a wise choice.</a:t>
            </a:r>
            <a:endParaRPr sz="3200"/>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1"/>
          <p:cNvSpPr>
            <a:spLocks noGrp="1"/>
          </p:cNvSpPr>
          <p:nvPr>
            <p:ph type="title"/>
          </p:nvPr>
        </p:nvSpPr>
        <p:spPr/>
        <p:txBody>
          <a:bodyPr/>
          <a:lstStyle/>
          <a:p>
            <a:r>
              <a:rPr lang="zh-CN" altLang="en-US" smtClean="0"/>
              <a:t>词汇与结构</a:t>
            </a:r>
            <a:r>
              <a:rPr lang="en-US" altLang="zh-CN" smtClean="0"/>
              <a:t>——</a:t>
            </a:r>
            <a:r>
              <a:rPr lang="zh-CN" altLang="en-US" smtClean="0"/>
              <a:t>情态动词</a:t>
            </a:r>
            <a:endParaRPr lang="zh-CN" altLang="en-US" smtClean="0"/>
          </a:p>
        </p:txBody>
      </p:sp>
      <p:sp>
        <p:nvSpPr>
          <p:cNvPr id="53251" name="内容占位符 2"/>
          <p:cNvSpPr>
            <a:spLocks noGrp="1"/>
          </p:cNvSpPr>
          <p:nvPr>
            <p:ph idx="1"/>
          </p:nvPr>
        </p:nvSpPr>
        <p:spPr>
          <a:xfrm>
            <a:off x="838200" y="1691005"/>
            <a:ext cx="10515600" cy="4351338"/>
          </a:xfrm>
        </p:spPr>
        <p:txBody>
          <a:bodyPr>
            <a:noAutofit/>
          </a:bodyPr>
          <a:lstStyle/>
          <a:p>
            <a:pPr>
              <a:buFont typeface="Wingdings" panose="05000000000000000000" pitchFamily="2" charset="2"/>
              <a:buChar char="Ø"/>
            </a:pPr>
            <a:r>
              <a:rPr lang="zh-CN" altLang="en-US" dirty="0" smtClean="0">
                <a:solidFill>
                  <a:srgbClr val="002060"/>
                </a:solidFill>
              </a:rPr>
              <a:t>表示说话人的语气、看法或态度。</a:t>
            </a:r>
            <a:endParaRPr lang="en-US" altLang="zh-CN" dirty="0" smtClean="0">
              <a:solidFill>
                <a:srgbClr val="002060"/>
              </a:solidFill>
            </a:endParaRPr>
          </a:p>
          <a:p>
            <a:pPr>
              <a:buFont typeface="Wingdings" panose="05000000000000000000" pitchFamily="2" charset="2"/>
              <a:buChar char="Ø"/>
            </a:pPr>
            <a:r>
              <a:rPr lang="en-US" altLang="zh-CN" dirty="0" smtClean="0">
                <a:solidFill>
                  <a:srgbClr val="002060"/>
                </a:solidFill>
              </a:rPr>
              <a:t>can, could, may, might, dare, must, need, shall, should, will , would, had better, ought to,need</a:t>
            </a:r>
            <a:endParaRPr lang="en-US" altLang="zh-CN" dirty="0" smtClean="0">
              <a:solidFill>
                <a:srgbClr val="002060"/>
              </a:solidFill>
            </a:endParaRPr>
          </a:p>
          <a:p>
            <a:pPr>
              <a:buFont typeface="Wingdings" panose="05000000000000000000" pitchFamily="2" charset="2"/>
              <a:buChar char="Ø"/>
            </a:pPr>
            <a:r>
              <a:rPr lang="zh-CN" altLang="en-US" dirty="0" smtClean="0">
                <a:solidFill>
                  <a:srgbClr val="002060"/>
                </a:solidFill>
              </a:rPr>
              <a:t>主要用法：</a:t>
            </a:r>
            <a:endParaRPr lang="en-US" altLang="zh-CN" dirty="0" smtClean="0">
              <a:solidFill>
                <a:srgbClr val="002060"/>
              </a:solidFill>
            </a:endParaRPr>
          </a:p>
          <a:p>
            <a:pPr>
              <a:buFont typeface="Wingdings" panose="05000000000000000000" pitchFamily="2" charset="2"/>
              <a:buChar char="Ø"/>
            </a:pPr>
            <a:r>
              <a:rPr lang="en-US" altLang="zh-CN" dirty="0" smtClean="0">
                <a:solidFill>
                  <a:srgbClr val="FF0000"/>
                </a:solidFill>
              </a:rPr>
              <a:t>1) can </a:t>
            </a:r>
            <a:endParaRPr lang="en-US" altLang="zh-CN" dirty="0" smtClean="0">
              <a:solidFill>
                <a:srgbClr val="FF0000"/>
              </a:solidFill>
            </a:endParaRPr>
          </a:p>
          <a:p>
            <a:pPr>
              <a:buFont typeface="Webdings" panose="05030102010509060703" pitchFamily="18" charset="2"/>
              <a:buNone/>
            </a:pPr>
            <a:r>
              <a:rPr lang="en-US" altLang="zh-CN" dirty="0" smtClean="0">
                <a:solidFill>
                  <a:srgbClr val="002060"/>
                </a:solidFill>
              </a:rPr>
              <a:t>      </a:t>
            </a:r>
            <a:r>
              <a:rPr lang="zh-CN" altLang="en-US" dirty="0" smtClean="0">
                <a:solidFill>
                  <a:srgbClr val="002060"/>
                </a:solidFill>
              </a:rPr>
              <a:t>表能力，许可，会等意思，用来指现在或将来。</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She can speak English.</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Can I use your pen?</a:t>
            </a:r>
            <a:endParaRPr lang="en-US" altLang="zh-CN" dirty="0" smtClean="0">
              <a:solidFill>
                <a:srgbClr val="002060"/>
              </a:solidFill>
            </a:endParaRPr>
          </a:p>
          <a:p>
            <a:pPr>
              <a:buFont typeface="Webdings" panose="05030102010509060703" pitchFamily="18" charset="2"/>
              <a:buNone/>
            </a:pPr>
            <a:r>
              <a:rPr lang="en-US" altLang="zh-CN" dirty="0" smtClean="0">
                <a:solidFill>
                  <a:srgbClr val="002060"/>
                </a:solidFill>
              </a:rPr>
              <a:t>       You can’t  smoke here.</a:t>
            </a:r>
            <a:endParaRPr lang="en-US" altLang="zh-CN"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51">
                                            <p:txEl>
                                              <p:pRg st="1" end="1"/>
                                            </p:txEl>
                                          </p:spTgt>
                                        </p:tgtEl>
                                        <p:attrNameLst>
                                          <p:attrName>style.visibility</p:attrName>
                                        </p:attrNameLst>
                                      </p:cBhvr>
                                      <p:to>
                                        <p:strVal val="visible"/>
                                      </p:to>
                                    </p:set>
                                    <p:anim calcmode="lin" valueType="num">
                                      <p:cBhvr additive="base">
                                        <p:cTn id="13" dur="500" fill="hold"/>
                                        <p:tgtEl>
                                          <p:spTgt spid="532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3251">
                                            <p:txEl>
                                              <p:pRg st="2" end="2"/>
                                            </p:txEl>
                                          </p:spTgt>
                                        </p:tgtEl>
                                        <p:attrNameLst>
                                          <p:attrName>style.visibility</p:attrName>
                                        </p:attrNameLst>
                                      </p:cBhvr>
                                      <p:to>
                                        <p:strVal val="visible"/>
                                      </p:to>
                                    </p:set>
                                    <p:anim calcmode="lin" valueType="num">
                                      <p:cBhvr additive="base">
                                        <p:cTn id="19" dur="5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32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251">
                                            <p:txEl>
                                              <p:pRg st="3" end="3"/>
                                            </p:txEl>
                                          </p:spTgt>
                                        </p:tgtEl>
                                        <p:attrNameLst>
                                          <p:attrName>style.visibility</p:attrName>
                                        </p:attrNameLst>
                                      </p:cBhvr>
                                      <p:to>
                                        <p:strVal val="visible"/>
                                      </p:to>
                                    </p:set>
                                    <p:anim calcmode="lin" valueType="num">
                                      <p:cBhvr additive="base">
                                        <p:cTn id="25" dur="5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3251">
                                            <p:txEl>
                                              <p:pRg st="4" end="4"/>
                                            </p:txEl>
                                          </p:spTgt>
                                        </p:tgtEl>
                                        <p:attrNameLst>
                                          <p:attrName>style.visibility</p:attrName>
                                        </p:attrNameLst>
                                      </p:cBhvr>
                                      <p:to>
                                        <p:strVal val="visible"/>
                                      </p:to>
                                    </p:set>
                                    <p:anim calcmode="lin" valueType="num">
                                      <p:cBhvr additive="base">
                                        <p:cTn id="31" dur="500" fill="hold"/>
                                        <p:tgtEl>
                                          <p:spTgt spid="5325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325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3251">
                                            <p:txEl>
                                              <p:pRg st="5" end="5"/>
                                            </p:txEl>
                                          </p:spTgt>
                                        </p:tgtEl>
                                        <p:attrNameLst>
                                          <p:attrName>style.visibility</p:attrName>
                                        </p:attrNameLst>
                                      </p:cBhvr>
                                      <p:to>
                                        <p:strVal val="visible"/>
                                      </p:to>
                                    </p:set>
                                    <p:anim calcmode="lin" valueType="num">
                                      <p:cBhvr additive="base">
                                        <p:cTn id="37" dur="500" fill="hold"/>
                                        <p:tgtEl>
                                          <p:spTgt spid="5325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325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3251">
                                            <p:txEl>
                                              <p:pRg st="6" end="6"/>
                                            </p:txEl>
                                          </p:spTgt>
                                        </p:tgtEl>
                                        <p:attrNameLst>
                                          <p:attrName>style.visibility</p:attrName>
                                        </p:attrNameLst>
                                      </p:cBhvr>
                                      <p:to>
                                        <p:strVal val="visible"/>
                                      </p:to>
                                    </p:set>
                                    <p:anim calcmode="lin" valueType="num">
                                      <p:cBhvr additive="base">
                                        <p:cTn id="43" dur="500" fill="hold"/>
                                        <p:tgtEl>
                                          <p:spTgt spid="53251">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325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3251">
                                            <p:txEl>
                                              <p:pRg st="7" end="7"/>
                                            </p:txEl>
                                          </p:spTgt>
                                        </p:tgtEl>
                                        <p:attrNameLst>
                                          <p:attrName>style.visibility</p:attrName>
                                        </p:attrNameLst>
                                      </p:cBhvr>
                                      <p:to>
                                        <p:strVal val="visible"/>
                                      </p:to>
                                    </p:set>
                                    <p:anim calcmode="lin" valueType="num">
                                      <p:cBhvr additive="base">
                                        <p:cTn id="49" dur="500" fill="hold"/>
                                        <p:tgtEl>
                                          <p:spTgt spid="53251">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325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a:off x="-194553" y="0"/>
            <a:ext cx="3307404" cy="6858001"/>
          </a:xfrm>
          <a:prstGeom prst="rect">
            <a:avLst/>
          </a:pr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r="72854"/>
          <a:stretch>
            <a:fillRect/>
          </a:stretch>
        </p:blipFill>
        <p:spPr>
          <a:xfrm rot="10800000">
            <a:off x="8934653" y="0"/>
            <a:ext cx="3307404" cy="6858001"/>
          </a:xfrm>
          <a:prstGeom prst="rect">
            <a:avLst/>
          </a:prstGeom>
        </p:spPr>
      </p:pic>
      <p:grpSp>
        <p:nvGrpSpPr>
          <p:cNvPr id="17" name="组合 16"/>
          <p:cNvGrpSpPr/>
          <p:nvPr/>
        </p:nvGrpSpPr>
        <p:grpSpPr>
          <a:xfrm>
            <a:off x="3074276" y="2163395"/>
            <a:ext cx="6043930" cy="2225824"/>
            <a:chOff x="3074276" y="1973929"/>
            <a:chExt cx="6043930" cy="2225824"/>
          </a:xfrm>
        </p:grpSpPr>
        <p:cxnSp>
          <p:nvCxnSpPr>
            <p:cNvPr id="18" name="直接连接符 17"/>
            <p:cNvCxnSpPr/>
            <p:nvPr/>
          </p:nvCxnSpPr>
          <p:spPr>
            <a:xfrm flipV="1">
              <a:off x="3074276" y="3469037"/>
              <a:ext cx="6043448" cy="1"/>
            </a:xfrm>
            <a:prstGeom prst="line">
              <a:avLst/>
            </a:prstGeom>
            <a:ln w="38100">
              <a:solidFill>
                <a:srgbClr val="788EAC"/>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484180" y="3646668"/>
              <a:ext cx="5223641" cy="553085"/>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3000" b="0" i="0" u="none" strike="noStrike" kern="1200" cap="none" spc="0" normalizeH="0" baseline="0" noProof="0" dirty="0">
                <a:ln w="0"/>
                <a:solidFill>
                  <a:srgbClr val="9FC5EB"/>
                </a:solidFill>
                <a:effectLst>
                  <a:outerShdw blurRad="38100" dist="19050" dir="2700000" algn="tl" rotWithShape="0">
                    <a:prstClr val="black">
                      <a:alpha val="40000"/>
                    </a:prstClr>
                  </a:outerShdw>
                </a:effectLst>
                <a:uLnTx/>
                <a:uFillTx/>
                <a:latin typeface="思源黑体 CN Normal" panose="020B0400000000000000" pitchFamily="34" charset="-122"/>
                <a:ea typeface="思源黑体 CN Normal" panose="020B0400000000000000" pitchFamily="34" charset="-122"/>
                <a:cs typeface="+mn-cs"/>
              </a:endParaRPr>
            </a:p>
          </p:txBody>
        </p:sp>
        <p:sp>
          <p:nvSpPr>
            <p:cNvPr id="20" name="矩形 19"/>
            <p:cNvSpPr/>
            <p:nvPr/>
          </p:nvSpPr>
          <p:spPr>
            <a:xfrm>
              <a:off x="3074276" y="1973929"/>
              <a:ext cx="6043930" cy="1861185"/>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5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rPr>
                <a:t>Thanks</a:t>
              </a:r>
              <a:endParaRPr kumimoji="0" lang="en-US" altLang="zh-CN" sz="11500" b="1" i="0" u="none" strike="noStrike" kern="1200" cap="none" spc="0" normalizeH="0" baseline="0" noProof="0" dirty="0">
                <a:ln w="0"/>
                <a:solidFill>
                  <a:srgbClr val="788EAC"/>
                </a:solidFill>
                <a:effectLst>
                  <a:outerShdw blurRad="38100" dist="19050" dir="2700000" algn="tl" rotWithShape="0">
                    <a:prstClr val="black">
                      <a:alpha val="40000"/>
                    </a:prstClr>
                  </a:outerShdw>
                </a:effectLst>
                <a:uLnTx/>
                <a:uFillTx/>
                <a:latin typeface="思源黑体 CN Heavy" panose="020B0A00000000000000" pitchFamily="34" charset="-122"/>
                <a:ea typeface="思源黑体 CN Heavy" panose="020B0A00000000000000" pitchFamily="34" charset="-122"/>
                <a:cs typeface="+mn-cs"/>
              </a:endParaRPr>
            </a:p>
          </p:txBody>
        </p:sp>
      </p:grpSp>
    </p:spTree>
  </p:cSld>
  <p:clrMapOvr>
    <a:masterClrMapping/>
  </p:clrMapOvr>
</p:sld>
</file>

<file path=ppt/tags/tag1.xml><?xml version="1.0" encoding="utf-8"?>
<p:tagLst xmlns:p="http://schemas.openxmlformats.org/presentationml/2006/main">
  <p:tag name="KSO_WM_UNIT_TABLE_BEAUTIFY" val="smartTable{06213342-8d9b-40a4-8449-de67b8206c0b}"/>
  <p:tag name="TABLE_ENDDRAG_ORIGIN_RECT" val="753*352"/>
  <p:tag name="TABLE_ENDDRAG_RECT" val="151*181*753*352"/>
</p:tagLst>
</file>

<file path=ppt/tags/tag2.xml><?xml version="1.0" encoding="utf-8"?>
<p:tagLst xmlns:p="http://schemas.openxmlformats.org/presentationml/2006/main">
  <p:tag name="KSO_WM_UNIT_TABLE_BEAUTIFY" val="smartTable{c29f0c47-7c95-485a-9b00-3ef53264ef0f}"/>
  <p:tag name="TABLE_ENDDRAG_ORIGIN_RECT" val="750*382"/>
  <p:tag name="TABLE_ENDDRAG_RECT" val="119*103*750*382"/>
</p:tagLst>
</file>

<file path=ppt/tags/tag3.xml><?xml version="1.0" encoding="utf-8"?>
<p:tagLst xmlns:p="http://schemas.openxmlformats.org/presentationml/2006/main">
  <p:tag name="KSO_WM_UNIT_TABLE_BEAUTIFY" val="smartTable{4afe3a9a-61be-4fb8-8c65-b013976dc2a5}"/>
  <p:tag name="TABLE_ENDDRAG_ORIGIN_RECT" val="779*400"/>
  <p:tag name="TABLE_ENDDRAG_RECT" val="105*105*804*386"/>
</p:tagLst>
</file>

<file path=ppt/tags/tag4.xml><?xml version="1.0" encoding="utf-8"?>
<p:tagLst xmlns:p="http://schemas.openxmlformats.org/presentationml/2006/main">
  <p:tag name="KSO_WM_BEAUTIFY_FLAG" val="#wm#"/>
  <p:tag name="KSO_WM_TEMPLATE_CATEGORY" val="custom"/>
  <p:tag name="KSO_WM_TEMPLATE_INDEX" val="20187308"/>
</p:tagLst>
</file>

<file path=ppt/tags/tag5.xml><?xml version="1.0" encoding="utf-8"?>
<p:tagLst xmlns:p="http://schemas.openxmlformats.org/presentationml/2006/main">
  <p:tag name="KSO_WM_BEAUTIFY_FLAG" val="#wm#"/>
  <p:tag name="KSO_WM_TEMPLATE_CATEGORY" val="custom"/>
  <p:tag name="KSO_WM_TEMPLATE_INDEX" val="20187308"/>
</p:tagLst>
</file>

<file path=ppt/tags/tag6.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PP_MARK_KEY" val="ac61458f-8058-4fbb-99bc-f19241b0048a"/>
  <p:tag name="COMMONDATA" val="eyJjb3VudCI6NCwiaGRpZCI6IjYyYTA5YWRlZDE2OGRlODhmMDExZjVjMzQ3M2NiMmYxIiwidXNlckNvdW50Ijo0fQ=="/>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88C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688C9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27149</Words>
  <Application>WPS 演示</Application>
  <PresentationFormat>宽屏</PresentationFormat>
  <Paragraphs>983</Paragraphs>
  <Slides>90</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90</vt:i4>
      </vt:variant>
    </vt:vector>
  </HeadingPairs>
  <TitlesOfParts>
    <vt:vector size="107" baseType="lpstr">
      <vt:lpstr>Arial</vt:lpstr>
      <vt:lpstr>宋体</vt:lpstr>
      <vt:lpstr>Wingdings</vt:lpstr>
      <vt:lpstr>思源黑体 CN Heavy</vt:lpstr>
      <vt:lpstr>黑体</vt:lpstr>
      <vt:lpstr>微软雅黑</vt:lpstr>
      <vt:lpstr>Aharoni</vt:lpstr>
      <vt:lpstr>等线</vt:lpstr>
      <vt:lpstr>Webdings</vt:lpstr>
      <vt:lpstr>Arial Unicode MS</vt:lpstr>
      <vt:lpstr>等线 Light</vt:lpstr>
      <vt:lpstr>Calibri</vt:lpstr>
      <vt:lpstr>Times New Roman</vt:lpstr>
      <vt:lpstr>思源黑体 CN Normal</vt:lpstr>
      <vt:lpstr>Yu Gothic UI Semibold</vt:lpstr>
      <vt:lpstr>1_Office 主题​​</vt:lpstr>
      <vt:lpstr>3_Office 主题​​</vt:lpstr>
      <vt:lpstr>PowerPoint 演示文稿</vt:lpstr>
      <vt:lpstr>PowerPoint 演示文稿</vt:lpstr>
      <vt:lpstr>PowerPoint 演示文稿</vt:lpstr>
      <vt:lpstr>PowerPoint 演示文稿</vt:lpstr>
      <vt:lpstr>PowerPoint 演示文稿</vt:lpstr>
      <vt:lpstr>词汇与结构——动词</vt:lpstr>
      <vt:lpstr>PowerPoint 演示文稿</vt:lpstr>
      <vt:lpstr>词汇与结构——动词</vt:lpstr>
      <vt:lpstr>词汇与结构——情态动词</vt:lpstr>
      <vt:lpstr>词汇与结构——情态动词</vt:lpstr>
      <vt:lpstr>词汇与结构——情态动词</vt:lpstr>
      <vt:lpstr>词汇与结构——情态动词</vt:lpstr>
      <vt:lpstr>词汇与结构——情态动词</vt:lpstr>
      <vt:lpstr>词汇与结构——情态动词</vt:lpstr>
      <vt:lpstr>词汇与结构——行为动词 /实义动词 </vt:lpstr>
      <vt:lpstr>PowerPoint 演示文稿</vt:lpstr>
      <vt:lpstr>PowerPoint 演示文稿</vt:lpstr>
      <vt:lpstr>练习题</vt:lpstr>
      <vt:lpstr>句法——句子成分</vt:lpstr>
      <vt:lpstr>句法——句子成分</vt:lpstr>
      <vt:lpstr>句法——基本句型</vt:lpstr>
      <vt:lpstr>句法——基本句型</vt:lpstr>
      <vt:lpstr>练习题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练习题</vt:lpstr>
      <vt:lpstr>练习题</vt:lpstr>
      <vt:lpstr>PowerPoint 演示文稿</vt:lpstr>
      <vt:lpstr>PowerPoint 演示文稿</vt:lpstr>
      <vt:lpstr>PowerPoint 演示文稿</vt:lpstr>
      <vt:lpstr>PowerPoint 演示文稿</vt:lpstr>
      <vt:lpstr>PowerPoint 演示文稿</vt:lpstr>
      <vt:lpstr>主谓一致</vt:lpstr>
      <vt:lpstr>主谓一致</vt:lpstr>
      <vt:lpstr>练习题</vt:lpstr>
      <vt:lpstr>练习题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作文 </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Epo ch</dc:creator>
  <cp:lastModifiedBy>余怡</cp:lastModifiedBy>
  <cp:revision>129</cp:revision>
  <dcterms:created xsi:type="dcterms:W3CDTF">2021-10-10T03:38:00Z</dcterms:created>
  <dcterms:modified xsi:type="dcterms:W3CDTF">2022-12-18T09:53:09Z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KSOTemplateUUID">
    <vt:lpwstr>v1.0_mb_z0h44wNWYuL7gteVkD8FyA==</vt:lpwstr>
  </property>
  <property fmtid="{D5CDD505-2E9C-101B-9397-08002B2CF9AE}" pid="4" name="ICV">
    <vt:lpwstr>B0B69CA2B34E4DDB8B174EAF44CC02A1</vt:lpwstr>
  </property>
</Properties>
</file>