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590" r:id="rId4"/>
    <p:sldId id="1433" r:id="rId5"/>
    <p:sldId id="1434" r:id="rId6"/>
    <p:sldId id="1088" r:id="rId7"/>
    <p:sldId id="1089" r:id="rId8"/>
    <p:sldId id="1541" r:id="rId9"/>
    <p:sldId id="1542" r:id="rId10"/>
    <p:sldId id="1230" r:id="rId11"/>
    <p:sldId id="1231" r:id="rId12"/>
    <p:sldId id="1232" r:id="rId13"/>
    <p:sldId id="1233" r:id="rId14"/>
    <p:sldId id="1234" r:id="rId15"/>
    <p:sldId id="1543" r:id="rId16"/>
    <p:sldId id="1235" r:id="rId17"/>
    <p:sldId id="1236" r:id="rId18"/>
    <p:sldId id="1237" r:id="rId19"/>
    <p:sldId id="1544" r:id="rId20"/>
    <p:sldId id="1337" r:id="rId21"/>
    <p:sldId id="1238" r:id="rId22"/>
    <p:sldId id="1311" r:id="rId23"/>
    <p:sldId id="1335" r:id="rId24"/>
    <p:sldId id="1310" r:id="rId25"/>
    <p:sldId id="1315" r:id="rId26"/>
    <p:sldId id="1312" r:id="rId27"/>
    <p:sldId id="1314" r:id="rId28"/>
    <p:sldId id="1316" r:id="rId29"/>
    <p:sldId id="1317" r:id="rId30"/>
    <p:sldId id="1313" r:id="rId31"/>
    <p:sldId id="1318" r:id="rId32"/>
    <p:sldId id="1319" r:id="rId33"/>
    <p:sldId id="1320" r:id="rId34"/>
    <p:sldId id="1321" r:id="rId35"/>
    <p:sldId id="1322" r:id="rId36"/>
    <p:sldId id="1323" r:id="rId37"/>
    <p:sldId id="1324" r:id="rId38"/>
    <p:sldId id="1325" r:id="rId39"/>
    <p:sldId id="1326" r:id="rId40"/>
    <p:sldId id="1583" r:id="rId41"/>
    <p:sldId id="1584" r:id="rId42"/>
    <p:sldId id="1585" r:id="rId43"/>
    <p:sldId id="1586" r:id="rId44"/>
    <p:sldId id="1587" r:id="rId45"/>
    <p:sldId id="1588" r:id="rId46"/>
    <p:sldId id="1589" r:id="rId47"/>
    <p:sldId id="1590" r:id="rId48"/>
    <p:sldId id="1591" r:id="rId49"/>
    <p:sldId id="1592" r:id="rId50"/>
    <p:sldId id="1593" r:id="rId51"/>
    <p:sldId id="1594" r:id="rId52"/>
    <p:sldId id="1595" r:id="rId53"/>
    <p:sldId id="1596" r:id="rId54"/>
    <p:sldId id="1597" r:id="rId55"/>
    <p:sldId id="1598" r:id="rId56"/>
    <p:sldId id="1599" r:id="rId57"/>
    <p:sldId id="1600" r:id="rId58"/>
    <p:sldId id="1601" r:id="rId59"/>
    <p:sldId id="1602" r:id="rId60"/>
    <p:sldId id="1603" r:id="rId61"/>
    <p:sldId id="1604" r:id="rId62"/>
    <p:sldId id="1605" r:id="rId63"/>
    <p:sldId id="1574" r:id="rId64"/>
    <p:sldId id="1575" r:id="rId65"/>
    <p:sldId id="1576" r:id="rId66"/>
    <p:sldId id="1577" r:id="rId67"/>
    <p:sldId id="1578" r:id="rId68"/>
    <p:sldId id="1579" r:id="rId69"/>
    <p:sldId id="1580" r:id="rId70"/>
    <p:sldId id="1581" r:id="rId71"/>
    <p:sldId id="1582" r:id="rId72"/>
    <p:sldId id="604" r:id="rId73"/>
  </p:sldIdLst>
  <p:sldSz cx="12192000" cy="6858000"/>
  <p:notesSz cx="6858000" cy="9144000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C0E9"/>
    <a:srgbClr val="7188A8"/>
    <a:srgbClr val="F5E0D4"/>
    <a:srgbClr val="F7B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528" y="77"/>
      </p:cViewPr>
      <p:guideLst>
        <p:guide orient="horz" pos="2159"/>
        <p:guide pos="3840"/>
        <p:guide pos="211"/>
        <p:guide pos="7430"/>
        <p:guide orient="horz" pos="230"/>
        <p:guide orient="horz" pos="41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tags" Target="tags/tag10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50806" y="1632535"/>
            <a:ext cx="6043448" cy="2861629"/>
            <a:chOff x="3074276" y="607409"/>
            <a:chExt cx="6043448" cy="286162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3074276" y="3469037"/>
              <a:ext cx="6043448" cy="1"/>
            </a:xfrm>
            <a:prstGeom prst="line">
              <a:avLst/>
            </a:prstGeom>
            <a:ln w="38100">
              <a:solidFill>
                <a:srgbClr val="788E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3300336" y="607409"/>
              <a:ext cx="5223510" cy="28613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公共英语</a:t>
              </a:r>
              <a:r>
                <a:rPr kumimoji="0" lang="en-US" altLang="zh-CN" sz="90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 Lesson 4</a:t>
              </a:r>
              <a:endParaRPr kumimoji="0" lang="en-US" altLang="zh-CN" sz="9000" b="1" i="0" u="none" strike="noStrike" kern="1200" cap="none" spc="0" normalizeH="0" baseline="0" noProof="0" dirty="0">
                <a:ln w="0"/>
                <a:solidFill>
                  <a:srgbClr val="788EA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82510" y="5576570"/>
            <a:ext cx="3900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主讲人：陈艳</a:t>
            </a:r>
            <a:endParaRPr lang="zh-CN" altLang="en-US" sz="3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） </a:t>
            </a:r>
            <a:r>
              <a:rPr lang="en-US" altLang="zh-CN" sz="3200" dirty="0" smtClean="0">
                <a:solidFill>
                  <a:srgbClr val="FF0000"/>
                </a:solidFill>
              </a:rPr>
              <a:t>before</a:t>
            </a:r>
            <a:r>
              <a:rPr lang="zh-CN" altLang="en-US" sz="3200" dirty="0" smtClean="0">
                <a:solidFill>
                  <a:srgbClr val="FF0000"/>
                </a:solidFill>
              </a:rPr>
              <a:t>， </a:t>
            </a:r>
            <a:r>
              <a:rPr lang="en-US" altLang="zh-CN" sz="3200" dirty="0" smtClean="0">
                <a:solidFill>
                  <a:srgbClr val="FF0000"/>
                </a:solidFill>
              </a:rPr>
              <a:t>ago</a:t>
            </a:r>
            <a:r>
              <a:rPr lang="zh-CN" altLang="en-US" sz="3200" dirty="0" smtClean="0">
                <a:solidFill>
                  <a:srgbClr val="002060"/>
                </a:solidFill>
              </a:rPr>
              <a:t>“在</a:t>
            </a:r>
            <a:r>
              <a:rPr lang="en-US" altLang="zh-CN" sz="3200" dirty="0" smtClean="0">
                <a:solidFill>
                  <a:srgbClr val="002060"/>
                </a:solidFill>
              </a:rPr>
              <a:t>…</a:t>
            </a:r>
            <a:r>
              <a:rPr lang="zh-CN" altLang="en-US" sz="3200" dirty="0" smtClean="0">
                <a:solidFill>
                  <a:srgbClr val="002060"/>
                </a:solidFill>
              </a:rPr>
              <a:t>之前”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sz="3200" dirty="0" smtClean="0">
                <a:solidFill>
                  <a:srgbClr val="002060"/>
                </a:solidFill>
              </a:rPr>
              <a:t>before </a:t>
            </a:r>
            <a:r>
              <a:rPr lang="zh-CN" altLang="en-US" sz="3200" dirty="0" smtClean="0">
                <a:solidFill>
                  <a:srgbClr val="002060"/>
                </a:solidFill>
              </a:rPr>
              <a:t>介词，用于名词或从句前，</a:t>
            </a:r>
            <a:r>
              <a:rPr lang="en-US" altLang="zh-CN" sz="3200" dirty="0" smtClean="0">
                <a:solidFill>
                  <a:srgbClr val="002060"/>
                </a:solidFill>
              </a:rPr>
              <a:t>+</a:t>
            </a:r>
            <a:r>
              <a:rPr lang="zh-CN" altLang="en-US" sz="3200" dirty="0" smtClean="0">
                <a:solidFill>
                  <a:srgbClr val="002060"/>
                </a:solidFill>
              </a:rPr>
              <a:t>时间点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sz="3200" dirty="0" smtClean="0">
                <a:solidFill>
                  <a:srgbClr val="002060"/>
                </a:solidFill>
              </a:rPr>
              <a:t>     </a:t>
            </a:r>
            <a:r>
              <a:rPr lang="zh-CN" altLang="en-US" sz="3200" dirty="0" smtClean="0">
                <a:solidFill>
                  <a:srgbClr val="002060"/>
                </a:solidFill>
              </a:rPr>
              <a:t>如：</a:t>
            </a:r>
            <a:r>
              <a:rPr lang="en-US" altLang="zh-CN" sz="3200" dirty="0" smtClean="0">
                <a:solidFill>
                  <a:srgbClr val="002060"/>
                </a:solidFill>
              </a:rPr>
              <a:t>They arrived here before ten o’clock.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sz="3200" dirty="0" smtClean="0">
                <a:solidFill>
                  <a:srgbClr val="002060"/>
                </a:solidFill>
              </a:rPr>
              <a:t>ago </a:t>
            </a:r>
            <a:r>
              <a:rPr lang="zh-CN" altLang="en-US" sz="3200" dirty="0" smtClean="0">
                <a:solidFill>
                  <a:srgbClr val="002060"/>
                </a:solidFill>
              </a:rPr>
              <a:t>副词，用于表时间的词后，段时间</a:t>
            </a:r>
            <a:r>
              <a:rPr lang="en-US" altLang="zh-CN" sz="3200" dirty="0" smtClean="0">
                <a:solidFill>
                  <a:srgbClr val="002060"/>
                </a:solidFill>
              </a:rPr>
              <a:t>+ago     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sz="3200" dirty="0" smtClean="0">
                <a:solidFill>
                  <a:srgbClr val="002060"/>
                </a:solidFill>
              </a:rPr>
              <a:t>     </a:t>
            </a:r>
            <a:r>
              <a:rPr lang="zh-CN" altLang="en-US" sz="3200" dirty="0" smtClean="0">
                <a:solidFill>
                  <a:srgbClr val="002060"/>
                </a:solidFill>
              </a:rPr>
              <a:t>如：</a:t>
            </a:r>
            <a:r>
              <a:rPr lang="en-US" altLang="zh-CN" sz="3200" dirty="0" smtClean="0">
                <a:solidFill>
                  <a:srgbClr val="002060"/>
                </a:solidFill>
              </a:rPr>
              <a:t>They arrived here ten years ago.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endParaRPr lang="en-US" altLang="zh-CN" sz="32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endParaRPr lang="en-US" altLang="zh-CN" sz="32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en-US" altLang="zh-CN" dirty="0" smtClean="0">
                <a:solidFill>
                  <a:srgbClr val="FF0000"/>
                </a:solidFill>
              </a:rPr>
              <a:t>since, from, for, by, during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</a:rPr>
              <a:t>since+</a:t>
            </a:r>
            <a:r>
              <a:rPr lang="zh-CN" altLang="en-US" dirty="0" smtClean="0">
                <a:solidFill>
                  <a:srgbClr val="002060"/>
                </a:solidFill>
              </a:rPr>
              <a:t>时间点</a:t>
            </a:r>
            <a:r>
              <a:rPr lang="en-US" altLang="zh-CN" dirty="0" smtClean="0">
                <a:solidFill>
                  <a:srgbClr val="002060"/>
                </a:solidFill>
              </a:rPr>
              <a:t>/</a:t>
            </a:r>
            <a:r>
              <a:rPr lang="zh-CN" altLang="en-US" dirty="0" smtClean="0">
                <a:solidFill>
                  <a:srgbClr val="002060"/>
                </a:solidFill>
              </a:rPr>
              <a:t>从句，常用完成时。</a:t>
            </a:r>
            <a:r>
              <a:rPr lang="en-US" altLang="zh-CN" dirty="0" smtClean="0">
                <a:solidFill>
                  <a:srgbClr val="002060"/>
                </a:solidFill>
              </a:rPr>
              <a:t>I have worked here since 2002.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</a:rPr>
              <a:t>from+</a:t>
            </a:r>
            <a:r>
              <a:rPr lang="zh-CN" altLang="en-US" dirty="0" smtClean="0">
                <a:solidFill>
                  <a:srgbClr val="002060"/>
                </a:solidFill>
              </a:rPr>
              <a:t>时间点，常用过去时。</a:t>
            </a:r>
            <a:r>
              <a:rPr lang="en-US" altLang="zh-CN" dirty="0" smtClean="0">
                <a:solidFill>
                  <a:srgbClr val="002060"/>
                </a:solidFill>
              </a:rPr>
              <a:t> I worked here from 2012 to 2013.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</a:rPr>
              <a:t>for+</a:t>
            </a:r>
            <a:r>
              <a:rPr lang="zh-CN" altLang="en-US" dirty="0" smtClean="0">
                <a:solidFill>
                  <a:srgbClr val="002060"/>
                </a:solidFill>
              </a:rPr>
              <a:t>时间段，常用完成时。</a:t>
            </a:r>
            <a:r>
              <a:rPr lang="en-US" altLang="zh-CN" dirty="0" smtClean="0">
                <a:solidFill>
                  <a:srgbClr val="002060"/>
                </a:solidFill>
              </a:rPr>
              <a:t>It has rained for three hours.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</a:rPr>
              <a:t>by+</a:t>
            </a:r>
            <a:r>
              <a:rPr lang="zh-CN" altLang="en-US" dirty="0" smtClean="0">
                <a:solidFill>
                  <a:srgbClr val="002060"/>
                </a:solidFill>
              </a:rPr>
              <a:t>时间点“到</a:t>
            </a:r>
            <a:r>
              <a:rPr lang="en-US" altLang="zh-CN" dirty="0" smtClean="0">
                <a:solidFill>
                  <a:srgbClr val="002060"/>
                </a:solidFill>
              </a:rPr>
              <a:t>…</a:t>
            </a:r>
            <a:r>
              <a:rPr lang="zh-CN" altLang="en-US" dirty="0" smtClean="0">
                <a:solidFill>
                  <a:srgbClr val="002060"/>
                </a:solidFill>
              </a:rPr>
              <a:t>为止”，常用过去完成时。</a:t>
            </a:r>
            <a:r>
              <a:rPr lang="en-US" altLang="zh-CN" dirty="0" smtClean="0">
                <a:solidFill>
                  <a:srgbClr val="002060"/>
                </a:solidFill>
              </a:rPr>
              <a:t>By last year, ..had been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</a:rPr>
              <a:t>during </a:t>
            </a:r>
            <a:r>
              <a:rPr lang="zh-CN" altLang="en-US" dirty="0" smtClean="0">
                <a:solidFill>
                  <a:srgbClr val="002060"/>
                </a:solidFill>
              </a:rPr>
              <a:t>“在</a:t>
            </a:r>
            <a:r>
              <a:rPr lang="en-US" altLang="zh-CN" dirty="0" smtClean="0">
                <a:solidFill>
                  <a:srgbClr val="002060"/>
                </a:solidFill>
              </a:rPr>
              <a:t>…</a:t>
            </a:r>
            <a:r>
              <a:rPr lang="zh-CN" altLang="en-US" dirty="0" smtClean="0">
                <a:solidFill>
                  <a:srgbClr val="002060"/>
                </a:solidFill>
              </a:rPr>
              <a:t>期间”。</a:t>
            </a:r>
            <a:r>
              <a:rPr lang="en-US" altLang="zh-CN" dirty="0" smtClean="0">
                <a:solidFill>
                  <a:srgbClr val="002060"/>
                </a:solidFill>
              </a:rPr>
              <a:t>He stopped twice during his speech.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>
          <a:xfrm>
            <a:off x="459740" y="1414780"/>
            <a:ext cx="11870690" cy="519303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FF0000"/>
                </a:solidFill>
              </a:rPr>
              <a:t>表地点、方位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1</a:t>
            </a:r>
            <a:r>
              <a:rPr lang="zh-CN" altLang="en-US" sz="2400" dirty="0" smtClean="0">
                <a:solidFill>
                  <a:srgbClr val="002060"/>
                </a:solidFill>
              </a:rPr>
              <a:t>）</a:t>
            </a:r>
            <a:r>
              <a:rPr lang="en-US" altLang="zh-CN" sz="2400" dirty="0" smtClean="0">
                <a:solidFill>
                  <a:srgbClr val="002060"/>
                </a:solidFill>
              </a:rPr>
              <a:t>at, in, on</a:t>
            </a:r>
            <a:r>
              <a:rPr lang="zh-CN" altLang="en-US" sz="2400" dirty="0" smtClean="0">
                <a:solidFill>
                  <a:srgbClr val="002060"/>
                </a:solidFill>
              </a:rPr>
              <a:t>表地点， </a:t>
            </a:r>
            <a:r>
              <a:rPr lang="en-US" altLang="zh-CN" sz="2400" dirty="0" smtClean="0">
                <a:solidFill>
                  <a:srgbClr val="002060"/>
                </a:solidFill>
              </a:rPr>
              <a:t>at+</a:t>
            </a:r>
            <a:r>
              <a:rPr lang="zh-CN" altLang="en-US" sz="2400" dirty="0" smtClean="0">
                <a:solidFill>
                  <a:srgbClr val="002060"/>
                </a:solidFill>
              </a:rPr>
              <a:t>小地方</a:t>
            </a:r>
            <a:r>
              <a:rPr lang="en-US" altLang="zh-CN" sz="2400" dirty="0" smtClean="0">
                <a:solidFill>
                  <a:srgbClr val="002060"/>
                </a:solidFill>
              </a:rPr>
              <a:t>at a village</a:t>
            </a:r>
            <a:r>
              <a:rPr lang="zh-CN" altLang="en-US" sz="2400" dirty="0" smtClean="0">
                <a:solidFill>
                  <a:srgbClr val="002060"/>
                </a:solidFill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</a:rPr>
              <a:t>in+</a:t>
            </a:r>
            <a:r>
              <a:rPr lang="zh-CN" altLang="en-US" sz="2400" dirty="0" smtClean="0">
                <a:solidFill>
                  <a:srgbClr val="002060"/>
                </a:solidFill>
              </a:rPr>
              <a:t>较大地方 </a:t>
            </a:r>
            <a:r>
              <a:rPr lang="en-US" altLang="zh-CN" sz="2400" dirty="0" smtClean="0">
                <a:solidFill>
                  <a:srgbClr val="002060"/>
                </a:solidFill>
              </a:rPr>
              <a:t>in Shenzhen </a:t>
            </a:r>
            <a:r>
              <a:rPr lang="zh-CN" altLang="en-US" sz="2400" dirty="0" smtClean="0">
                <a:solidFill>
                  <a:srgbClr val="002060"/>
                </a:solidFill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</a:rPr>
              <a:t>on</a:t>
            </a:r>
            <a:r>
              <a:rPr lang="zh-CN" altLang="en-US" sz="2400" dirty="0" smtClean="0">
                <a:solidFill>
                  <a:srgbClr val="002060"/>
                </a:solidFill>
              </a:rPr>
              <a:t>“在</a:t>
            </a:r>
            <a:r>
              <a:rPr lang="en-US" altLang="zh-CN" sz="2400" dirty="0" smtClean="0">
                <a:solidFill>
                  <a:srgbClr val="002060"/>
                </a:solidFill>
              </a:rPr>
              <a:t>…</a:t>
            </a:r>
            <a:r>
              <a:rPr lang="zh-CN" altLang="en-US" sz="2400" dirty="0" smtClean="0">
                <a:solidFill>
                  <a:srgbClr val="002060"/>
                </a:solidFill>
              </a:rPr>
              <a:t>上”</a:t>
            </a:r>
            <a:r>
              <a:rPr lang="en-US" altLang="zh-CN" sz="2400" dirty="0" smtClean="0">
                <a:solidFill>
                  <a:srgbClr val="002060"/>
                </a:solidFill>
              </a:rPr>
              <a:t>on the wall</a:t>
            </a:r>
            <a:r>
              <a:rPr lang="zh-CN" altLang="en-US" sz="2400" dirty="0" smtClean="0">
                <a:solidFill>
                  <a:srgbClr val="002060"/>
                </a:solidFill>
              </a:rPr>
              <a:t>， </a:t>
            </a:r>
            <a:r>
              <a:rPr lang="en-US" altLang="zh-CN" sz="2400" dirty="0" smtClean="0">
                <a:solidFill>
                  <a:srgbClr val="002060"/>
                </a:solidFill>
              </a:rPr>
              <a:t>on the table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2) between, among, in the middle of 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     between </a:t>
            </a:r>
            <a:r>
              <a:rPr lang="zh-CN" altLang="en-US" sz="2400" dirty="0" smtClean="0">
                <a:solidFill>
                  <a:srgbClr val="002060"/>
                </a:solidFill>
              </a:rPr>
              <a:t>表两者之间，</a:t>
            </a:r>
            <a:r>
              <a:rPr lang="en-US" altLang="zh-CN" sz="2400" dirty="0" smtClean="0">
                <a:solidFill>
                  <a:srgbClr val="002060"/>
                </a:solidFill>
              </a:rPr>
              <a:t>among</a:t>
            </a:r>
            <a:r>
              <a:rPr lang="zh-CN" altLang="en-US" sz="2400" dirty="0" smtClean="0">
                <a:solidFill>
                  <a:srgbClr val="002060"/>
                </a:solidFill>
              </a:rPr>
              <a:t>表三者或三者以上之中，</a:t>
            </a:r>
            <a:r>
              <a:rPr lang="en-US" altLang="zh-CN" sz="2400" dirty="0" smtClean="0">
                <a:solidFill>
                  <a:srgbClr val="002060"/>
                </a:solidFill>
              </a:rPr>
              <a:t>in the middle of </a:t>
            </a:r>
            <a:r>
              <a:rPr lang="zh-CN" altLang="en-US" sz="2400" dirty="0" smtClean="0">
                <a:solidFill>
                  <a:srgbClr val="002060"/>
                </a:solidFill>
              </a:rPr>
              <a:t>表在某一物体中间。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3</a:t>
            </a:r>
            <a:r>
              <a:rPr lang="zh-CN" altLang="en-US" sz="2400" dirty="0" smtClean="0">
                <a:solidFill>
                  <a:srgbClr val="002060"/>
                </a:solidFill>
              </a:rPr>
              <a:t>）</a:t>
            </a:r>
            <a:r>
              <a:rPr lang="en-US" altLang="zh-CN" sz="2400" dirty="0" smtClean="0">
                <a:solidFill>
                  <a:srgbClr val="002060"/>
                </a:solidFill>
              </a:rPr>
              <a:t>in front of , in the front of 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  in front of =before, </a:t>
            </a:r>
            <a:r>
              <a:rPr lang="zh-CN" altLang="en-US" sz="2400" dirty="0" smtClean="0">
                <a:solidFill>
                  <a:srgbClr val="002060"/>
                </a:solidFill>
              </a:rPr>
              <a:t>在</a:t>
            </a:r>
            <a:r>
              <a:rPr lang="en-US" altLang="zh-CN" sz="2400" dirty="0" smtClean="0">
                <a:solidFill>
                  <a:srgbClr val="002060"/>
                </a:solidFill>
              </a:rPr>
              <a:t>…</a:t>
            </a:r>
            <a:r>
              <a:rPr lang="zh-CN" altLang="en-US" sz="2400" dirty="0" smtClean="0">
                <a:solidFill>
                  <a:srgbClr val="002060"/>
                </a:solidFill>
              </a:rPr>
              <a:t>的前面（外部） </a:t>
            </a:r>
            <a:r>
              <a:rPr lang="en-US" altLang="zh-CN" sz="2400" dirty="0" smtClean="0">
                <a:solidFill>
                  <a:srgbClr val="002060"/>
                </a:solidFill>
              </a:rPr>
              <a:t>The tree is in front of the house.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 eaLnBrk="1" hangingPunct="1">
              <a:lnSpc>
                <a:spcPct val="100000"/>
              </a:lnSpc>
              <a:buFont typeface="Webdings" panose="05030102010509060703" pitchFamily="18" charset="2"/>
              <a:buNone/>
            </a:pPr>
            <a:r>
              <a:rPr lang="en-US" altLang="zh-CN" sz="2400" dirty="0" smtClean="0">
                <a:solidFill>
                  <a:srgbClr val="002060"/>
                </a:solidFill>
              </a:rPr>
              <a:t>  in the front of </a:t>
            </a:r>
            <a:r>
              <a:rPr lang="zh-CN" altLang="en-US" sz="2400" dirty="0" smtClean="0">
                <a:solidFill>
                  <a:srgbClr val="002060"/>
                </a:solidFill>
              </a:rPr>
              <a:t>，在</a:t>
            </a:r>
            <a:r>
              <a:rPr lang="en-US" altLang="zh-CN" sz="2400" dirty="0" smtClean="0">
                <a:solidFill>
                  <a:srgbClr val="002060"/>
                </a:solidFill>
              </a:rPr>
              <a:t>…</a:t>
            </a:r>
            <a:r>
              <a:rPr lang="zh-CN" altLang="en-US" sz="2400" dirty="0" smtClean="0">
                <a:solidFill>
                  <a:srgbClr val="002060"/>
                </a:solidFill>
              </a:rPr>
              <a:t>的前部（内部）</a:t>
            </a:r>
            <a:r>
              <a:rPr lang="en-US" altLang="zh-CN" sz="2400" dirty="0" smtClean="0">
                <a:solidFill>
                  <a:srgbClr val="002060"/>
                </a:solidFill>
              </a:rPr>
              <a:t>There is a board in the front of our classroom.</a:t>
            </a:r>
            <a:br>
              <a:rPr lang="en-US" altLang="zh-CN" sz="2400" dirty="0" smtClean="0">
                <a:solidFill>
                  <a:srgbClr val="002060"/>
                </a:solidFill>
              </a:rPr>
            </a:br>
            <a:br>
              <a:rPr lang="en-US" altLang="zh-CN" sz="2400" dirty="0" smtClean="0">
                <a:solidFill>
                  <a:srgbClr val="002060"/>
                </a:solidFill>
              </a:rPr>
            </a:br>
            <a:endParaRPr lang="en-US" altLang="zh-CN" sz="2400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endParaRPr lang="en-US" altLang="zh-CN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490"/>
            <a:ext cx="10515600" cy="4351338"/>
          </a:xfrm>
        </p:spPr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in表示在某范围之内，to表示在某范围之外的地方，on 表示毗邻、接壤。如：</a:t>
            </a:r>
            <a:endParaRPr lang="zh-CN" altLang="en-US" sz="3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  Guangdong lies in the south of China.</a:t>
            </a:r>
            <a:endParaRPr lang="zh-CN" altLang="en-US" sz="3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  Fujian lies to the south of Jiangsu Province.</a:t>
            </a:r>
            <a:endParaRPr lang="zh-CN" altLang="en-US" sz="3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  Mongolia lies on the north of China.</a:t>
            </a:r>
            <a:endParaRPr lang="zh-CN" altLang="en-US" sz="3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dirty="0" smtClean="0"/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FF0000"/>
                </a:solidFill>
              </a:rPr>
              <a:t>表示方式、手段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1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</a:rPr>
              <a:t>by+</a:t>
            </a:r>
            <a:r>
              <a:rPr lang="zh-CN" altLang="en-US" dirty="0" smtClean="0">
                <a:solidFill>
                  <a:srgbClr val="002060"/>
                </a:solidFill>
              </a:rPr>
              <a:t>通讯工具  </a:t>
            </a:r>
            <a:r>
              <a:rPr lang="en-US" altLang="zh-CN" dirty="0" smtClean="0">
                <a:solidFill>
                  <a:srgbClr val="002060"/>
                </a:solidFill>
              </a:rPr>
              <a:t>by telephone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</a:t>
            </a:r>
            <a:r>
              <a:rPr lang="zh-CN" altLang="en-US" dirty="0" smtClean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by+</a:t>
            </a:r>
            <a:r>
              <a:rPr lang="zh-CN" altLang="en-US" dirty="0" smtClean="0">
                <a:solidFill>
                  <a:srgbClr val="002060"/>
                </a:solidFill>
              </a:rPr>
              <a:t>交通工具 </a:t>
            </a:r>
            <a:r>
              <a:rPr lang="en-US" altLang="zh-CN" dirty="0" smtClean="0">
                <a:solidFill>
                  <a:srgbClr val="002060"/>
                </a:solidFill>
              </a:rPr>
              <a:t>by bike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by doing </a:t>
            </a:r>
            <a:r>
              <a:rPr lang="zh-CN" altLang="en-US" dirty="0" smtClean="0">
                <a:solidFill>
                  <a:srgbClr val="002060"/>
                </a:solidFill>
              </a:rPr>
              <a:t>表方式方法 </a:t>
            </a:r>
            <a:r>
              <a:rPr lang="en-US" altLang="zh-CN" dirty="0" smtClean="0">
                <a:solidFill>
                  <a:srgbClr val="002060"/>
                </a:solidFill>
              </a:rPr>
              <a:t>He makes a living by repairing shoes.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2) with+</a:t>
            </a:r>
            <a:r>
              <a:rPr lang="zh-CN" altLang="en-US" dirty="0" smtClean="0">
                <a:solidFill>
                  <a:srgbClr val="002060"/>
                </a:solidFill>
              </a:rPr>
              <a:t>工具 </a:t>
            </a:r>
            <a:r>
              <a:rPr lang="en-US" altLang="zh-CN" dirty="0" smtClean="0">
                <a:solidFill>
                  <a:srgbClr val="002060"/>
                </a:solidFill>
              </a:rPr>
              <a:t> We write with a pencil.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3) in + </a:t>
            </a:r>
            <a:r>
              <a:rPr lang="zh-CN" altLang="en-US" dirty="0" smtClean="0">
                <a:solidFill>
                  <a:srgbClr val="002060"/>
                </a:solidFill>
              </a:rPr>
              <a:t>材料、语言、声音 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Please write in ink, say it in English.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FF0000"/>
                </a:solidFill>
              </a:rPr>
              <a:t>表价格、比率的介词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1</a:t>
            </a:r>
            <a:r>
              <a:rPr lang="zh-CN" altLang="en-US" dirty="0" smtClean="0">
                <a:solidFill>
                  <a:srgbClr val="002060"/>
                </a:solidFill>
              </a:rPr>
              <a:t>） </a:t>
            </a:r>
            <a:r>
              <a:rPr lang="en-US" altLang="zh-CN" dirty="0" smtClean="0">
                <a:solidFill>
                  <a:srgbClr val="002060"/>
                </a:solidFill>
              </a:rPr>
              <a:t>at+</a:t>
            </a:r>
            <a:r>
              <a:rPr lang="zh-CN" altLang="en-US" dirty="0" smtClean="0">
                <a:solidFill>
                  <a:srgbClr val="002060"/>
                </a:solidFill>
              </a:rPr>
              <a:t>价格、速度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He bought the car at a good price. The car is running at a high speed.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2)  by+</a:t>
            </a:r>
            <a:r>
              <a:rPr lang="zh-CN" altLang="en-US" dirty="0" smtClean="0">
                <a:solidFill>
                  <a:srgbClr val="002060"/>
                </a:solidFill>
              </a:rPr>
              <a:t>度量、标准“按</a:t>
            </a:r>
            <a:r>
              <a:rPr lang="en-US" altLang="zh-CN" dirty="0" smtClean="0">
                <a:solidFill>
                  <a:srgbClr val="002060"/>
                </a:solidFill>
              </a:rPr>
              <a:t>…</a:t>
            </a:r>
            <a:r>
              <a:rPr lang="zh-CN" altLang="en-US" dirty="0" smtClean="0">
                <a:solidFill>
                  <a:srgbClr val="002060"/>
                </a:solidFill>
              </a:rPr>
              <a:t>计算”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He sells eggs by the dozen and he was paid by the hour.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练习题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015" y="1311910"/>
            <a:ext cx="11148484" cy="5192713"/>
          </a:xfrm>
        </p:spPr>
        <p:txBody>
          <a:bodyPr/>
          <a:lstStyle/>
          <a:p>
            <a:pPr marL="457200" indent="-457200">
              <a:buFont typeface="Webdings" panose="05030102010509060703" pitchFamily="18" charset="2"/>
              <a:buAutoNum type="arabicPeriod"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I will be at home ____Friday morning.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in          B. at          C. on             D. over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2. It was my teacher who stopped me ____making a silly mistake.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by            B. to                C. for            D. from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3. That student is very familiar ____ all the works of Shakespeare.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with          B. about              C. to          D. in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4. I don’t like to sit ___Tom’s right. I would like to sit ___the back 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row.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A. on; in       B. in; on      C. on; at      D. at; on    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3854" y="1292225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07997" y="2305485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D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91651" y="3402526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A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6609" y="4472072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A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41070"/>
            <a:ext cx="10515600" cy="49764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/>
              <a:t>6</a:t>
            </a:r>
            <a:r>
              <a:rPr lang="zh-CN" altLang="en-US"/>
              <a:t>. The beautiful bottle was made ______glass.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from	</a:t>
            </a:r>
            <a:r>
              <a:rPr lang="en-US" altLang="zh-CN"/>
              <a:t>	</a:t>
            </a:r>
            <a:r>
              <a:rPr lang="zh-CN" altLang="en-US"/>
              <a:t>B. in	</a:t>
            </a:r>
            <a:r>
              <a:rPr lang="en-US" altLang="zh-CN"/>
              <a:t>	</a:t>
            </a:r>
            <a:r>
              <a:rPr lang="zh-CN" altLang="en-US"/>
              <a:t>C. of	</a:t>
            </a:r>
            <a:r>
              <a:rPr lang="en-US" altLang="zh-CN"/>
              <a:t>		</a:t>
            </a:r>
            <a:r>
              <a:rPr lang="zh-CN" altLang="en-US"/>
              <a:t>D. by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7</a:t>
            </a:r>
            <a:r>
              <a:rPr lang="zh-CN" altLang="en-US"/>
              <a:t>. A group______boys and girls are dancing in the park.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with	</a:t>
            </a:r>
            <a:r>
              <a:rPr lang="en-US" altLang="zh-CN"/>
              <a:t>	</a:t>
            </a:r>
            <a:r>
              <a:rPr lang="zh-CN" altLang="en-US"/>
              <a:t>B. of	</a:t>
            </a:r>
            <a:r>
              <a:rPr lang="en-US" altLang="zh-CN"/>
              <a:t>	</a:t>
            </a:r>
            <a:r>
              <a:rPr lang="zh-CN" altLang="en-US"/>
              <a:t>C. for	</a:t>
            </a:r>
            <a:r>
              <a:rPr lang="en-US" altLang="zh-CN"/>
              <a:t>		</a:t>
            </a:r>
            <a:r>
              <a:rPr lang="zh-CN" altLang="en-US"/>
              <a:t>D. to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8</a:t>
            </a:r>
            <a:r>
              <a:rPr lang="zh-CN" altLang="en-US"/>
              <a:t>. They are getting ready______ fly______ England ______their holiday.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for; to; to	B. to; to; for	C. for; for; to	</a:t>
            </a:r>
            <a:r>
              <a:rPr lang="en-US" altLang="zh-CN"/>
              <a:t>	</a:t>
            </a:r>
            <a:r>
              <a:rPr lang="zh-CN" altLang="en-US"/>
              <a:t>D. to; to; to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9</a:t>
            </a:r>
            <a:r>
              <a:rPr lang="zh-CN" altLang="en-US"/>
              <a:t>. What did you have ______ breakfast?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at	</a:t>
            </a:r>
            <a:r>
              <a:rPr lang="en-US" altLang="zh-CN"/>
              <a:t>		</a:t>
            </a:r>
            <a:r>
              <a:rPr lang="zh-CN" altLang="en-US"/>
              <a:t>B. as	</a:t>
            </a:r>
            <a:r>
              <a:rPr lang="en-US" altLang="zh-CN"/>
              <a:t>	</a:t>
            </a:r>
            <a:r>
              <a:rPr lang="zh-CN" altLang="en-US"/>
              <a:t>C. for	</a:t>
            </a:r>
            <a:r>
              <a:rPr lang="en-US" altLang="zh-CN"/>
              <a:t>		</a:t>
            </a:r>
            <a:r>
              <a:rPr lang="zh-CN" altLang="en-US"/>
              <a:t>D. about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10</a:t>
            </a:r>
            <a:r>
              <a:rPr lang="zh-CN" altLang="en-US"/>
              <a:t>. The Smiths are proud ______his last song.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of	</a:t>
            </a:r>
            <a:r>
              <a:rPr lang="en-US" altLang="zh-CN"/>
              <a:t>		</a:t>
            </a:r>
            <a:r>
              <a:rPr lang="zh-CN" altLang="en-US"/>
              <a:t>B. on	</a:t>
            </a:r>
            <a:r>
              <a:rPr lang="en-US" altLang="zh-CN"/>
              <a:t>	</a:t>
            </a:r>
            <a:r>
              <a:rPr lang="zh-CN" altLang="en-US"/>
              <a:t>C. with	</a:t>
            </a:r>
            <a:r>
              <a:rPr lang="en-US" altLang="zh-CN"/>
              <a:t>	</a:t>
            </a:r>
            <a:r>
              <a:rPr lang="zh-CN" altLang="en-US"/>
              <a:t>D. for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991569" y="94107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681949" y="1960245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B</a:t>
            </a:r>
            <a:endParaRPr lang="en-US" altLang="zh-CN" sz="20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794594" y="296291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B</a:t>
            </a:r>
            <a:endParaRPr lang="en-US" altLang="zh-CN" sz="20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320249" y="4008755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4794594" y="505460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A</a:t>
            </a:r>
            <a:endParaRPr lang="en-US" altLang="zh-CN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89329" y="1122329"/>
            <a:ext cx="4613342" cy="4613342"/>
          </a:xfrm>
          <a:prstGeom prst="ellipse">
            <a:avLst/>
          </a:prstGeom>
          <a:solidFill>
            <a:srgbClr val="71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94965" y="2234497"/>
            <a:ext cx="3602071" cy="1857941"/>
            <a:chOff x="4359646" y="2039833"/>
            <a:chExt cx="3602071" cy="1857941"/>
          </a:xfrm>
        </p:grpSpPr>
        <p:sp>
          <p:nvSpPr>
            <p:cNvPr id="10" name="矩形 9"/>
            <p:cNvSpPr/>
            <p:nvPr/>
          </p:nvSpPr>
          <p:spPr>
            <a:xfrm>
              <a:off x="4359646" y="3129424"/>
              <a:ext cx="3602071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连</a:t>
              </a:r>
              <a:r>
                <a:rPr kumimoji="0" lang="en-US" altLang="zh-CN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  </a:t>
              </a: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词</a:t>
              </a:r>
              <a:endParaRPr kumimoji="0" lang="zh-CN" altLang="en-US" sz="44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474881" y="2039833"/>
              <a:ext cx="1371600" cy="11988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02</a:t>
              </a:r>
              <a:endParaRPr kumimoji="0" lang="zh-CN" altLang="en-US" sz="7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838200" y="95885"/>
            <a:ext cx="10515600" cy="1325563"/>
          </a:xfrm>
        </p:spPr>
        <p:txBody>
          <a:bodyPr/>
          <a:lstStyle/>
          <a:p>
            <a:r>
              <a:rPr lang="zh-CN" altLang="en-US" sz="4000" smtClean="0"/>
              <a:t>词汇与结构</a:t>
            </a:r>
            <a:r>
              <a:rPr lang="en-US" altLang="zh-CN" sz="4000" smtClean="0"/>
              <a:t>——</a:t>
            </a:r>
            <a:r>
              <a:rPr lang="zh-CN" altLang="en-US" sz="4000" smtClean="0"/>
              <a:t>连词</a:t>
            </a:r>
            <a:endParaRPr lang="zh-CN" altLang="en-US" sz="4000" smtClean="0"/>
          </a:p>
        </p:txBody>
      </p:sp>
      <p:sp>
        <p:nvSpPr>
          <p:cNvPr id="49155" name="内容占位符 2"/>
          <p:cNvSpPr>
            <a:spLocks noGrp="1"/>
          </p:cNvSpPr>
          <p:nvPr>
            <p:ph idx="1"/>
          </p:nvPr>
        </p:nvSpPr>
        <p:spPr>
          <a:xfrm>
            <a:off x="622935" y="1252855"/>
            <a:ext cx="11054080" cy="4351655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</a:rPr>
              <a:t>连词是一种在句子与句子之间、短语之间以及名词等其他词语之间起连接作用的词。属于虚词，不可单独做句子成份。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2060"/>
                </a:solidFill>
              </a:rPr>
              <a:t>表示递进关系的并列连词：and, both …and, not only…but also…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注意：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2060"/>
                </a:solidFill>
              </a:rPr>
              <a:t>（1）在肯定句中列举并列成份通常用and;在否定句中列举并列成份不用and, 而要用or; 但如果所连接的两个并列成份前均有否定词，仍然用and.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2060"/>
                </a:solidFill>
              </a:rPr>
              <a:t>    He can swim and skate.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2060"/>
                </a:solidFill>
              </a:rPr>
              <a:t>    He can’t swim or skate=He can’t swim and can’t skate.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2060"/>
                </a:solidFill>
              </a:rPr>
              <a:t>    There is no air or water there=There is no air and no water there.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49680" y="274955"/>
            <a:ext cx="9692640" cy="6308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</a:rPr>
              <a:t>1.- How did Tom learn French?- _________A.In the morning.			B.Very well.C.In the library.			D.By taking a course.2.- It's rather cold in here. Do you mind if I close the window?- </a:t>
            </a:r>
            <a:r>
              <a:rPr lang="en-US" sz="2400" b="0">
                <a:solidFill>
                  <a:srgbClr val="000000"/>
                </a:solidFill>
                <a:latin typeface="Calibri" panose="020F0502020204030204" charset="0"/>
                <a:ea typeface="微软雅黑" panose="020B0503020204020204" charset="-122"/>
                <a:cs typeface="微软雅黑" panose="020B0503020204020204" charset="-122"/>
              </a:rPr>
              <a:t>________ 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</a:rPr>
              <a:t>A.Yes, please.			B.No, please.C.Sure, please.			D.I don't like it.3.- What do you think of this novel?- _________ A.I've read it.			B.It's well-written.C.It was written by my uncle.	D.I bought it yesterday.4.- What are you majoring in?- _________ A.In a university.			B.Very hard.C.Mathematics.			D.At nine in the morning.5.- Thank you for calling.- _________ A.Don't mention it.		B.That's fine.C.Nice talking to you.		D.Call back again.</a:t>
            </a:r>
            <a:endParaRPr lang="en-US" altLang="en-US" sz="20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7900" y="70421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/>
              <a:t>表示选择关系的并列连词：or, either…or, neither….nor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072515" y="142430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  <a:sym typeface="+mn-ea"/>
              </a:rPr>
              <a:t>两个重要句型：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002060"/>
                </a:solidFill>
                <a:sym typeface="+mn-ea"/>
              </a:rPr>
              <a:t>祈使句</a:t>
            </a: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+and you will….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      Use your head, and you will find a way.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      = If you use your head, you will find a way.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 </a:t>
            </a:r>
            <a:r>
              <a:rPr lang="zh-CN" altLang="en-US" dirty="0" smtClean="0">
                <a:solidFill>
                  <a:srgbClr val="002060"/>
                </a:solidFill>
                <a:sym typeface="+mn-ea"/>
              </a:rPr>
              <a:t>祈使句</a:t>
            </a: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+or you will…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      Work</a:t>
            </a:r>
            <a:r>
              <a:rPr lang="zh-CN" altLang="en-US" dirty="0" smtClean="0">
                <a:solidFill>
                  <a:srgbClr val="002060"/>
                </a:solidFill>
                <a:sym typeface="+mn-ea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sym typeface="+mn-ea"/>
              </a:rPr>
              <a:t>hard, or you will fail=If you don’t work hard, you will fail.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/>
          </p:cNvSpPr>
          <p:nvPr>
            <p:ph type="title"/>
          </p:nvPr>
        </p:nvSpPr>
        <p:spPr>
          <a:xfrm>
            <a:off x="838200" y="208280"/>
            <a:ext cx="10515600" cy="1325563"/>
          </a:xfrm>
        </p:spPr>
        <p:txBody>
          <a:bodyPr/>
          <a:lstStyle/>
          <a:p>
            <a:r>
              <a:rPr lang="zh-CN" altLang="en-US" sz="3600" dirty="0" smtClean="0"/>
              <a:t>练习题</a:t>
            </a:r>
            <a:endParaRPr lang="zh-CN" altLang="en-US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49325" y="980440"/>
            <a:ext cx="10877550" cy="573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cs typeface="+mn-lt"/>
              </a:rPr>
              <a:t>1. Don’t tell a lie any more,____ I won’t make friends with you.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+mn-lt"/>
                <a:cs typeface="+mn-lt"/>
              </a:rPr>
              <a:t>    A. nor             B. neither      C. but             D. or</a:t>
            </a:r>
            <a:endParaRPr lang="en-US" altLang="zh-CN" sz="2400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+mn-lt"/>
                <a:cs typeface="+mn-lt"/>
              </a:rPr>
              <a:t>2. He studied hard, _____he failed in the exam.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+mn-lt"/>
                <a:cs typeface="+mn-lt"/>
              </a:rPr>
              <a:t>    A. and             B. but           C. or           D. while</a:t>
            </a:r>
            <a:endParaRPr lang="zh-CN" altLang="en-US" sz="2400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+mn-lt"/>
                <a:cs typeface="+mn-lt"/>
              </a:rPr>
              <a:t>3. Your homework is all right; _____, you can do it better, I think.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+mn-lt"/>
                <a:cs typeface="+mn-lt"/>
              </a:rPr>
              <a:t>    A. however      B. and           C. but             D. instead</a:t>
            </a:r>
            <a:endParaRPr lang="zh-CN" altLang="en-US" sz="2400" dirty="0" smtClean="0"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cs typeface="+mn-lt"/>
              </a:rPr>
              <a:t>4. Work hard, ____ you won’t pass the exam.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+mn-lt"/>
                <a:cs typeface="+mn-lt"/>
              </a:rPr>
              <a:t>    A. and               B. or                C. so                D. because</a:t>
            </a:r>
            <a:endParaRPr lang="zh-CN" altLang="en-US" sz="2400" dirty="0" smtClean="0"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cs typeface="+mn-lt"/>
              </a:rPr>
              <a:t>5. I don’t know him ,____ do I know where he comes from.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+mn-lt"/>
                <a:cs typeface="+mn-lt"/>
              </a:rPr>
              <a:t>    A. either             B. and              C. nor             D. so</a:t>
            </a:r>
            <a:endParaRPr lang="zh-CN" altLang="en-US" sz="2400" dirty="0" smtClean="0"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cs typeface="+mn-lt"/>
              </a:rPr>
              <a:t>6. —— My pen won’t write.    ——_______ will mine.</a:t>
            </a:r>
            <a:endParaRPr lang="zh-CN" altLang="en-US" sz="2400" b="1" dirty="0" smtClean="0"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+mn-lt"/>
                <a:cs typeface="+mn-lt"/>
              </a:rPr>
              <a:t>    A. Either            B. Neither          C. So               D. And   </a:t>
            </a:r>
            <a:endParaRPr lang="zh-CN" altLang="en-US" sz="2400" dirty="0" smtClean="0">
              <a:latin typeface="+mn-lt"/>
              <a:cs typeface="+mn-lt"/>
            </a:endParaRPr>
          </a:p>
          <a:p>
            <a:endParaRPr lang="zh-CN" altLang="en-US" sz="2400" dirty="0" smtClean="0">
              <a:latin typeface="+mn-lt"/>
              <a:cs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3280" y="980501"/>
            <a:ext cx="5565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45255" y="182118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579806" y="2728452"/>
            <a:ext cx="678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190793" y="3680951"/>
            <a:ext cx="72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111789" y="4541578"/>
            <a:ext cx="347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066384" y="5355971"/>
            <a:ext cx="3385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838200" y="1253490"/>
            <a:ext cx="10957560" cy="4351655"/>
          </a:xfrm>
        </p:spPr>
        <p:txBody>
          <a:bodyPr/>
          <a:p>
            <a:r>
              <a:rPr lang="zh-CN" altLang="en-US"/>
              <a:t>3.表示转折或对比关系的并列连词： but, yet(然而)，while</a:t>
            </a:r>
            <a:endParaRPr lang="zh-CN" altLang="en-US"/>
          </a:p>
          <a:p>
            <a:r>
              <a:rPr lang="zh-CN" altLang="en-US"/>
              <a:t>（1）but  “但是”，表示转折，语气较强</a:t>
            </a:r>
            <a:endParaRPr lang="zh-CN" altLang="en-US"/>
          </a:p>
          <a:p>
            <a:r>
              <a:rPr lang="zh-CN" altLang="en-US"/>
              <a:t>（2）yet  “然而”，表示转折，语气较弱，可以与though或although 连用；</a:t>
            </a:r>
            <a:endParaRPr lang="zh-CN" altLang="en-US"/>
          </a:p>
          <a:p>
            <a:r>
              <a:rPr lang="zh-CN" altLang="en-US"/>
              <a:t>    You can draw a good horse in five minutes, yet you kept me waiting for a year.</a:t>
            </a:r>
            <a:endParaRPr lang="zh-CN" altLang="en-US"/>
          </a:p>
          <a:p>
            <a:r>
              <a:rPr lang="zh-CN" altLang="en-US"/>
              <a:t>（3）while “而”表示对比</a:t>
            </a:r>
            <a:endParaRPr lang="zh-CN" altLang="en-US"/>
          </a:p>
          <a:p>
            <a:r>
              <a:rPr lang="zh-CN" altLang="en-US"/>
              <a:t>    I like playing football while my sister likes listening to music.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3765" y="125349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/>
              <a:t>【即学即练】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1). --Excuse me. Do you have a table for two?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--- I’m sorry, ______ there aren’t any seats now. Would you mind waiting for a while?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but	B. or	</a:t>
            </a:r>
            <a:r>
              <a:rPr lang="en-US" altLang="zh-CN"/>
              <a:t>	</a:t>
            </a:r>
            <a:r>
              <a:rPr lang="zh-CN" altLang="en-US"/>
              <a:t>C. so	</a:t>
            </a:r>
            <a:r>
              <a:rPr lang="en-US" altLang="zh-CN"/>
              <a:t>	</a:t>
            </a:r>
            <a:r>
              <a:rPr lang="zh-CN" altLang="en-US"/>
              <a:t>D. and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2). My grandfather hasn’t learned a foreign language. He can speak______English _____French.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either, or	</a:t>
            </a:r>
            <a:r>
              <a:rPr lang="en-US" altLang="zh-CN"/>
              <a:t>	</a:t>
            </a:r>
            <a:r>
              <a:rPr lang="zh-CN" altLang="en-US"/>
              <a:t>B. both, and	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C. not only, but also	D. neither, nor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392430"/>
            <a:ext cx="11711305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2400"/>
              <a:t>（二）从属连词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用来连接主从复合句，所连接的从句是充当主句中的某种成份，是主句的一部分。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1. 表示原因的从属连词, 引导原因状语从句。because，since/now that，as与 for的区别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（1）because指直接原因；回答why 的问题；可以用于强调句型；可用于主句前或主句后，用于主句后通常不加逗号。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It is because he was late that he was scolded.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He was late because he got up late.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（2）since/now that “既然“指摆在眼前的事实，是双方都看得到或都知道的原因，多用于主句前。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（3）as用法同since，语气比since 略弱一些，可用于主句前或后。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Since a lot of people make mistakes in life, Mr. Smith wanted to give John a chance.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I must stop writing now</a:t>
            </a:r>
            <a:r>
              <a:rPr lang="en-US" altLang="zh-CN" sz="2400"/>
              <a:t> </a:t>
            </a:r>
            <a:r>
              <a:rPr lang="zh-CN" altLang="en-US" sz="2400"/>
              <a:t>as I have  a lot of work to do.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（4）for指根据某种情况推断得出的原因, 用于主句后且前面加逗号。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It must have rained last night, for the road was muddy.</a:t>
            </a:r>
            <a:endParaRPr lang="zh-CN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1775"/>
            <a:ext cx="10515600" cy="4351338"/>
          </a:xfrm>
        </p:spPr>
        <p:txBody>
          <a:bodyPr/>
          <a:p>
            <a:r>
              <a:rPr lang="zh-CN" altLang="en-US"/>
              <a:t>【即学即练】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3). Betty didn't go to see the film yesterday ______ she was ill.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A. because	</a:t>
            </a:r>
            <a:r>
              <a:rPr lang="en-US" altLang="zh-CN"/>
              <a:t>	</a:t>
            </a:r>
            <a:r>
              <a:rPr lang="zh-CN" altLang="en-US"/>
              <a:t>B. but	</a:t>
            </a:r>
            <a:r>
              <a:rPr lang="en-US" altLang="zh-CN"/>
              <a:t>	</a:t>
            </a:r>
            <a:r>
              <a:rPr lang="zh-CN" altLang="en-US"/>
              <a:t>C. for	</a:t>
            </a:r>
            <a:r>
              <a:rPr lang="en-US" altLang="zh-CN"/>
              <a:t>	</a:t>
            </a:r>
            <a:r>
              <a:rPr lang="zh-CN" altLang="en-US"/>
              <a:t>D. if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4). ______ you’ve got a chance, you </a:t>
            </a:r>
            <a:r>
              <a:rPr lang="en-US" altLang="zh-CN"/>
              <a:t>should</a:t>
            </a:r>
            <a:r>
              <a:rPr lang="zh-CN" altLang="en-US"/>
              <a:t> make full use of it.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A. Now that 	B. After 	C. For 	D. As soon as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1450"/>
            <a:ext cx="11011535" cy="1325880"/>
          </a:xfrm>
        </p:spPr>
        <p:txBody>
          <a:bodyPr/>
          <a:p>
            <a:r>
              <a:rPr lang="zh-CN" altLang="en-US"/>
              <a:t>2. 表示时间的从属连词，引导时间状语从句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49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/>
              <a:t>(1) 当…时候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① when 强调时间点,可位于主句前或后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When the teacher came in, he was talking about something to others.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② while 强调时间段，可位于主句前或后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While they were sweeping the floor, the bell rang.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③ as 强调主从句的两个动作同时发生同时进行，可位于主句前或后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As time goes by, we will grow older. 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(2) </a:t>
            </a:r>
            <a:r>
              <a:rPr lang="zh-CN" altLang="en-US"/>
              <a:t>其它表示时间的连词：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Before 在...之前； after 在...之后；till/until直到；not...until ...直到…才….；once一旦；as soon as一…就…; no sooner … than 刚…就… ；hardly… when 刚…就…；by the time 到…为止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句式：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① be doing ....when....正在做某事时这时…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② be about to do ....when...正要做某事时这时…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He was about to go out when the telephone rang.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18490"/>
            <a:ext cx="10515600" cy="5558790"/>
          </a:xfrm>
        </p:spPr>
        <p:txBody>
          <a:bodyPr>
            <a:normAutofit lnSpcReduction="20000"/>
          </a:bodyPr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【即学即练】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5). We ______ TV ______ the telephone rang.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watched; when			B. were watching; when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C. watch; while			D. are watching; while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6). ______he came to study in the university, he has made much progress in the study of English.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While	B. When	C. Since	D.	After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7). ---What was the party like?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---Wonderful. It’s years ______I enjoyed myself so much.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after           	B. before           	C. when        	D. since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64540"/>
            <a:ext cx="10762615" cy="609346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3. 表示条件的从属连词，引导条件状语从句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 if（如果）, unless（除非，如果不）= if… not, so/as long as（只要）， on condition that (如 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 果) in case （万一，以防）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If he has time, he will come here.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【即学即练】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8). ______ you work hard, you will certainly succeed.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 A. Though	B. If	C.	Because	D. For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9). I'd like to go swimming ______ the water is not too cold.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 A. for	B. unless	C. if	D. whether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10). ______ you study harder, you'll never pass the final exam.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 A. If	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	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B. Until	C. Unless	D. Except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2005" y="485140"/>
            <a:ext cx="986472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26.The old man is in his late sixties. </a:t>
            </a: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27.The more you know, the further you go.</a:t>
            </a: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28.Do you think you can do it by yourself?</a:t>
            </a:r>
            <a:endParaRPr lang="en-US" sz="2400" b="0">
              <a:solidFill>
                <a:srgbClr val="000000"/>
              </a:solidFill>
              <a:latin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29.He has taught English in this university ever since he moved to this city.</a:t>
            </a:r>
            <a:endParaRPr lang="en-US" sz="2400" b="0">
              <a:solidFill>
                <a:srgbClr val="000000"/>
              </a:solidFill>
              <a:latin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30.A friend of mine from high school is working in England now.</a:t>
            </a:r>
            <a:endParaRPr lang="en-US" sz="2400" b="0">
              <a:solidFill>
                <a:srgbClr val="000000"/>
              </a:solidFill>
              <a:latin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</a:rPr>
              <a:t>31.This place has plentiful material resources.</a:t>
            </a:r>
            <a:endParaRPr lang="zh-CN" sz="2400" b="0">
              <a:solidFill>
                <a:srgbClr val="000000"/>
              </a:solidFill>
              <a:ea typeface="微软雅黑" panose="020B0503020204020204" charset="-122"/>
            </a:endParaRPr>
          </a:p>
          <a:p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650" y="96139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答案：老人近七十岁。</a:t>
            </a:r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8250" y="1838960"/>
            <a:ext cx="475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答案：你懂得越多，就走得越远。</a:t>
            </a:r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650" y="2716530"/>
            <a:ext cx="61214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答案：你认为你自己可以单独干完这件事吗</a:t>
            </a:r>
            <a:r>
              <a:rPr lang="en-US" sz="240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?</a:t>
            </a:r>
            <a:endParaRPr lang="en-US" sz="2400">
              <a:solidFill>
                <a:srgbClr val="000000"/>
              </a:solidFill>
              <a:latin typeface="微软雅黑" panose="020B0503020204020204" charset="-122"/>
              <a:sym typeface="+mn-ea"/>
            </a:endParaRPr>
          </a:p>
          <a:p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9805" y="4102100"/>
            <a:ext cx="841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答案：他自从移居到这座城市以来就一直在这所大学教英语。</a:t>
            </a:r>
            <a:endParaRPr lang="en-US" sz="2400">
              <a:solidFill>
                <a:srgbClr val="000000"/>
              </a:solidFill>
              <a:latin typeface="微软雅黑" panose="020B0503020204020204" charset="-122"/>
              <a:sym typeface="+mn-ea"/>
            </a:endParaRPr>
          </a:p>
          <a:p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7910" y="4932045"/>
            <a:ext cx="6278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答案：我高中的一个朋友目前在英格兰工作。</a:t>
            </a:r>
            <a:endParaRPr lang="en-US" sz="2400">
              <a:solidFill>
                <a:srgbClr val="000000"/>
              </a:solidFill>
              <a:latin typeface="微软雅黑" panose="020B0503020204020204" charset="-122"/>
              <a:sym typeface="+mn-ea"/>
            </a:endParaRPr>
          </a:p>
          <a:p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650" y="5915660"/>
            <a:ext cx="536448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zh-CN" sz="24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答案：这个地方的物质资源是丰富的。</a:t>
            </a:r>
            <a:endParaRPr lang="zh-CN" altLang="en-US" sz="2400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24585"/>
            <a:ext cx="10515600" cy="484632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/>
              <a:t>4. 表示让步的从属连词，引导让步状语从句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though/ although（不与but连用，但可与yet连用）， as(尽管), even if/ though (即使)，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whether …(or not) (无论是…或是… ), 疑问词+ever=no matter +疑问词（无论…）即：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however=no matter how , whatever=no matter what…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However strong you are, you can’t move the stone.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Wherever you go, whatever you do, I will be right here waiting for you.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Although he was weak, yet he tried his best to do the work.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18490"/>
            <a:ext cx="10515600" cy="5558790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注意：although/though 和as(尽管) 的区别: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（1）though /although引导的从句用正常语序.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（2）as 引导的从句用倒装语序(见第十四章倒装),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Although/Though it was cold, he went on working.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= Cold as it is, he went on working.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【即学即练】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11). Although it was raining, ____ still worked in the fields.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but they	</a:t>
            </a:r>
            <a:r>
              <a:rPr lang="en-US" altLang="zh-CN"/>
              <a:t>	</a:t>
            </a:r>
            <a:r>
              <a:rPr lang="zh-CN" altLang="en-US"/>
              <a:t>B. and they	</a:t>
            </a:r>
            <a:r>
              <a:rPr lang="en-US" altLang="zh-CN"/>
              <a:t>	</a:t>
            </a:r>
            <a:r>
              <a:rPr lang="zh-CN" altLang="en-US"/>
              <a:t>C. they	</a:t>
            </a:r>
            <a:r>
              <a:rPr lang="en-US" altLang="zh-CN"/>
              <a:t>	</a:t>
            </a:r>
            <a:r>
              <a:rPr lang="zh-CN" altLang="en-US"/>
              <a:t>D. and yet they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12). If we work with a strong will, we can overcome any difficulty, _______great it is. 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what         	B. how           	C. however           	D. whatever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/>
              <a:t>5.表示目的从属连词，引导目的状语从句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in order that（为了）, so that (为了), so as to 与in order to的区别：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（1）so that  只能位于主句后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（2）in order that 可位于主句前；也可位于主句后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（3）so as (not) to do sth. 只能位于句中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（4）in order(not) to do sth. 可位于句首；也可位于句中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He has to get up early so that / in order that he can catch up the first bus.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= In order that he can catch up the first bus, he has to get up early.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70610"/>
            <a:ext cx="10515600" cy="5106670"/>
          </a:xfrm>
        </p:spPr>
        <p:txBody>
          <a:bodyPr>
            <a:normAutofit fontScale="90000" lnSpcReduction="20000"/>
          </a:bodyPr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6. 表示结果的并列连词，引导结果状语从句。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so…that（如此…以至于）, such…that（如此…以至于）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【即学即练】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13). It is ______hot in the room ______ we have to go out for a walk.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such; that	B. so; that	C. as; as	D. such; as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14). Please answer the question in a loud enough voice ______all the class may hear.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so that	B. or	C. in order to	D. and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15). We should go by bus ______ we can get there earlier.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 A. as soon as	B. where	C. in order that	D. as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66775"/>
            <a:ext cx="10515600" cy="531050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7. 表示方式的连词，引导方式状语从句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as（就像，正如）, just as (正如), as if=as though（似乎，好像）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He watched her as a cat watches a rat.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The old man runs very fast as if he were a young man.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8. 表示比较的连词，引导比较状语从句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as…as… （和….一样 ）  not so…as（没有…,不…）, the ..., the… （越…越… ），than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Tom runs as fast as Mike (does).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I know you better than she does.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Do as you were told.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The more we can do for you, the happier we will be. 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【即学即练】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16). Suzhou is not ______ beautiful ______ Hangzhou.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as; than	B. so; as	C. even; than	D. /; than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9.表示地点的连词，引导地点状语从句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Where, wherever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Where there is a will, there is a way.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8005" y="736600"/>
            <a:ext cx="10805795" cy="57105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1. I can’t understand this text ______ there are few new words in it.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because	B. although	</a:t>
            </a:r>
            <a:r>
              <a:rPr lang="en-US" altLang="zh-CN"/>
              <a:t>	</a:t>
            </a:r>
            <a:r>
              <a:rPr lang="zh-CN" altLang="en-US"/>
              <a:t>C. if	</a:t>
            </a:r>
            <a:r>
              <a:rPr lang="en-US" altLang="zh-CN"/>
              <a:t>		</a:t>
            </a:r>
            <a:r>
              <a:rPr lang="zh-CN" altLang="en-US"/>
              <a:t>D. and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2. I have ______ pens ______ pencils with me.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no, and	</a:t>
            </a:r>
            <a:r>
              <a:rPr lang="en-US" altLang="zh-CN"/>
              <a:t>	</a:t>
            </a:r>
            <a:r>
              <a:rPr lang="zh-CN" altLang="en-US"/>
              <a:t>B. no, or	</a:t>
            </a:r>
            <a:r>
              <a:rPr lang="en-US" altLang="zh-CN"/>
              <a:t>	</a:t>
            </a:r>
            <a:r>
              <a:rPr lang="zh-CN" altLang="en-US"/>
              <a:t>C. no, no	</a:t>
            </a:r>
            <a:r>
              <a:rPr lang="en-US" altLang="zh-CN"/>
              <a:t>	</a:t>
            </a:r>
            <a:r>
              <a:rPr lang="zh-CN" altLang="en-US"/>
              <a:t>D. not, and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3. The problem is______difficult______few of us can work it out.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too, to	</a:t>
            </a:r>
            <a:r>
              <a:rPr lang="en-US" altLang="zh-CN"/>
              <a:t>	</a:t>
            </a:r>
            <a:r>
              <a:rPr lang="zh-CN" altLang="en-US"/>
              <a:t>B. too, that	</a:t>
            </a:r>
            <a:r>
              <a:rPr lang="en-US" altLang="zh-CN"/>
              <a:t>	</a:t>
            </a:r>
            <a:r>
              <a:rPr lang="zh-CN" altLang="en-US"/>
              <a:t>C. very, that	</a:t>
            </a:r>
            <a:r>
              <a:rPr lang="en-US" altLang="zh-CN"/>
              <a:t>	</a:t>
            </a:r>
            <a:r>
              <a:rPr lang="zh-CN" altLang="en-US"/>
              <a:t>D. so, that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4. He ______ home______ she was satisfied ______ his answer yesterday.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didn't go; until; with		</a:t>
            </a:r>
            <a:r>
              <a:rPr lang="en-US" altLang="zh-CN"/>
              <a:t>	</a:t>
            </a:r>
            <a:r>
              <a:rPr lang="zh-CN" altLang="en-US"/>
              <a:t>B. wasn't go; after; to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C. doesn't go; before; with	</a:t>
            </a:r>
            <a:r>
              <a:rPr lang="en-US" altLang="zh-CN"/>
              <a:t>	</a:t>
            </a:r>
            <a:r>
              <a:rPr lang="zh-CN" altLang="en-US"/>
              <a:t>D. didn't go; until; to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5. You’d better do it______ your mother did.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because	B. as	</a:t>
            </a:r>
            <a:r>
              <a:rPr lang="en-US" altLang="zh-CN"/>
              <a:t>		</a:t>
            </a:r>
            <a:r>
              <a:rPr lang="zh-CN" altLang="en-US"/>
              <a:t>C. when	</a:t>
            </a:r>
            <a:r>
              <a:rPr lang="en-US" altLang="zh-CN"/>
              <a:t>	</a:t>
            </a:r>
            <a:r>
              <a:rPr lang="zh-CN" altLang="en-US"/>
              <a:t>D. like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63295"/>
            <a:ext cx="10515600" cy="521398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. Basketball is ______a nice sport ______ almost everyone in the world enjoys it very much.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A. such, that	B. so, that	</a:t>
            </a:r>
            <a:r>
              <a:rPr lang="en-US" altLang="zh-CN">
                <a:sym typeface="+mn-ea"/>
              </a:rPr>
              <a:t>	</a:t>
            </a:r>
            <a:r>
              <a:rPr lang="zh-CN" altLang="en-US">
                <a:sym typeface="+mn-ea"/>
              </a:rPr>
              <a:t>C. so, as	D. such, as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7. Call a taxi, ______ you will miss the train.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A, because	</a:t>
            </a:r>
            <a:r>
              <a:rPr lang="en-US" altLang="zh-CN"/>
              <a:t>	</a:t>
            </a:r>
            <a:r>
              <a:rPr lang="zh-CN" altLang="en-US"/>
              <a:t>B. and	</a:t>
            </a:r>
            <a:r>
              <a:rPr lang="en-US" altLang="zh-CN"/>
              <a:t>		</a:t>
            </a:r>
            <a:r>
              <a:rPr lang="zh-CN" altLang="en-US"/>
              <a:t>C. though	D. or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8. He was riding to school ______ he was hit by a car this morning.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as	</a:t>
            </a:r>
            <a:r>
              <a:rPr lang="en-US" altLang="zh-CN"/>
              <a:t>		</a:t>
            </a:r>
            <a:r>
              <a:rPr lang="zh-CN" altLang="en-US"/>
              <a:t>B. when	</a:t>
            </a:r>
            <a:r>
              <a:rPr lang="en-US" altLang="zh-CN"/>
              <a:t>	</a:t>
            </a:r>
            <a:r>
              <a:rPr lang="zh-CN" altLang="en-US"/>
              <a:t>C. so	</a:t>
            </a:r>
            <a:r>
              <a:rPr lang="en-US" altLang="zh-CN"/>
              <a:t>	</a:t>
            </a:r>
            <a:r>
              <a:rPr lang="zh-CN" altLang="en-US"/>
              <a:t>D. while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9. ______ he got to the station, the train had left.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When	</a:t>
            </a:r>
            <a:r>
              <a:rPr lang="en-US" altLang="zh-CN"/>
              <a:t>	</a:t>
            </a:r>
            <a:r>
              <a:rPr lang="zh-CN" altLang="en-US"/>
              <a:t>B.While	</a:t>
            </a:r>
            <a:r>
              <a:rPr lang="en-US" altLang="zh-CN"/>
              <a:t>	</a:t>
            </a:r>
            <a:r>
              <a:rPr lang="zh-CN" altLang="en-US"/>
              <a:t>C. As	</a:t>
            </a:r>
            <a:r>
              <a:rPr lang="en-US" altLang="zh-CN"/>
              <a:t>	</a:t>
            </a:r>
            <a:r>
              <a:rPr lang="zh-CN" altLang="en-US"/>
              <a:t>D. After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10. If you don’t work hard, ______ you won’t pass the exam.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A. or	</a:t>
            </a:r>
            <a:r>
              <a:rPr lang="en-US" altLang="zh-CN"/>
              <a:t>		</a:t>
            </a:r>
            <a:r>
              <a:rPr lang="zh-CN" altLang="en-US"/>
              <a:t>B. so	</a:t>
            </a:r>
            <a:r>
              <a:rPr lang="en-US" altLang="zh-CN"/>
              <a:t>		</a:t>
            </a:r>
            <a:r>
              <a:rPr lang="zh-CN" altLang="en-US"/>
              <a:t>C. and	</a:t>
            </a:r>
            <a:r>
              <a:rPr lang="en-US" altLang="zh-CN"/>
              <a:t>	</a:t>
            </a:r>
            <a:r>
              <a:rPr lang="zh-CN" altLang="en-US"/>
              <a:t>D. /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大学英语</a:t>
            </a:r>
            <a:br>
              <a:rPr lang="en-US" altLang="zh-CN" dirty="0" smtClean="0"/>
            </a:br>
            <a:r>
              <a:rPr lang="zh-CN" altLang="en-US" dirty="0" smtClean="0"/>
              <a:t>完形填空</a:t>
            </a:r>
            <a:r>
              <a:rPr lang="en-US" altLang="zh-CN" dirty="0" smtClean="0"/>
              <a:t> CLOZE</a:t>
            </a:r>
            <a:endParaRPr lang="en-US" altLang="zh-CN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72D9D-F208-CF45-93DF-B5D6E2189EAF}" type="slidenum">
              <a:rPr lang="en-US" altLang="zh-CN" smtClean="0"/>
            </a:fld>
            <a:endParaRPr lang="en-US" altLang="zh-CN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313668" y="4867275"/>
            <a:ext cx="7158037" cy="111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97"/>
          <p:cNvSpPr txBox="1"/>
          <p:nvPr/>
        </p:nvSpPr>
        <p:spPr>
          <a:xfrm>
            <a:off x="839161" y="620177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完形</a:t>
            </a:r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填空的设空规律有哪些？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3795" y="2348865"/>
            <a:ext cx="518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（一）从</a:t>
            </a:r>
            <a:r>
              <a:rPr kumimoji="0"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文章结构看</a:t>
            </a:r>
            <a:endParaRPr kumimoji="0"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3795" y="3152775"/>
            <a:ext cx="8108315" cy="2284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1" hangingPunct="1"/>
            <a:r>
              <a:rPr kumimoji="0"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首句通常不设空，以便考生对</a:t>
            </a:r>
            <a:r>
              <a:rPr kumimoji="0"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短文</a:t>
            </a:r>
            <a:r>
              <a:rPr kumimoji="0" lang="zh-CN" altLang="en-US" sz="32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前提和</a:t>
            </a:r>
            <a:r>
              <a:rPr kumimoji="0"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背景有个较清楚的了解，从而使考生尽快熟悉</a:t>
            </a:r>
            <a:r>
              <a:rPr kumimoji="0"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语境</a:t>
            </a:r>
            <a:r>
              <a:rPr kumimoji="0" lang="zh-CN" altLang="en-US" sz="32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、推测</a:t>
            </a:r>
            <a:r>
              <a:rPr kumimoji="0"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文章大意</a:t>
            </a:r>
            <a:r>
              <a:rPr kumimoji="0" lang="zh-CN" altLang="en-US" sz="32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kumimoji="0" lang="zh-CN" altLang="en-US" sz="3200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228208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文本框2"/>
          <p:cNvSpPr>
            <a:spLocks noChangeArrowheads="1"/>
          </p:cNvSpPr>
          <p:nvPr/>
        </p:nvSpPr>
        <p:spPr bwMode="auto">
          <a:xfrm>
            <a:off x="1452307" y="1141718"/>
            <a:ext cx="9287387" cy="7385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Learning objectives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7188A8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81081" y="2722801"/>
            <a:ext cx="4555528" cy="602238"/>
            <a:chOff x="1685050" y="2134091"/>
            <a:chExt cx="4555528" cy="602238"/>
          </a:xfrm>
        </p:grpSpPr>
        <p:sp>
          <p:nvSpPr>
            <p:cNvPr id="10" name="矩形 9"/>
            <p:cNvSpPr/>
            <p:nvPr/>
          </p:nvSpPr>
          <p:spPr>
            <a:xfrm>
              <a:off x="1685050" y="2179737"/>
              <a:ext cx="556592" cy="556592"/>
            </a:xfrm>
            <a:prstGeom prst="rect">
              <a:avLst/>
            </a:prstGeom>
            <a:solidFill>
              <a:srgbClr val="F7B1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haroni" panose="02010803020104030203" pitchFamily="2" charset="-79"/>
                  <a:ea typeface="等线" panose="02010600030101010101" pitchFamily="2" charset="-122"/>
                  <a:cs typeface="Aharoni" panose="02010803020104030203" pitchFamily="2" charset="-79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1642" y="2134091"/>
              <a:ext cx="995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介词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72434" y="2482413"/>
              <a:ext cx="3968144" cy="252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68912" y="3724831"/>
            <a:ext cx="1552272" cy="602238"/>
            <a:chOff x="1685050" y="2134091"/>
            <a:chExt cx="1552272" cy="602238"/>
          </a:xfrm>
        </p:grpSpPr>
        <p:sp>
          <p:nvSpPr>
            <p:cNvPr id="22" name="矩形 21"/>
            <p:cNvSpPr/>
            <p:nvPr/>
          </p:nvSpPr>
          <p:spPr>
            <a:xfrm>
              <a:off x="1685050" y="2179737"/>
              <a:ext cx="556592" cy="556592"/>
            </a:xfrm>
            <a:prstGeom prst="rect">
              <a:avLst/>
            </a:prstGeom>
            <a:solidFill>
              <a:srgbClr val="96C0E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haroni" panose="02010803020104030203" pitchFamily="2" charset="-79"/>
                  <a:ea typeface="等线" panose="02010600030101010101" pitchFamily="2" charset="-122"/>
                  <a:cs typeface="Aharoni" panose="02010803020104030203" pitchFamily="2" charset="-79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1642" y="2134091"/>
              <a:ext cx="995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连词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3210560" y="1929765"/>
            <a:ext cx="5593080" cy="0"/>
          </a:xfrm>
          <a:prstGeom prst="line">
            <a:avLst/>
          </a:prstGeom>
          <a:ln w="38100">
            <a:solidFill>
              <a:srgbClr val="718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925504" y="470971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应用文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188A8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10800000" flipV="1">
            <a:off x="2369185" y="4709795"/>
            <a:ext cx="556895" cy="596265"/>
          </a:xfrm>
          <a:prstGeom prst="rect">
            <a:avLst/>
          </a:prstGeom>
          <a:solidFill>
            <a:srgbClr val="96C0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97"/>
          <p:cNvSpPr txBox="1"/>
          <p:nvPr/>
        </p:nvSpPr>
        <p:spPr>
          <a:xfrm>
            <a:off x="766807" y="548481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完形</a:t>
            </a:r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填空的设空规律有哪些？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47473" y="1916490"/>
            <a:ext cx="9072880" cy="181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（二）从</a:t>
            </a:r>
            <a:r>
              <a:rPr kumimoji="0"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语言层次</a:t>
            </a:r>
            <a:r>
              <a:rPr kumimoji="0"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看</a:t>
            </a:r>
            <a:endParaRPr kumimoji="0" lang="en-US" altLang="zh-CN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endParaRPr kumimoji="0"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kumimoji="0"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考点设计对把握语段的要求在提高。我们可以</a:t>
            </a:r>
            <a:endParaRPr kumimoji="0"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kumimoji="0"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把考点分为三个层次，即句子层次、句群层次和语篇层次</a:t>
            </a:r>
            <a:endParaRPr kumimoji="0"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7" name="TextBox 7"/>
          <p:cNvSpPr txBox="1"/>
          <p:nvPr/>
        </p:nvSpPr>
        <p:spPr>
          <a:xfrm>
            <a:off x="2238375" y="328612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kumimoji="0" u="sng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/>
          <p:nvPr/>
        </p:nvSpPr>
        <p:spPr>
          <a:xfrm>
            <a:off x="911197" y="620436"/>
            <a:ext cx="4136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buFontTx/>
              <a:buAutoNum type="arabicPeriod"/>
            </a:pPr>
            <a:r>
              <a:rPr kumimoji="0"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句子</a:t>
            </a:r>
            <a:r>
              <a:rPr kumimoji="0" lang="zh-CN" altLang="en-US" sz="3600" b="1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层次设空</a:t>
            </a:r>
            <a:endParaRPr kumimoji="0" lang="zh-CN" altLang="en-US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5395" y="2456180"/>
            <a:ext cx="10055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kumimoji="0"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例：</a:t>
            </a:r>
            <a:endParaRPr kumimoji="0" lang="zh-CN" altLang="en-US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/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kumimoji="0" lang="en-US" altLang="zh-CN" sz="3600" u="sng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 were very busy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by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helping your friend get ready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for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her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wedding — I am sure it was a success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559532" y="3041020"/>
            <a:ext cx="70649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en-US" altLang="zh-CN" sz="320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endParaRPr kumimoji="0" lang="en-US" altLang="zh-CN" sz="32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3973" y="1268594"/>
            <a:ext cx="842012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/>
            <a:r>
              <a:rPr kumimoji="0" lang="zh-CN" altLang="en-US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指那些只需读懂设空所在句便可选出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答案</a:t>
            </a:r>
            <a:endParaRPr kumimoji="0" lang="zh-CN" altLang="en-US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5088306"/>
            <a:ext cx="91871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 remember	 B. explain	C. hope   D. expect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en-US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97"/>
          <p:cNvSpPr txBox="1"/>
          <p:nvPr/>
        </p:nvSpPr>
        <p:spPr>
          <a:xfrm>
            <a:off x="695008" y="548640"/>
            <a:ext cx="6769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2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完形</a:t>
            </a:r>
            <a:r>
              <a:rPr kumimoji="0" lang="zh-CN" altLang="en-US" sz="32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填空的设空规律有哪些？</a:t>
            </a:r>
            <a:endParaRPr kumimoji="0" lang="zh-CN" altLang="en-US" sz="32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9803" y="1981518"/>
            <a:ext cx="3840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句群层次的设空	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197" name="TextBox 11"/>
          <p:cNvSpPr txBox="1"/>
          <p:nvPr/>
        </p:nvSpPr>
        <p:spPr>
          <a:xfrm>
            <a:off x="1838960" y="3295968"/>
            <a:ext cx="208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前制性设空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198" name="TextBox 12"/>
          <p:cNvSpPr txBox="1"/>
          <p:nvPr/>
        </p:nvSpPr>
        <p:spPr>
          <a:xfrm>
            <a:off x="1766888" y="4001453"/>
            <a:ext cx="2225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后制性设空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8199" name="图片 8" descr="2007120800410622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44196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177665" y="1988820"/>
            <a:ext cx="7176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指根据上下文的内容，经过推理判断可以得到答案的题目</a:t>
            </a:r>
            <a:endParaRPr kumimoji="0" lang="zh-CN" altLang="en-US" sz="28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7348" y="3354070"/>
            <a:ext cx="6939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即根据上文有关内容即可确定答案的题目。</a:t>
            </a:r>
            <a:endParaRPr kumimoji="0" lang="zh-CN" altLang="en-US" sz="28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1023" y="4172585"/>
            <a:ext cx="838993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kumimoji="0"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        </a:t>
            </a:r>
            <a:r>
              <a:rPr kumimoji="0"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指那些需要根据下文内容才能选出正确答案的题目</a:t>
            </a:r>
            <a:r>
              <a:rPr kumimoji="0"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kumimoji="0"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下文某处有提示。</a:t>
            </a:r>
            <a:endParaRPr kumimoji="0" lang="zh-CN" altLang="en-US" sz="28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z="1800" smtClean="0"/>
            </a:fld>
            <a:endParaRPr lang="en-US" altLang="zh-CN" sz="18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197" grpId="0"/>
      <p:bldP spid="8198" grpId="0"/>
      <p:bldP spid="7" grpId="0"/>
      <p:bldP spid="8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97"/>
          <p:cNvSpPr txBox="1"/>
          <p:nvPr/>
        </p:nvSpPr>
        <p:spPr>
          <a:xfrm>
            <a:off x="695008" y="404178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2800" b="1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完形</a:t>
            </a:r>
            <a:r>
              <a:rPr kumimoji="0"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填空的设空规律有哪些？</a:t>
            </a:r>
            <a:endParaRPr kumimoji="0"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75520" y="1340768"/>
            <a:ext cx="8568951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zh-CN" altLang="en-US" sz="32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前制性设空</a:t>
            </a:r>
            <a:endParaRPr kumimoji="0" lang="zh-CN" altLang="en-US" sz="32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zh-CN" altLang="en-US" sz="32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例：</a:t>
            </a:r>
            <a:endParaRPr kumimoji="0" lang="zh-CN" altLang="en-US" sz="32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It was an English speech contest. My mother asked me to take </a:t>
            </a:r>
            <a:r>
              <a:rPr kumimoji="0" lang="en-US" altLang="zh-CN" sz="32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part </a:t>
            </a:r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 it. What a terrible idea! It meant I had to ____ in front of </a:t>
            </a:r>
            <a:r>
              <a:rPr kumimoji="0" lang="en-US" altLang="zh-CN" sz="32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all </a:t>
            </a:r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teachers and students of my school!</a:t>
            </a:r>
            <a:endParaRPr kumimoji="0" lang="en-US" altLang="zh-CN" sz="32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endParaRPr kumimoji="0" lang="en-US" altLang="zh-CN" sz="3200" dirty="0" smtClean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A</a:t>
            </a:r>
            <a:r>
              <a:rPr kumimoji="0"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write    B. speak    C. sing     D. dance</a:t>
            </a:r>
            <a:endParaRPr kumimoji="0" lang="en-US" altLang="zh-CN" sz="32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3431282" y="3356491"/>
            <a:ext cx="5209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en-US" altLang="zh-CN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endParaRPr kumimoji="0" lang="en-US" altLang="zh-CN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5520" y="1196752"/>
            <a:ext cx="8712968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后制性设空</a:t>
            </a:r>
            <a:endParaRPr kumimoji="0" lang="zh-CN" altLang="en-US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例：</a:t>
            </a:r>
            <a:endParaRPr kumimoji="0" lang="zh-CN" altLang="en-US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1). Nobody ____ him in the village. One day he said to them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 know you don’t like me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…”</a:t>
            </a:r>
            <a:endParaRPr kumimoji="0" lang="en-US" altLang="zh-CN" sz="3600" dirty="0" smtClean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/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believed    B. liked     C. hated     D. knew 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3792" y="2258581"/>
            <a:ext cx="40852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endParaRPr kumimoji="0" lang="en-US" altLang="zh-CN" sz="36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5520" y="1484784"/>
            <a:ext cx="8784976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2). Country music comes from ____ kinds of music. One is the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traditional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music of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tall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mountain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people in the eastern United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States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The other is traditional cowboy music from the American West.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/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many         B. all        C. two       D. three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40216" y="1628800"/>
            <a:ext cx="40852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0" lang="en-US" altLang="zh-CN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endParaRPr kumimoji="0" lang="en-US" altLang="zh-CN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97"/>
          <p:cNvSpPr txBox="1"/>
          <p:nvPr/>
        </p:nvSpPr>
        <p:spPr>
          <a:xfrm>
            <a:off x="983932" y="693027"/>
            <a:ext cx="67691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600" b="1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完形</a:t>
            </a:r>
            <a:r>
              <a:rPr kumimoji="0"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填空的设空规律有哪些？</a:t>
            </a:r>
            <a:endParaRPr kumimoji="0" lang="zh-CN" altLang="en-US" sz="36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7577" y="1772726"/>
            <a:ext cx="3400425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</a:t>
            </a:r>
            <a:r>
              <a:rPr kumimoji="0"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语篇性设空 </a:t>
            </a:r>
            <a:endParaRPr kumimoji="0" lang="zh-CN" altLang="en-US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endParaRPr kumimoji="0"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endParaRPr kumimoji="0"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6" name="TextBox 5"/>
          <p:cNvSpPr txBox="1"/>
          <p:nvPr/>
        </p:nvSpPr>
        <p:spPr>
          <a:xfrm>
            <a:off x="2283271" y="2500327"/>
            <a:ext cx="81391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kumimoji="0"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指那些需要联系全文的情境、内容才能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确定正确答案</a:t>
            </a:r>
            <a:r>
              <a:rPr kumimoji="0" lang="zh-CN" altLang="en-US" sz="36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kumimoji="0"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24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43660" y="908685"/>
            <a:ext cx="935863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 work as a volunteer for an organization that helps the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poor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Haiti. Recently I took my son Barrett there for a week,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hoping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kumimoji="0" lang="en-US" altLang="zh-CN" sz="3600" u="sng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 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him … achieved all I’d expected. Soon he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will celebrate his 18th birthday. He will be a man. (</a:t>
            </a:r>
            <a:r>
              <a:rPr kumimoji="0" lang="zh-CN" altLang="en-US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最后一句话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kumimoji="0" lang="en-US" altLang="zh-CN" sz="3600" dirty="0" smtClean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/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/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 comfort    </a:t>
            </a:r>
            <a:r>
              <a:rPr kumimoji="0" lang="en-US" altLang="zh-CN" sz="3600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kumimoji="0" lang="en-US" altLang="zh-CN" sz="36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please    C. attract    D. educate</a:t>
            </a:r>
            <a:endParaRPr kumimoji="0" lang="en-US" altLang="zh-CN" sz="36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43637" y="2060476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</a:t>
            </a:r>
            <a:endParaRPr kumimoji="0" lang="en-US" altLang="zh-CN" sz="28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9153" y="476250"/>
            <a:ext cx="7180262" cy="7953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zh-CN" altLang="en-US" sz="4700" dirty="0">
                <a:solidFill>
                  <a:schemeClr val="tx1"/>
                </a:solidFill>
              </a:rPr>
              <a:t>完形填空解题技巧</a:t>
            </a:r>
            <a:endParaRPr lang="zh-CN" altLang="en-US" sz="4700" dirty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304290" y="1484630"/>
            <a:ext cx="9482455" cy="4572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None/>
              <a:defRPr/>
            </a:pPr>
            <a:r>
              <a:rPr kumimoji="1" lang="zh-CN" altLang="en-US" sz="4000" cap="all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（一）词汇</a:t>
            </a:r>
            <a:endParaRPr kumimoji="1" lang="zh-CN" altLang="en-US" sz="4000" cap="all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zh-CN" altLang="en-US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利用动词词组中的介词或副词确定正确选项</a:t>
            </a: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如果我们认识某一词组，可根据自己的判断毫不犹豫地选择你认为是正确的选项。如果不认识或拿不准它们的意义，我们可以根据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动词后边的介词或副词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进行推导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</a:t>
            </a:r>
            <a:endParaRPr lang="zh-CN" altLang="en-US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完型填空解题技巧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利用固定搭配或习惯用语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defRPr/>
            </a:pP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题目涉及对各种短语、固定词组和惯用语的测试，其所占的比例相当大。测试范围包括动词短语、动词与其他词语构成的习语、介词短语、形容词短语等。</a:t>
            </a: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89329" y="1122329"/>
            <a:ext cx="4613342" cy="4613342"/>
          </a:xfrm>
          <a:prstGeom prst="ellipse">
            <a:avLst/>
          </a:prstGeom>
          <a:solidFill>
            <a:srgbClr val="71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94965" y="1901757"/>
            <a:ext cx="3602071" cy="1857941"/>
            <a:chOff x="4359646" y="2039833"/>
            <a:chExt cx="3602071" cy="1857941"/>
          </a:xfrm>
        </p:grpSpPr>
        <p:sp>
          <p:nvSpPr>
            <p:cNvPr id="10" name="矩形 9"/>
            <p:cNvSpPr/>
            <p:nvPr/>
          </p:nvSpPr>
          <p:spPr>
            <a:xfrm>
              <a:off x="4359646" y="3129424"/>
              <a:ext cx="3602071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介</a:t>
              </a:r>
              <a:r>
                <a:rPr kumimoji="0" lang="en-US" altLang="zh-CN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  </a:t>
              </a: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词</a:t>
              </a:r>
              <a:endParaRPr kumimoji="0" lang="zh-CN" altLang="en-US" sz="44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474881" y="2039833"/>
              <a:ext cx="1371600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01</a:t>
              </a:r>
              <a:endParaRPr kumimoji="0" lang="zh-CN" altLang="en-US" sz="7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23570" y="764540"/>
            <a:ext cx="11062970" cy="5715000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根据邻近原则，利用词语意义的互相联系，确定选择的依据。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10000"/>
              </a:lnSpc>
              <a:defRPr/>
            </a:pP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10000"/>
              </a:lnSpc>
              <a:defRPr/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 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选项为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名词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时，其前后的名词为选择的依据</a:t>
            </a:r>
            <a:r>
              <a:rPr lang="zh-CN" altLang="en-US" sz="3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fontAlgn="ctr">
              <a:lnSpc>
                <a:spcPct val="110000"/>
              </a:lnSpc>
              <a:defRPr/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选项为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动词、动词词组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包括动名词、动词的分词形式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时，其前后的动词、名词、介词为选择依据。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fontAlgn="ctr">
              <a:lnSpc>
                <a:spcPct val="110000"/>
              </a:lnSpc>
              <a:defRPr/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选项为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形容词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时，可以其前后出现的名词、动词、副词、介词为依据。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fontAlgn="ctr">
              <a:lnSpc>
                <a:spcPct val="110000"/>
              </a:lnSpc>
              <a:defRPr/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</a:t>
            </a:r>
            <a:r>
              <a:rPr lang="en-US" altLang="zh-CN" sz="3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选项为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副词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时，其前后出现的动词、形容词、副词为判断依据。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lnSpc>
                <a:spcPct val="80000"/>
              </a:lnSpc>
              <a:defRPr/>
            </a:pP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8213" y="404813"/>
            <a:ext cx="7126287" cy="1158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br>
              <a:rPr lang="en-US" altLang="zh-CN" smtClean="0">
                <a:solidFill>
                  <a:srgbClr val="3300FF"/>
                </a:solidFill>
              </a:rPr>
            </a:br>
            <a:r>
              <a:rPr lang="en-US" altLang="zh-CN" smtClean="0">
                <a:solidFill>
                  <a:srgbClr val="3300FF"/>
                </a:solidFill>
              </a:rPr>
              <a:t> </a:t>
            </a:r>
            <a:br>
              <a:rPr lang="en-US" altLang="zh-CN" smtClean="0"/>
            </a:br>
            <a:endParaRPr lang="en-US" altLang="zh-CN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2755" y="1577340"/>
            <a:ext cx="11287125" cy="58674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defRPr/>
            </a:pP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分析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前后分句间的逻辑等同关系，进行逻辑推理，从而确定正确选项在完型填空中，句子间的逻辑关系主要包括：  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并列关系的连接词有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while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表示转折关系的连接词有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but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however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though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whereas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nevertheless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although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yet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on the contrary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otherwise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on the other hand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after all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for all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still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notwithstanding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773113" y="520815"/>
            <a:ext cx="36717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buClr>
                <a:schemeClr val="accent2"/>
              </a:buClr>
              <a:defRPr/>
            </a:pPr>
            <a:r>
              <a:rPr lang="zh-CN" altLang="en-US" sz="4000" cap="all" dirty="0">
                <a:latin typeface="+mj-lt"/>
                <a:ea typeface="+mj-ea"/>
                <a:cs typeface="+mj-cs"/>
              </a:rPr>
              <a:t>（</a:t>
            </a:r>
            <a:r>
              <a:rPr lang="zh-CN" altLang="en-US" sz="4000" cap="all" dirty="0" smtClean="0">
                <a:latin typeface="+mj-lt"/>
                <a:ea typeface="+mj-ea"/>
                <a:cs typeface="+mj-cs"/>
              </a:rPr>
              <a:t>二</a:t>
            </a:r>
            <a:r>
              <a:rPr lang="zh-CN" altLang="en-US" sz="4000" cap="all" dirty="0">
                <a:latin typeface="+mj-lt"/>
                <a:ea typeface="+mj-ea"/>
                <a:cs typeface="+mj-cs"/>
              </a:rPr>
              <a:t>）</a:t>
            </a:r>
            <a:r>
              <a:rPr lang="zh-CN" altLang="en-US" sz="4000" cap="all" dirty="0" smtClean="0">
                <a:latin typeface="+mj-lt"/>
                <a:ea typeface="+mj-ea"/>
                <a:cs typeface="+mj-cs"/>
              </a:rPr>
              <a:t>语法</a:t>
            </a:r>
            <a:endParaRPr lang="zh-CN" altLang="en-US" sz="4000" cap="all" dirty="0"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72920"/>
            <a:ext cx="10366375" cy="4050665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表示顺序关系的连接词有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before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after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begin with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first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firstly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second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secondly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then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finally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and so on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解释关系的连接词有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that is to say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other words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put it another way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等。    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07670" y="332740"/>
            <a:ext cx="11019790" cy="501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buClr>
                <a:schemeClr val="accent2"/>
              </a:buClr>
              <a:defRPr/>
            </a:pPr>
            <a:r>
              <a:rPr lang="en-US" altLang="zh-CN" sz="4000" cap="all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cap="all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4000" cap="all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lang="zh-CN" altLang="en-US" sz="4000" cap="all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4000" cap="all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语法</a:t>
            </a:r>
            <a:endParaRPr lang="en-US" altLang="zh-CN" sz="4000" cap="all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表示因果关系的连接词有so，therefore，thus，because，as a result， consequently，hence，for this reason，for，since， as等。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表示让步关系的连接词有though，although，despite，in spite of，after all，even though，even if, while，whereas等。 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457200" indent="-457200" algn="just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表示条件关系的连接词有it, unless，once，provided that，in case (of)等。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694D7-0EC5-6C42-8460-94E976997B5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7715" y="477012"/>
            <a:ext cx="10363200" cy="1609344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solidFill>
                  <a:schemeClr val="tx1"/>
                </a:solidFill>
              </a:rPr>
              <a:t> </a:t>
            </a:r>
            <a:r>
              <a:rPr lang="zh-CN" altLang="en-US" sz="4000" dirty="0">
                <a:solidFill>
                  <a:schemeClr val="tx1"/>
                </a:solidFill>
              </a:rPr>
              <a:t>（</a:t>
            </a:r>
            <a:r>
              <a:rPr lang="zh-CN" altLang="en-US" sz="4000" dirty="0" smtClean="0">
                <a:solidFill>
                  <a:schemeClr val="tx1"/>
                </a:solidFill>
              </a:rPr>
              <a:t>二</a:t>
            </a:r>
            <a:r>
              <a:rPr lang="zh-CN" altLang="en-US" sz="4000" dirty="0">
                <a:solidFill>
                  <a:schemeClr val="tx1"/>
                </a:solidFill>
              </a:rPr>
              <a:t>）</a:t>
            </a:r>
            <a:r>
              <a:rPr lang="zh-CN" altLang="en-US" sz="4000" dirty="0" smtClean="0">
                <a:solidFill>
                  <a:schemeClr val="tx1"/>
                </a:solidFill>
              </a:rPr>
              <a:t>语法</a:t>
            </a:r>
            <a:br>
              <a:rPr lang="zh-CN" altLang="en-US" sz="4000" dirty="0" smtClean="0">
                <a:solidFill>
                  <a:schemeClr val="tx1"/>
                </a:solidFill>
              </a:rPr>
            </a:br>
            <a:endParaRPr lang="zh-CN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911225" y="1988820"/>
            <a:ext cx="10520680" cy="4077970"/>
          </a:xfrm>
        </p:spPr>
        <p:txBody>
          <a:bodyPr>
            <a:norm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表示附加说明、例证的连接词有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likewise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similarly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a like manner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for example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for instance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incidentally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indeed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fact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other words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particular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specifically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that is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illustrate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等。 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表示概括总结的连接词有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so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brief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short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conclusion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a word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on the whole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generally speaking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sum up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summarize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 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to conclude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等。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zh-CN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83670" y="548933"/>
            <a:ext cx="7793037" cy="4572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zh-CN" altLang="en-US" sz="4000" dirty="0">
                <a:solidFill>
                  <a:schemeClr val="tx1"/>
                </a:solidFill>
              </a:rPr>
              <a:t>（三）语篇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839470" y="1844675"/>
            <a:ext cx="10674985" cy="4876800"/>
          </a:xfrm>
        </p:spPr>
        <p:txBody>
          <a:bodyPr/>
          <a:lstStyle/>
          <a:p>
            <a:pPr algn="just" eaLnBrk="1" hangingPunct="1">
              <a:defRPr/>
            </a:pPr>
            <a:r>
              <a:rPr kumimoji="1" lang="en-US" altLang="zh-CN" sz="2800" dirty="0" smtClean="0"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 利用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句中的释义、同位替代或定语解释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defRPr/>
            </a:pP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在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阅读过程中碰到意义不清的词语，有时句子本身就包含一些线索，如同义、反义关系、定义、比喻、同位语、举例、归纳、归类等等，考生要学会在句中找出这些线索，从而更好地理解短文内容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9267" y="404718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通过理解上下文语义</a:t>
            </a:r>
            <a:endParaRPr kumimoji="1" lang="zh-CN" altLang="en-US" sz="36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02310" y="1278255"/>
            <a:ext cx="10788015" cy="5579745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根据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相关线索词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尤其是连接词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作逻辑推理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80000"/>
              </a:lnSpc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(1)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原因、结果：表示某一事物发生的原因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80000"/>
              </a:lnSpc>
              <a:defRPr/>
            </a:pPr>
            <a:endParaRPr kumimoji="1" lang="en-US" altLang="zh-CN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表达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原因、结果的常用词或词组有：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because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since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due to the fact that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so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therefore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thus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hence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accordingly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consequently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as a result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as a consequence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now that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that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等。</a:t>
            </a:r>
            <a:endParaRPr lang="zh-CN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indent="-182880" algn="just"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defRPr/>
            </a:pP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通过理解上下文语义</a:t>
            </a:r>
            <a:endParaRPr kumimoji="1" lang="zh-CN" altLang="en-US" sz="36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kumimoji="1" lang="en-US" altLang="zh-CN" sz="2800" dirty="0" smtClean="0"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2)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转折、让步：它表示后一种观点或事实与前一种观点或事实相比有些出乎意料。常用的词或词组有：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however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 smtClean="0">
                <a:latin typeface="Times New Roman" panose="02020603050405020304" charset="0"/>
                <a:ea typeface="宋体" panose="02010600030101010101" pitchFamily="2" charset="-122"/>
              </a:rPr>
              <a:t>yet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but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anyhow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anyway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nevertheless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in spite of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800" dirty="0" smtClean="0"/>
          </a:p>
          <a:p>
            <a:pPr eaLnBrk="1" hangingPunct="1">
              <a:defRPr/>
            </a:pPr>
            <a:endParaRPr lang="zh-CN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83615" y="692562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mtClean="0"/>
              <a:t>（三）语篇</a:t>
            </a:r>
            <a:endParaRPr lang="zh-CN" alt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852805" y="1772920"/>
            <a:ext cx="10458450" cy="4392295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3)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比较、对比：比较关系表示意义上的相似关系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;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对比关系表示意义上的不同或相反</a:t>
            </a:r>
            <a:r>
              <a:rPr kumimoji="1" lang="zh-CN" alt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。</a:t>
            </a:r>
            <a:endParaRPr kumimoji="1" lang="en-US" altLang="zh-CN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algn="just" eaLnBrk="1" hangingPunct="1">
              <a:lnSpc>
                <a:spcPct val="80000"/>
              </a:lnSpc>
              <a:defRPr/>
            </a:pPr>
            <a:endParaRPr kumimoji="1" lang="en-US" altLang="zh-CN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表达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比较、对比的常见词和词组有</a:t>
            </a:r>
            <a:r>
              <a:rPr kumimoji="1" lang="zh-CN" alt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：</a:t>
            </a:r>
            <a:r>
              <a:rPr kumimoji="1" lang="en-US" altLang="zh-CN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in 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comparison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by comparison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like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as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just as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in contrast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by contrast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conversely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oppositely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on the contrary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instead of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rather than</a:t>
            </a:r>
            <a:r>
              <a:rPr kumimoji="1" lang="zh-CN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等。</a:t>
            </a:r>
            <a:endParaRPr kumimoji="1" lang="zh-CN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algn="just" eaLnBrk="1" hangingPunct="1">
              <a:lnSpc>
                <a:spcPct val="80000"/>
              </a:lnSpc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80000"/>
              </a:lnSpc>
              <a:defRPr/>
            </a:pP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(4)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列举：指叙述一系列相关的事实、观点等</a:t>
            </a: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kumimoji="1" lang="en-US" altLang="zh-CN" sz="2800" dirty="0" smtClean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defRPr/>
            </a:pPr>
            <a:endParaRPr kumimoji="1" lang="en-US" altLang="zh-CN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defRPr/>
            </a:pPr>
            <a:r>
              <a:rPr kumimoji="1" lang="zh-CN" altLang="en-US" sz="2800" dirty="0" smtClean="0"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列举逻辑关系的可以是单词，也可以是词组，常见的有：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first(</a:t>
            </a:r>
            <a:r>
              <a:rPr kumimoji="1" lang="en-US" altLang="zh-CN" sz="2800" dirty="0" err="1">
                <a:latin typeface="Times New Roman" panose="02020603050405020304" charset="0"/>
                <a:ea typeface="宋体" panose="02010600030101010101" pitchFamily="2" charset="-122"/>
              </a:rPr>
              <a:t>ly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second(</a:t>
            </a:r>
            <a:r>
              <a:rPr kumimoji="1" lang="en-US" altLang="zh-CN" sz="2800" dirty="0" err="1">
                <a:latin typeface="Times New Roman" panose="02020603050405020304" charset="0"/>
                <a:ea typeface="宋体" panose="02010600030101010101" pitchFamily="2" charset="-122"/>
              </a:rPr>
              <a:t>ly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third(</a:t>
            </a:r>
            <a:r>
              <a:rPr kumimoji="1" lang="en-US" altLang="zh-CN" sz="2800" dirty="0" err="1">
                <a:latin typeface="Times New Roman" panose="02020603050405020304" charset="0"/>
                <a:ea typeface="宋体" panose="02010600030101010101" pitchFamily="2" charset="-122"/>
              </a:rPr>
              <a:t>ly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)…;first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then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last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one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two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three…;for one thing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kumimoji="1"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for another thing…</a:t>
            </a:r>
            <a:r>
              <a:rPr kumimoji="1"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等。</a:t>
            </a: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defRPr/>
            </a:pPr>
            <a:endParaRPr kumimoji="1"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8200" y="1556385"/>
            <a:ext cx="1012507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20000"/>
              </a:lnSpc>
            </a:pPr>
            <a:endParaRPr lang="zh-CN" sz="2800" b="1">
              <a:ea typeface="宋体" panose="02010600030101010101" pitchFamily="2" charset="-122"/>
            </a:endParaRPr>
          </a:p>
          <a:p>
            <a:pPr indent="266700" fontAlgn="auto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2060"/>
                </a:solidFill>
                <a:sym typeface="+mn-ea"/>
              </a:rPr>
              <a:t>也叫前置词，用来表示词于词、词与句之间关系的词。</a:t>
            </a:r>
            <a:endParaRPr lang="en-US" altLang="zh-CN" sz="2800" dirty="0" smtClean="0">
              <a:solidFill>
                <a:srgbClr val="002060"/>
              </a:solidFill>
            </a:endParaRPr>
          </a:p>
          <a:p>
            <a:pPr indent="266700" fontAlgn="auto">
              <a:lnSpc>
                <a:spcPct val="120000"/>
              </a:lnSpc>
            </a:pPr>
            <a:r>
              <a:rPr lang="zh-CN" sz="2800" b="1">
                <a:ea typeface="宋体" panose="02010600030101010101" pitchFamily="2" charset="-122"/>
              </a:rPr>
              <a:t>介词短语在句中的作用</a:t>
            </a:r>
            <a:r>
              <a:rPr lang="en-US" sz="2800" b="0">
                <a:latin typeface="宋体" panose="02010600030101010101" pitchFamily="2" charset="-122"/>
              </a:rPr>
              <a:t> </a:t>
            </a:r>
            <a:r>
              <a:rPr lang="en-US" sz="2800" b="0">
                <a:latin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（一）作定语</a:t>
            </a:r>
            <a:r>
              <a:rPr lang="en-US" sz="2800" b="0">
                <a:latin typeface="Times New Roman" panose="02020603050405020304" charset="0"/>
              </a:rPr>
              <a:t> The houses opposite ours are being pulled down.</a:t>
            </a:r>
            <a:r>
              <a:rPr lang="en-US" sz="2800" b="0">
                <a:latin typeface="宋体" panose="02010600030101010101" pitchFamily="2" charset="-122"/>
              </a:rPr>
              <a:t> </a:t>
            </a:r>
            <a:r>
              <a:rPr lang="en-US" sz="2800" b="0">
                <a:latin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（二）作状语</a:t>
            </a:r>
            <a:r>
              <a:rPr lang="en-US" sz="2800" b="0">
                <a:latin typeface="Times New Roman" panose="02020603050405020304" charset="0"/>
              </a:rPr>
              <a:t> I met him in the street.   </a:t>
            </a:r>
            <a:r>
              <a:rPr lang="zh-CN" sz="2800" b="0">
                <a:ea typeface="宋体" panose="02010600030101010101" pitchFamily="2" charset="-122"/>
              </a:rPr>
              <a:t>（三）作表语</a:t>
            </a:r>
            <a:r>
              <a:rPr lang="en-US" sz="2800" b="0">
                <a:latin typeface="Times New Roman" panose="02020603050405020304" charset="0"/>
              </a:rPr>
              <a:t> Japan is to the east of China.</a:t>
            </a:r>
            <a:r>
              <a:rPr lang="en-US" sz="2800" b="0">
                <a:latin typeface="宋体" panose="02010600030101010101" pitchFamily="2" charset="-122"/>
              </a:rPr>
              <a:t> </a:t>
            </a:r>
            <a:r>
              <a:rPr lang="en-US" sz="2800" b="0">
                <a:latin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（四）作宾语补足语</a:t>
            </a:r>
            <a:r>
              <a:rPr lang="en-US" sz="2800" b="0">
                <a:latin typeface="Times New Roman" panose="02020603050405020304" charset="0"/>
              </a:rPr>
              <a:t> Make yourself at home.(</a:t>
            </a:r>
            <a:r>
              <a:rPr lang="zh-CN" sz="2800" b="0">
                <a:ea typeface="宋体" panose="02010600030101010101" pitchFamily="2" charset="-122"/>
              </a:rPr>
              <a:t>不要拘束，别客气</a:t>
            </a:r>
            <a:r>
              <a:rPr lang="en-US" sz="2800" b="0">
                <a:latin typeface="Times New Roman" panose="02020603050405020304" charset="0"/>
              </a:rPr>
              <a:t>)</a:t>
            </a:r>
            <a:endParaRPr lang="en-US" altLang="en-US" sz="2800" b="0">
              <a:latin typeface="Times New Roman" panose="02020603050405020304" charset="0"/>
            </a:endParaRPr>
          </a:p>
        </p:txBody>
      </p:sp>
      <p:sp>
        <p:nvSpPr>
          <p:cNvPr id="40962" name="标题 1"/>
          <p:cNvSpPr>
            <a:spLocks noGrp="1"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7715" y="2094230"/>
            <a:ext cx="10483215" cy="1812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2800" dirty="0">
                <a:latin typeface="Times New Roman" panose="02020603050405020304" charset="0"/>
              </a:rPr>
              <a:t> </a:t>
            </a:r>
            <a:r>
              <a:rPr lang="en-US" altLang="zh-CN" sz="2800" dirty="0">
                <a:latin typeface="Times New Roman" panose="02020603050405020304" charset="0"/>
              </a:rPr>
              <a:t>(5)</a:t>
            </a:r>
            <a:r>
              <a:rPr lang="zh-CN" altLang="en-US" sz="2800" dirty="0">
                <a:latin typeface="Times New Roman" panose="02020603050405020304" charset="0"/>
              </a:rPr>
              <a:t>补充：表示对前一个事实或观点做进一步的阐述</a:t>
            </a:r>
            <a:r>
              <a:rPr lang="zh-CN" altLang="en-US" sz="2800" dirty="0" smtClean="0">
                <a:latin typeface="Times New Roman" panose="02020603050405020304" charset="0"/>
              </a:rPr>
              <a:t>。</a:t>
            </a:r>
            <a:endParaRPr lang="en-US" altLang="zh-CN" sz="2800" dirty="0" smtClean="0">
              <a:latin typeface="Times New Roman" panose="02020603050405020304" charset="0"/>
            </a:endParaRPr>
          </a:p>
          <a:p>
            <a:pPr marL="571500" indent="-5715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endParaRPr lang="en-US" altLang="zh-CN" sz="2800" dirty="0">
              <a:latin typeface="Times New Roman" panose="02020603050405020304" charset="0"/>
            </a:endParaRPr>
          </a:p>
          <a:p>
            <a:pPr marL="571500" indent="-5715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2800" dirty="0" smtClean="0">
                <a:latin typeface="Times New Roman" panose="02020603050405020304" charset="0"/>
              </a:rPr>
              <a:t>表示</a:t>
            </a:r>
            <a:r>
              <a:rPr lang="zh-CN" altLang="en-US" sz="2800" dirty="0">
                <a:latin typeface="Times New Roman" panose="02020603050405020304" charset="0"/>
              </a:rPr>
              <a:t>这种逻辑关系的词或词组常用的有：</a:t>
            </a:r>
            <a:r>
              <a:rPr lang="en-US" altLang="zh-CN" sz="2800" dirty="0">
                <a:latin typeface="Times New Roman" panose="02020603050405020304" charset="0"/>
              </a:rPr>
              <a:t>also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too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similarly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further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moreover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likewise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in addition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furthermore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what's more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not only…but also…</a:t>
            </a:r>
            <a:r>
              <a:rPr lang="zh-CN" altLang="en-US" sz="2800" dirty="0">
                <a:latin typeface="Times New Roman" panose="02020603050405020304" charset="0"/>
              </a:rPr>
              <a:t>，</a:t>
            </a:r>
            <a:r>
              <a:rPr lang="en-US" altLang="zh-CN" sz="2800" dirty="0">
                <a:latin typeface="Times New Roman" panose="02020603050405020304" charset="0"/>
              </a:rPr>
              <a:t>some…others…</a:t>
            </a:r>
            <a:r>
              <a:rPr lang="zh-CN" altLang="en-US" sz="2800" dirty="0">
                <a:latin typeface="Times New Roman" panose="02020603050405020304" charset="0"/>
              </a:rPr>
              <a:t>等。</a:t>
            </a:r>
            <a:endParaRPr lang="zh-CN" altLang="en-US" sz="2800" dirty="0">
              <a:latin typeface="Times New Roman" panose="0202060305040502030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5069-F32B-1544-80C7-0162714A29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1"/>
          <p:cNvSpPr>
            <a:spLocks noGrp="1"/>
          </p:cNvSpPr>
          <p:nvPr/>
        </p:nvSpPr>
        <p:spPr>
          <a:xfrm>
            <a:off x="838200" y="272484"/>
            <a:ext cx="10515600" cy="10393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  <a:scene3d>
              <a:camera prst="orthographicFront"/>
              <a:lightRig rig="threePt" dir="t"/>
            </a:scene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D0B8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l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二、应用文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738505" y="1364615"/>
            <a:ext cx="10752455" cy="44951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800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/>
              <a:t>应用文主要以信件书写的形式来考查</a:t>
            </a:r>
            <a:endParaRPr lang="zh-CN" altLang="en-US" sz="2800"/>
          </a:p>
          <a:p>
            <a:r>
              <a:rPr lang="zh-CN" altLang="en-US" sz="2800"/>
              <a:t>包含感谢信、道歉信、建议信、祝贺信、邀请信、求职信等。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1545" y="2945765"/>
            <a:ext cx="4048125" cy="3190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130" y="3635375"/>
            <a:ext cx="3435985" cy="22244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7890" y="369639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齐头式书写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7890" y="1247140"/>
            <a:ext cx="1076769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Dear David and Steve,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Good afternoon.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On May 10, 2010, a raid action against this target was conducted. On site, totally 77 boxes and 7200 meters UTP Cables were seized.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Please provide us with verification report and price certificate. Samples would be sent to you soon. Thank you.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Should you have any comments or suggestions, please contact us at any time.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Best Regards,（Sincerely yours, Yours truly, Best wishes）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Piggy Zhu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1020" y="423545"/>
            <a:ext cx="4367530" cy="103949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缩进式书写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310005"/>
            <a:ext cx="103974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sym typeface="+mn-ea"/>
              </a:rPr>
              <a:t>Dear David and Steve,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Good afternoon.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On May 10, 2010, a raid action against this target was conducted. On site, totally 77 boxes and 7200 meters UTP Cables were seized.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Please provide us with verification report and price certificate. Samples would be sent to you soon. Thank you.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Should you have any comments or suggestions, please contact us at any time.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endParaRPr lang="zh-CN" altLang="en-US" sz="2400" dirty="0">
              <a:latin typeface="Arial" panose="020B0604020202020204" pitchFamily="34" charset="0"/>
            </a:endParaRPr>
          </a:p>
          <a:p>
            <a:pPr algn="r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Best Regards,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r"/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          Piggy Zhu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455" y="312489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（一）感谢信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828675"/>
            <a:ext cx="10752455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说明写信的目的，表达感谢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阐述感谢的原因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在次表达感谢并表达祝愿。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xxx,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I'm writing to extend my sincere gratitude to you for your kind assistance given to me during_______</a:t>
            </a:r>
            <a:r>
              <a:rPr lang="en-US" altLang="zh-CN"/>
              <a:t>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To begin with, ________. In addition,_______. Last but not least, ______.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Again I would like to express my great appreciation for you timly help. Best regards for your health and success.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565" y="369639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（二）道歉信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1033145"/>
            <a:ext cx="10752455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说明写信的目的，表达歉意。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具体解释缘由。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提出补偿建议并再次道歉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xxx,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I'm writing this letter to apologize to you for my failing to ___(do)____</a:t>
            </a:r>
            <a:r>
              <a:rPr lang="en-US" altLang="zh-CN"/>
              <a:t>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First of all, ________. Secondly,_______. In addition, ______.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I wonder whether it is possible that I make up the loss by ___(doing)____. I do hope that you can understand my situation and accept my apology.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565" y="369639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（三）建议信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1033145"/>
            <a:ext cx="10752455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说明写信的目的，提出建议。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具体阐述建议。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提出期望。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Sir of Madam,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a(</a:t>
            </a:r>
            <a:r>
              <a:rPr lang="zh-CN" altLang="en-US"/>
              <a:t>作为一名</a:t>
            </a:r>
            <a:r>
              <a:rPr lang="en-US"/>
              <a:t>) _____, I feel that it is my obligation(</a:t>
            </a:r>
            <a:r>
              <a:rPr lang="zh-CN" altLang="en-US"/>
              <a:t>义务</a:t>
            </a:r>
            <a:r>
              <a:rPr lang="en-US"/>
              <a:t>) to make several suggestions concerning(</a:t>
            </a:r>
            <a:r>
              <a:rPr lang="zh-CN" altLang="en-US"/>
              <a:t>关于</a:t>
            </a:r>
            <a:r>
              <a:rPr lang="en-US"/>
              <a:t>)_______</a:t>
            </a:r>
            <a:r>
              <a:rPr lang="en-US" altLang="zh-CN"/>
              <a:t>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First and foremost, ______. Secondly,______. Last but not least, ______.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I firmly believe that these suggestions will be of help to you. I would be more than happy if my suggetions could be considered.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565" y="300424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（四）祝贺信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979805"/>
            <a:ext cx="10752455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说明写信的目的，表示祝贺。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描述祝贺的事由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在次表示祝贺和期待。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xxx,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 have learned with delight that you_______</a:t>
            </a:r>
            <a:r>
              <a:rPr lang="en-US" altLang="zh-CN"/>
              <a:t>. I would like to extend to you my utmost congratulations on_______.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______ is quite exciting news! I know this is surely owing to ______.It is a reward you deserve for your hard work and practice.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My best wishes for your further success.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7564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（五）邀请信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979805"/>
            <a:ext cx="10800080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简要</a:t>
            </a:r>
            <a:r>
              <a:rPr lang="zh-CN" altLang="en-US"/>
              <a:t>说明活动，发出邀请。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介绍活动具体内容，说明受邀人参加的理由。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期待对方接受邀请，并期待对方尽快回复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xxx,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would like to invite you to our exhibition/evening of celebration/conference at ____(</a:t>
            </a:r>
            <a:r>
              <a:rPr lang="zh-CN" altLang="en-US"/>
              <a:t>具体</a:t>
            </a:r>
            <a:r>
              <a:rPr lang="zh-CN" altLang="en-US"/>
              <a:t>地点</a:t>
            </a:r>
            <a:r>
              <a:rPr lang="en-US"/>
              <a:t>)</a:t>
            </a:r>
            <a:r>
              <a:rPr lang="zh-CN" altLang="en-US"/>
              <a:t>，</a:t>
            </a:r>
            <a:r>
              <a:rPr lang="en-US" altLang="zh-CN" u="sng"/>
              <a:t>_2 pm__</a:t>
            </a:r>
            <a:r>
              <a:rPr lang="en-US"/>
              <a:t>(</a:t>
            </a:r>
            <a:r>
              <a:rPr lang="zh-CN" altLang="en-US"/>
              <a:t>时间</a:t>
            </a:r>
            <a:r>
              <a:rPr lang="en-US"/>
              <a:t>) on </a:t>
            </a:r>
            <a:r>
              <a:rPr lang="en-US" u="sng"/>
              <a:t>31th May</a:t>
            </a:r>
            <a:r>
              <a:rPr lang="en-US"/>
              <a:t>(</a:t>
            </a:r>
            <a:r>
              <a:rPr lang="zh-CN" altLang="en-US"/>
              <a:t>日期</a:t>
            </a:r>
            <a:r>
              <a:rPr lang="en-US"/>
              <a:t>)</a:t>
            </a:r>
            <a:r>
              <a:rPr lang="en-US" altLang="zh-CN"/>
              <a:t>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I believe you will be very interesting in _________. For one thing,______.  For another, _______. We do hope you can come.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u="sng"/>
              <a:t>Look forward to</a:t>
            </a:r>
            <a:r>
              <a:rPr lang="en-US" altLang="zh-CN"/>
              <a:t> your reply / hear you soon.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5349"/>
            <a:ext cx="10515600" cy="103930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（六）求职信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455" y="979805"/>
            <a:ext cx="10800080" cy="4495165"/>
          </a:xfrm>
        </p:spPr>
        <p:txBody>
          <a:bodyPr>
            <a:noAutofit/>
          </a:bodyPr>
          <a:p>
            <a:r>
              <a:rPr lang="zh-CN" altLang="en-US"/>
              <a:t>提纲：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说明写信的目的</a:t>
            </a:r>
            <a:r>
              <a:rPr lang="zh-CN" altLang="en-US"/>
              <a:t>，申请某一职位。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列举能胜任这份工作的优势。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随信附上简历并期待回复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Dear Sir or Madam,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would like to invite you to our</a:t>
            </a:r>
            <a:r>
              <a:rPr lang="en-US" u="sng"/>
              <a:t> exhibition/evening of celebration/ conference </a:t>
            </a:r>
            <a:r>
              <a:rPr lang="en-US"/>
              <a:t> </a:t>
            </a:r>
            <a:r>
              <a:rPr lang="en-US"/>
              <a:t>at ____(</a:t>
            </a:r>
            <a:r>
              <a:rPr lang="zh-CN" altLang="en-US"/>
              <a:t>具体</a:t>
            </a:r>
            <a:r>
              <a:rPr lang="zh-CN" altLang="en-US"/>
              <a:t>地点</a:t>
            </a:r>
            <a:r>
              <a:rPr lang="en-US"/>
              <a:t>)</a:t>
            </a:r>
            <a:r>
              <a:rPr lang="zh-CN" altLang="en-US"/>
              <a:t>，</a:t>
            </a:r>
            <a:r>
              <a:rPr lang="en-US" altLang="zh-CN" u="sng"/>
              <a:t>_2 pm__</a:t>
            </a:r>
            <a:r>
              <a:rPr lang="en-US"/>
              <a:t>(</a:t>
            </a:r>
            <a:r>
              <a:rPr lang="zh-CN" altLang="en-US"/>
              <a:t>时间</a:t>
            </a:r>
            <a:r>
              <a:rPr lang="en-US"/>
              <a:t>) on </a:t>
            </a:r>
            <a:r>
              <a:rPr lang="en-US" u="sng"/>
              <a:t>31th May</a:t>
            </a:r>
            <a:r>
              <a:rPr lang="en-US"/>
              <a:t>(</a:t>
            </a:r>
            <a:r>
              <a:rPr lang="zh-CN" altLang="en-US"/>
              <a:t>日期</a:t>
            </a:r>
            <a:r>
              <a:rPr lang="en-US"/>
              <a:t>)</a:t>
            </a:r>
            <a:r>
              <a:rPr lang="en-US" altLang="zh-CN"/>
              <a:t>. 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I believe you will be very interesting in _________. For one thing,______.  For another, _______. We do hope you can come.</a:t>
            </a:r>
            <a:endParaRPr lang="en-US" altLang="zh-CN"/>
          </a:p>
          <a:p>
            <a:pPr marL="0" indent="609600" algn="just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u="sng"/>
              <a:t>Look forward to</a:t>
            </a:r>
            <a:r>
              <a:rPr lang="en-US" altLang="zh-CN"/>
              <a:t> your reply / hear you soon.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Sincerely yours,</a:t>
            </a:r>
            <a:endParaRPr lang="en-US" altLang="zh-CN"/>
          </a:p>
          <a:p>
            <a:pPr marL="0" indent="609600" algn="r" latinLnBrk="0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/>
              <a:t>xxx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4450" y="1184275"/>
            <a:ext cx="9811385" cy="4078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20000"/>
              </a:lnSpc>
            </a:pPr>
            <a:r>
              <a:rPr lang="zh-CN" sz="2400" b="1">
                <a:ea typeface="宋体" panose="02010600030101010101" pitchFamily="2" charset="-122"/>
              </a:rPr>
              <a:t>三、介词后直接接形容词的情况</a:t>
            </a:r>
            <a:r>
              <a:rPr lang="zh-CN" sz="2400" b="0">
                <a:ea typeface="宋体" panose="02010600030101010101" pitchFamily="2" charset="-122"/>
              </a:rPr>
              <a:t>介词后接形容词通常在形容词前加上</a:t>
            </a:r>
            <a:r>
              <a:rPr lang="en-US" sz="2400" b="0">
                <a:latin typeface="Times New Roman" panose="02020603050405020304" charset="0"/>
              </a:rPr>
              <a:t>being</a:t>
            </a:r>
            <a:r>
              <a:rPr lang="zh-CN" sz="2400" b="0">
                <a:ea typeface="宋体" panose="02010600030101010101" pitchFamily="2" charset="-122"/>
              </a:rPr>
              <a:t>。如：</a:t>
            </a:r>
            <a:r>
              <a:rPr lang="en-US" sz="2400" b="0">
                <a:latin typeface="Times New Roman" panose="02020603050405020304" charset="0"/>
              </a:rPr>
              <a:t>He was fired for being late for work again.</a:t>
            </a:r>
            <a:r>
              <a:rPr lang="zh-CN" sz="2400" b="1">
                <a:ea typeface="宋体" panose="02010600030101010101" pitchFamily="2" charset="-122"/>
              </a:rPr>
              <a:t>特殊情况：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Times New Roman" panose="02020603050405020304" charset="0"/>
              </a:rPr>
              <a:t>take</a:t>
            </a:r>
            <a:r>
              <a:rPr lang="en-US" sz="2400" b="0">
                <a:latin typeface="宋体" panose="02010600030101010101" pitchFamily="2" charset="-122"/>
              </a:rPr>
              <a:t>…</a:t>
            </a:r>
            <a:r>
              <a:rPr lang="en-US" sz="2400" b="0">
                <a:latin typeface="Times New Roman" panose="02020603050405020304" charset="0"/>
              </a:rPr>
              <a:t>for granted </a:t>
            </a:r>
            <a:r>
              <a:rPr lang="zh-CN" sz="2400" b="0">
                <a:ea typeface="宋体" panose="02010600030101010101" pitchFamily="2" charset="-122"/>
              </a:rPr>
              <a:t>认为</a:t>
            </a:r>
            <a:r>
              <a:rPr lang="en-US" sz="2400" b="0">
                <a:latin typeface="Times New Roman" panose="02020603050405020304" charset="0"/>
              </a:rPr>
              <a:t>. . . </a:t>
            </a:r>
            <a:r>
              <a:rPr lang="zh-CN" sz="2400" b="0">
                <a:ea typeface="宋体" panose="02010600030101010101" pitchFamily="2" charset="-122"/>
              </a:rPr>
              <a:t>是理所当然的</a:t>
            </a:r>
            <a:r>
              <a:rPr lang="en-US" sz="2400" b="0">
                <a:latin typeface="Times New Roman" panose="02020603050405020304" charset="0"/>
              </a:rPr>
              <a:t> </a:t>
            </a:r>
            <a:r>
              <a:rPr lang="en-US" sz="2400" b="0">
                <a:latin typeface="宋体" panose="02010600030101010101" pitchFamily="2" charset="-122"/>
              </a:rPr>
              <a:t>     </a:t>
            </a:r>
            <a:r>
              <a:rPr lang="en-US" sz="2400" b="0">
                <a:latin typeface="Times New Roman" panose="02020603050405020304" charset="0"/>
              </a:rPr>
              <a:t>I took it for granted that you would stay with us.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Times New Roman" panose="02020603050405020304" charset="0"/>
              </a:rPr>
              <a:t>far from+adj </a:t>
            </a:r>
            <a:r>
              <a:rPr lang="zh-CN" sz="2400" b="0">
                <a:ea typeface="宋体" panose="02010600030101010101" pitchFamily="2" charset="-122"/>
              </a:rPr>
              <a:t>远非</a:t>
            </a:r>
            <a:r>
              <a:rPr lang="en-US" sz="2400" b="0">
                <a:latin typeface="Times New Roman" panose="02020603050405020304" charset="0"/>
              </a:rPr>
              <a:t> His explanation was far from satisfactory.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Times New Roman" panose="02020603050405020304" charset="0"/>
              </a:rPr>
              <a:t>consider/ regard</a:t>
            </a:r>
            <a:r>
              <a:rPr lang="en-US" sz="2400" b="0">
                <a:latin typeface="宋体" panose="02010600030101010101" pitchFamily="2" charset="-122"/>
              </a:rPr>
              <a:t>…</a:t>
            </a:r>
            <a:r>
              <a:rPr lang="en-US" sz="2400" b="0">
                <a:latin typeface="Times New Roman" panose="02020603050405020304" charset="0"/>
              </a:rPr>
              <a:t>as+ adj </a:t>
            </a:r>
            <a:r>
              <a:rPr lang="zh-CN" sz="2400" b="0">
                <a:ea typeface="宋体" panose="02010600030101010101" pitchFamily="2" charset="-122"/>
              </a:rPr>
              <a:t>认为</a:t>
            </a:r>
            <a:r>
              <a:rPr lang="en-US" sz="2400" b="0">
                <a:latin typeface="宋体" panose="02010600030101010101" pitchFamily="2" charset="-122"/>
              </a:rPr>
              <a:t>…</a:t>
            </a:r>
            <a:r>
              <a:rPr lang="en-US" sz="2400" b="0">
                <a:latin typeface="Times New Roman" panose="02020603050405020304" charset="0"/>
              </a:rPr>
              <a:t>We consider it as necessary that you should come.</a:t>
            </a:r>
            <a:endParaRPr lang="en-US" altLang="en-US" sz="2400" b="0"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074276" y="2163395"/>
            <a:ext cx="6043930" cy="2225824"/>
            <a:chOff x="3074276" y="1973929"/>
            <a:chExt cx="6043930" cy="2225824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3074276" y="3469037"/>
              <a:ext cx="6043448" cy="1"/>
            </a:xfrm>
            <a:prstGeom prst="line">
              <a:avLst/>
            </a:prstGeom>
            <a:ln w="38100">
              <a:solidFill>
                <a:srgbClr val="788E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484180" y="3646668"/>
              <a:ext cx="5223641" cy="5530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 dirty="0">
                <a:ln w="0"/>
                <a:solidFill>
                  <a:srgbClr val="9FC5EB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74276" y="1973929"/>
              <a:ext cx="6043930" cy="18611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Thanks</a:t>
              </a:r>
              <a:endParaRPr kumimoji="0" lang="en-US" altLang="zh-CN" sz="11500" b="1" i="0" u="none" strike="noStrike" kern="1200" cap="none" spc="0" normalizeH="0" baseline="0" noProof="0" dirty="0">
                <a:ln w="0"/>
                <a:solidFill>
                  <a:srgbClr val="788EA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409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02060"/>
                </a:solidFill>
              </a:rPr>
              <a:t>常用介词用法比较：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FF0000"/>
                </a:solidFill>
              </a:rPr>
              <a:t>表时间的介词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en-US" altLang="zh-CN" dirty="0" smtClean="0">
                <a:solidFill>
                  <a:srgbClr val="FF0000"/>
                </a:solidFill>
              </a:rPr>
              <a:t>at, on, in </a:t>
            </a:r>
            <a:r>
              <a:rPr lang="en-US" altLang="zh-CN" dirty="0" smtClean="0">
                <a:solidFill>
                  <a:srgbClr val="002060"/>
                </a:solidFill>
              </a:rPr>
              <a:t>“</a:t>
            </a:r>
            <a:r>
              <a:rPr lang="zh-CN" altLang="en-US" dirty="0" smtClean="0">
                <a:solidFill>
                  <a:srgbClr val="002060"/>
                </a:solidFill>
              </a:rPr>
              <a:t>在</a:t>
            </a:r>
            <a:r>
              <a:rPr lang="en-US" altLang="zh-CN" dirty="0" smtClean="0">
                <a:solidFill>
                  <a:srgbClr val="002060"/>
                </a:solidFill>
              </a:rPr>
              <a:t>…”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2060"/>
                </a:solidFill>
              </a:rPr>
              <a:t>at  </a:t>
            </a:r>
            <a:r>
              <a:rPr lang="zh-CN" altLang="en-US" dirty="0" smtClean="0">
                <a:solidFill>
                  <a:srgbClr val="002060"/>
                </a:solidFill>
              </a:rPr>
              <a:t>用于表示时刻的名词前，</a:t>
            </a:r>
            <a:r>
              <a:rPr lang="en-US" altLang="zh-CN" dirty="0" smtClean="0">
                <a:solidFill>
                  <a:srgbClr val="002060"/>
                </a:solidFill>
              </a:rPr>
              <a:t>at two o’clock, at noon, at night.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2060"/>
                </a:solidFill>
              </a:rPr>
              <a:t>on </a:t>
            </a:r>
            <a:r>
              <a:rPr lang="zh-CN" altLang="en-US" dirty="0" smtClean="0">
                <a:solidFill>
                  <a:srgbClr val="002060"/>
                </a:solidFill>
              </a:rPr>
              <a:t>用于某天、星期、日期等名词前，</a:t>
            </a:r>
            <a:r>
              <a:rPr lang="en-US" altLang="zh-CN" dirty="0" smtClean="0">
                <a:solidFill>
                  <a:srgbClr val="002060"/>
                </a:solidFill>
              </a:rPr>
              <a:t>on Monday, on a cold day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2060"/>
                </a:solidFill>
              </a:rPr>
              <a:t>in  </a:t>
            </a:r>
            <a:r>
              <a:rPr lang="zh-CN" altLang="en-US" dirty="0" smtClean="0">
                <a:solidFill>
                  <a:srgbClr val="002060"/>
                </a:solidFill>
              </a:rPr>
              <a:t>用于较长时间如年、月、季、年代、世纪等，</a:t>
            </a:r>
            <a:r>
              <a:rPr lang="en-US" altLang="zh-CN" dirty="0" smtClean="0">
                <a:solidFill>
                  <a:srgbClr val="002060"/>
                </a:solidFill>
              </a:rPr>
              <a:t>in 1968, in May</a:t>
            </a:r>
            <a:r>
              <a:rPr lang="zh-CN" altLang="en-US" dirty="0" smtClean="0">
                <a:solidFill>
                  <a:srgbClr val="002060"/>
                </a:solidFill>
              </a:rPr>
              <a:t>，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 in the 21 century, in the forties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介词</a:t>
            </a:r>
            <a:endParaRPr lang="zh-CN" altLang="en-US" smtClean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838200" y="1532255"/>
            <a:ext cx="10845165" cy="5193030"/>
          </a:xfr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常用介词用法比较：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2) after, in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之后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after+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点时间或段时间，“在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之后”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如：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He will come after six o’clock.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            I arrived in Shanghai last week and left for Beijing after two days.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in+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段时间，谓语用将来时表示“在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后”，谓语是完成意义的短暂性动词（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finish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，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complete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，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fulfill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）表示“在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内”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如：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I will come back in an hour.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一小时后回来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              The artist can finish drawing in five minutes.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五分钟内完成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10.xml><?xml version="1.0" encoding="utf-8"?>
<p:tagLst xmlns:p="http://schemas.openxmlformats.org/presentationml/2006/main">
  <p:tag name="KSO_WPP_MARK_KEY" val="44a2752c-477b-4563-ae2f-e91f88b29f69"/>
  <p:tag name="COMMONDATA" val="eyJjb3VudCI6MiwiaGRpZCI6IjYyYTA5YWRlZDE2OGRlODhmMDExZjVjMzQ3M2NiMmYxIiwidXNlckNvdW50IjoyfQ==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04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18913</Words>
  <Application>WPS 演示</Application>
  <PresentationFormat>宽屏</PresentationFormat>
  <Paragraphs>741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70</vt:i4>
      </vt:variant>
    </vt:vector>
  </HeadingPairs>
  <TitlesOfParts>
    <vt:vector size="88" baseType="lpstr">
      <vt:lpstr>Arial</vt:lpstr>
      <vt:lpstr>宋体</vt:lpstr>
      <vt:lpstr>Wingdings</vt:lpstr>
      <vt:lpstr>思源黑体 CN Heavy</vt:lpstr>
      <vt:lpstr>黑体</vt:lpstr>
      <vt:lpstr>微软雅黑</vt:lpstr>
      <vt:lpstr>Calibri</vt:lpstr>
      <vt:lpstr>Aharoni</vt:lpstr>
      <vt:lpstr>等线</vt:lpstr>
      <vt:lpstr>Times New Roman</vt:lpstr>
      <vt:lpstr>Webdings</vt:lpstr>
      <vt:lpstr>Arial Unicode MS</vt:lpstr>
      <vt:lpstr>等线 Light</vt:lpstr>
      <vt:lpstr>楷体</vt:lpstr>
      <vt:lpstr>思源黑体 CN Normal</vt:lpstr>
      <vt:lpstr>Yu Gothic UI Semibold</vt:lpstr>
      <vt:lpstr>1_Office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词汇与结构——介词</vt:lpstr>
      <vt:lpstr>词汇与结构——介词</vt:lpstr>
      <vt:lpstr>词汇与结构——介词</vt:lpstr>
      <vt:lpstr>词汇与结构——介词</vt:lpstr>
      <vt:lpstr>词汇与结构——介词</vt:lpstr>
      <vt:lpstr>PowerPoint 演示文稿</vt:lpstr>
      <vt:lpstr>词汇与结构——介词</vt:lpstr>
      <vt:lpstr>词汇与结构——介词</vt:lpstr>
      <vt:lpstr>练习题</vt:lpstr>
      <vt:lpstr>PowerPoint 演示文稿</vt:lpstr>
      <vt:lpstr>PowerPoint 演示文稿</vt:lpstr>
      <vt:lpstr>词汇与结构——连词</vt:lpstr>
      <vt:lpstr>PowerPoint 演示文稿</vt:lpstr>
      <vt:lpstr>练习题</vt:lpstr>
      <vt:lpstr>PowerPoint 演示文稿</vt:lpstr>
      <vt:lpstr>PowerPoint 演示文稿</vt:lpstr>
      <vt:lpstr>PowerPoint 演示文稿</vt:lpstr>
      <vt:lpstr>PowerPoint 演示文稿</vt:lpstr>
      <vt:lpstr>2. 表示时间的从属连词，引导时间状语从句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大学英语 完形填空 CLOZE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完形填空解题技巧</vt:lpstr>
      <vt:lpstr>完型填空解题技巧</vt:lpstr>
      <vt:lpstr>PowerPoint 演示文稿</vt:lpstr>
      <vt:lpstr>   </vt:lpstr>
      <vt:lpstr>PowerPoint 演示文稿</vt:lpstr>
      <vt:lpstr>PowerPoint 演示文稿</vt:lpstr>
      <vt:lpstr> （二）语法 </vt:lpstr>
      <vt:lpstr>（三）语篇</vt:lpstr>
      <vt:lpstr>2.通过理解上下文语义</vt:lpstr>
      <vt:lpstr>2.通过理解上下文语义</vt:lpstr>
      <vt:lpstr>（三）语篇</vt:lpstr>
      <vt:lpstr>PowerPoint 演示文稿</vt:lpstr>
      <vt:lpstr>PowerPoint 演示文稿</vt:lpstr>
      <vt:lpstr>PowerPoint 演示文稿</vt:lpstr>
      <vt:lpstr>齐头式书写</vt:lpstr>
      <vt:lpstr>缩进式书写</vt:lpstr>
      <vt:lpstr>（一）感谢信</vt:lpstr>
      <vt:lpstr>（二）道歉信</vt:lpstr>
      <vt:lpstr>（三）建议信</vt:lpstr>
      <vt:lpstr>（四）祝贺信</vt:lpstr>
      <vt:lpstr>（五）邀请信</vt:lpstr>
      <vt:lpstr>（六）求职信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Epo ch</dc:creator>
  <cp:lastModifiedBy>余怡</cp:lastModifiedBy>
  <cp:revision>118</cp:revision>
  <dcterms:created xsi:type="dcterms:W3CDTF">2021-10-10T03:38:00Z</dcterms:created>
  <dcterms:modified xsi:type="dcterms:W3CDTF">2022-12-04T10:07:09Z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KSOTemplateUUID">
    <vt:lpwstr>v1.0_mb_z0h44wNWYuL7gteVkD8FyA==</vt:lpwstr>
  </property>
  <property fmtid="{D5CDD505-2E9C-101B-9397-08002B2CF9AE}" pid="4" name="ICV">
    <vt:lpwstr>C0CE9C4EF3F24D73951740B36687C4EF</vt:lpwstr>
  </property>
</Properties>
</file>