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8" r:id="rId3"/>
    <p:sldId id="260" r:id="rId5"/>
    <p:sldId id="287" r:id="rId6"/>
    <p:sldId id="288" r:id="rId7"/>
    <p:sldId id="261" r:id="rId8"/>
    <p:sldId id="302" r:id="rId9"/>
    <p:sldId id="262" r:id="rId10"/>
    <p:sldId id="263" r:id="rId11"/>
    <p:sldId id="264" r:id="rId12"/>
    <p:sldId id="265" r:id="rId13"/>
    <p:sldId id="266" r:id="rId14"/>
    <p:sldId id="267" r:id="rId15"/>
    <p:sldId id="268" r:id="rId16"/>
    <p:sldId id="304" r:id="rId17"/>
    <p:sldId id="305" r:id="rId18"/>
    <p:sldId id="306" r:id="rId19"/>
    <p:sldId id="269" r:id="rId20"/>
    <p:sldId id="270" r:id="rId21"/>
    <p:sldId id="271" r:id="rId22"/>
    <p:sldId id="272" r:id="rId23"/>
    <p:sldId id="286" r:id="rId24"/>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7854"/>
    <a:srgbClr val="22B498"/>
    <a:srgbClr val="0070A8"/>
    <a:srgbClr val="156153"/>
    <a:srgbClr val="26AC92"/>
    <a:srgbClr val="D36397"/>
    <a:srgbClr val="F8E8EF"/>
    <a:srgbClr val="373385"/>
    <a:srgbClr val="4B45B7"/>
    <a:srgbClr val="FCDD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67661" autoAdjust="0"/>
  </p:normalViewPr>
  <p:slideViewPr>
    <p:cSldViewPr snapToGrid="0">
      <p:cViewPr varScale="1">
        <p:scale>
          <a:sx n="74" d="100"/>
          <a:sy n="74" d="100"/>
        </p:scale>
        <p:origin x="1794" y="66"/>
      </p:cViewPr>
      <p:guideLst>
        <p:guide orient="horz" pos="2183"/>
        <p:guide pos="3840"/>
        <p:guide pos="892"/>
        <p:guide orient="horz" pos="3770"/>
        <p:guide pos="67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gs" Target="tags/tag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29A51-3CBC-409B-A2EB-577C0569DAB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2DA4D2-3D55-4F25-8E02-6A511FF9519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baike.baidu.com/item/%E7%BB%8F%E6%B5%8E%E6%95%88%E7%9B%8A/3405062" TargetMode="External"/><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dirty="0"/>
              <a:t>完全垄断市场</a:t>
            </a:r>
            <a:r>
              <a:rPr lang="zh-CN" altLang="en-US" dirty="0">
                <a:sym typeface="Arial" panose="020B0604020202090204" pitchFamily="34" charset="0"/>
              </a:rPr>
              <a:t>特征，概括起来主要有</a:t>
            </a:r>
            <a:r>
              <a:rPr lang="en-US" altLang="zh-CN" dirty="0">
                <a:sym typeface="Arial" panose="020B0604020202090204" pitchFamily="34" charset="0"/>
              </a:rPr>
              <a:t>3</a:t>
            </a:r>
            <a:r>
              <a:rPr lang="zh-CN" altLang="en-US" dirty="0">
                <a:sym typeface="Arial" panose="020B0604020202090204" pitchFamily="34" charset="0"/>
              </a:rPr>
              <a:t>点：</a:t>
            </a:r>
            <a:endParaRPr lang="en-US" altLang="zh-CN" dirty="0">
              <a:sym typeface="Arial" panose="020B0604020202090204" pitchFamily="34" charset="0"/>
            </a:endParaRPr>
          </a:p>
          <a:p>
            <a:pPr>
              <a:buFontTx/>
              <a:buNone/>
            </a:pPr>
            <a:r>
              <a:rPr lang="en-US" altLang="zh-CN" dirty="0"/>
              <a:t>1.</a:t>
            </a:r>
            <a:r>
              <a:rPr lang="zh-CN" altLang="zh-CN" dirty="0"/>
              <a:t>市场上只有一个厂商生产和销售商品。</a:t>
            </a:r>
            <a:endParaRPr lang="zh-CN" altLang="zh-CN" dirty="0"/>
          </a:p>
          <a:p>
            <a:pPr>
              <a:buFontTx/>
              <a:buNone/>
            </a:pPr>
            <a:r>
              <a:rPr lang="en-US" altLang="zh-CN" dirty="0"/>
              <a:t>2.</a:t>
            </a:r>
            <a:r>
              <a:rPr lang="zh-CN" altLang="zh-CN" dirty="0"/>
              <a:t>该厂商生产的产品没有任何的替代品，其需求的交叉弹性为零。这意味着垄断厂商与其他厂商之间不存在竞争。</a:t>
            </a:r>
            <a:endParaRPr lang="zh-CN" altLang="zh-CN" dirty="0"/>
          </a:p>
          <a:p>
            <a:pPr>
              <a:buFontTx/>
              <a:buNone/>
            </a:pPr>
            <a:r>
              <a:rPr lang="en-US" altLang="zh-CN" dirty="0"/>
              <a:t>3.</a:t>
            </a:r>
            <a:r>
              <a:rPr lang="zh-CN" altLang="zh-CN" dirty="0"/>
              <a:t>其他厂商很难或不可能进入该行业。</a:t>
            </a:r>
            <a:endParaRPr lang="zh-CN"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完全垄断市场形成的原因为：</a:t>
            </a:r>
            <a:r>
              <a:rPr lang="zh-CN" altLang="en-US" dirty="0"/>
              <a:t>规模经济、政府的特许、对资源的控制、专利与知识产权。</a:t>
            </a:r>
            <a:endParaRPr lang="en-US" altLang="zh-CN" sz="1200" b="0" i="0" kern="1200" dirty="0">
              <a:solidFill>
                <a:schemeClr val="tx1"/>
              </a:solidFill>
              <a:effectLst/>
              <a:latin typeface="+mn-lt"/>
              <a:ea typeface="+mn-ea"/>
              <a:cs typeface="+mn-cs"/>
            </a:endParaRPr>
          </a:p>
          <a:p>
            <a:r>
              <a:rPr lang="zh-CN" altLang="en-US" sz="1200" b="0" i="0" kern="1200" dirty="0">
                <a:solidFill>
                  <a:schemeClr val="tx1"/>
                </a:solidFill>
                <a:effectLst/>
                <a:latin typeface="+mn-lt"/>
                <a:ea typeface="+mn-ea"/>
                <a:cs typeface="+mn-cs"/>
              </a:rPr>
              <a:t>而这里的规模经济是指通过扩大生产规模而引起</a:t>
            </a:r>
            <a:r>
              <a:rPr lang="zh-CN" altLang="en-US" sz="1200" b="0" i="0" u="none" strike="noStrike" kern="1200" dirty="0">
                <a:solidFill>
                  <a:schemeClr val="tx1"/>
                </a:solidFill>
                <a:effectLst/>
                <a:latin typeface="+mn-lt"/>
                <a:ea typeface="+mn-ea"/>
                <a:cs typeface="+mn-cs"/>
                <a:hlinkClick r:id="rId3"/>
              </a:rPr>
              <a:t>经济效益</a:t>
            </a:r>
            <a:r>
              <a:rPr lang="zh-CN" altLang="en-US" sz="1200" b="0" i="0" kern="1200" dirty="0">
                <a:solidFill>
                  <a:schemeClr val="tx1"/>
                </a:solidFill>
                <a:effectLst/>
                <a:latin typeface="+mn-lt"/>
                <a:ea typeface="+mn-ea"/>
                <a:cs typeface="+mn-cs"/>
              </a:rPr>
              <a:t>增加的现象，</a:t>
            </a:r>
            <a:r>
              <a:rPr lang="zh-CN" altLang="en-US" dirty="0"/>
              <a:t>当某种商品的生产存在很强的规模经济时，大厂商就可以比小厂商以更低的成本进行生产和出售，于是小厂商无法生存下去。</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完全垄断市场还常常表现出</a:t>
            </a:r>
            <a:r>
              <a:rPr lang="zh-CN" altLang="en-US" dirty="0">
                <a:sym typeface="Arial" panose="020B0604020202090204" pitchFamily="34" charset="0"/>
              </a:rPr>
              <a:t>价格歧视，</a:t>
            </a:r>
            <a:r>
              <a:rPr lang="zh-CN" altLang="zh-CN" dirty="0"/>
              <a:t>对不同的市场和不同的购买者收取不同的价格，以不同价格销售同一种产品</a:t>
            </a:r>
            <a:r>
              <a:rPr lang="zh-CN" altLang="en-US" dirty="0"/>
              <a:t>。</a:t>
            </a:r>
            <a:endParaRPr lang="en-US" altLang="zh-CN" b="0" dirty="0">
              <a:solidFill>
                <a:schemeClr val="accent1"/>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b="0" dirty="0">
                <a:solidFill>
                  <a:schemeClr val="accent1"/>
                </a:solidFill>
              </a:rPr>
              <a:t>每个市场收取价格的高低依赖于该市场需求的价格弹性。需求价格弹性大的市场收取的价格低，需求价格弹性小的市场收取的价格高。</a:t>
            </a:r>
            <a:endParaRPr lang="zh-CN" altLang="en-US" b="0" dirty="0">
              <a:solidFill>
                <a:schemeClr val="accent1"/>
              </a:solidFill>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10000"/>
              </a:lnSpc>
              <a:buNone/>
            </a:pPr>
            <a:r>
              <a:rPr lang="zh-CN" altLang="en-US" dirty="0"/>
              <a:t>垄断竞争市场：</a:t>
            </a:r>
            <a:r>
              <a:rPr lang="zh-CN" altLang="zh-CN" dirty="0"/>
              <a:t>是指那种许多厂商出售</a:t>
            </a:r>
            <a:r>
              <a:rPr lang="zh-CN" altLang="zh-CN" dirty="0">
                <a:solidFill>
                  <a:srgbClr val="FF0000"/>
                </a:solidFill>
              </a:rPr>
              <a:t>相近但非同质</a:t>
            </a:r>
            <a:r>
              <a:rPr lang="zh-CN" altLang="zh-CN" dirty="0"/>
              <a:t>、而是具有</a:t>
            </a:r>
            <a:r>
              <a:rPr lang="zh-CN" altLang="zh-CN" dirty="0">
                <a:solidFill>
                  <a:srgbClr val="FF0000"/>
                </a:solidFill>
              </a:rPr>
              <a:t>差别</a:t>
            </a:r>
            <a:r>
              <a:rPr lang="zh-CN" altLang="zh-CN" dirty="0"/>
              <a:t>的商品的市场组织。</a:t>
            </a:r>
            <a:r>
              <a:rPr lang="zh-CN" altLang="en-US" dirty="0"/>
              <a:t>市场中垄断竞争厂商存在较为普遍，这里所称的“垄断”包含品牌、商标、专有技术、人才、资本、地域、特色等。</a:t>
            </a:r>
            <a:endParaRPr lang="en-US" altLang="zh-CN" dirty="0">
              <a:sym typeface="Arial" panose="020B0604020202090204" pitchFamily="34" charset="0"/>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10000"/>
              </a:lnSpc>
              <a:buNone/>
            </a:pPr>
            <a:r>
              <a:rPr lang="zh-CN" altLang="en-US" dirty="0"/>
              <a:t>垄断竞争市场</a:t>
            </a:r>
            <a:r>
              <a:rPr lang="zh-CN" altLang="en-US" dirty="0">
                <a:sym typeface="Arial" panose="020B0604020202090204" pitchFamily="34" charset="0"/>
              </a:rPr>
              <a:t>特征表现为：</a:t>
            </a:r>
            <a:endParaRPr lang="en-US" altLang="zh-CN" dirty="0">
              <a:sym typeface="Arial" panose="020B0604020202090204" pitchFamily="34" charset="0"/>
            </a:endParaRPr>
          </a:p>
          <a:p>
            <a:pPr marL="0" indent="0">
              <a:lnSpc>
                <a:spcPct val="80000"/>
              </a:lnSpc>
              <a:buNone/>
            </a:pPr>
            <a:r>
              <a:rPr lang="zh-CN" altLang="zh-CN" dirty="0"/>
              <a:t>第一，厂商生产和销售有差别的同种产品，这些产品都是非常接近的替代品。</a:t>
            </a:r>
            <a:endParaRPr lang="zh-CN" altLang="zh-CN" dirty="0"/>
          </a:p>
          <a:p>
            <a:pPr marL="0" indent="0">
              <a:lnSpc>
                <a:spcPct val="80000"/>
              </a:lnSpc>
              <a:buNone/>
            </a:pPr>
            <a:r>
              <a:rPr lang="zh-CN" altLang="zh-CN" dirty="0"/>
              <a:t>第二，垄断竞争市场中厂商的数目比较多。</a:t>
            </a:r>
            <a:endParaRPr lang="en-US" altLang="zh-CN" dirty="0"/>
          </a:p>
          <a:p>
            <a:pPr marL="0" marR="0" indent="0" algn="l" defTabSz="914400" rtl="0" eaLnBrk="1" fontAlgn="auto" latinLnBrk="0" hangingPunct="1">
              <a:lnSpc>
                <a:spcPct val="80000"/>
              </a:lnSpc>
              <a:spcBef>
                <a:spcPts val="0"/>
              </a:spcBef>
              <a:spcAft>
                <a:spcPts val="0"/>
              </a:spcAft>
              <a:buClrTx/>
              <a:buSzTx/>
              <a:buFontTx/>
              <a:buNone/>
              <a:defRPr/>
            </a:pPr>
            <a:r>
              <a:rPr lang="zh-CN" altLang="zh-CN" dirty="0"/>
              <a:t>第三，垄断竞争厂商进出行业比较容易。</a:t>
            </a:r>
            <a:endParaRPr lang="zh-CN" altLang="zh-CN" dirty="0"/>
          </a:p>
          <a:p>
            <a:pPr marL="0" indent="0">
              <a:lnSpc>
                <a:spcPct val="80000"/>
              </a:lnSpc>
              <a:buNone/>
            </a:pPr>
            <a:endParaRPr lang="zh-CN"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b="0" dirty="0">
              <a:solidFill>
                <a:schemeClr val="accent1"/>
              </a:solidFill>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b="0" dirty="0">
              <a:solidFill>
                <a:schemeClr val="accent1"/>
              </a:solidFill>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寡头垄断市场：又称寡头，是</a:t>
            </a:r>
            <a:r>
              <a:rPr lang="zh-CN" altLang="en-US" dirty="0">
                <a:solidFill>
                  <a:srgbClr val="FF0000"/>
                </a:solidFill>
              </a:rPr>
              <a:t>少数</a:t>
            </a:r>
            <a:r>
              <a:rPr lang="zh-CN" altLang="en-US" dirty="0"/>
              <a:t>几家厂商控制着整个行业或行业的大部分产品生产和销售的一种市场结构。介于垄断竞争和垄断之间。</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b="0" dirty="0">
              <a:solidFill>
                <a:schemeClr val="accent1"/>
              </a:solidFill>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10000"/>
              </a:lnSpc>
              <a:buNone/>
            </a:pPr>
            <a:r>
              <a:rPr lang="zh-CN" altLang="en-US" dirty="0"/>
              <a:t>寡头垄断市场</a:t>
            </a:r>
            <a:r>
              <a:rPr lang="zh-CN" altLang="en-US" dirty="0">
                <a:sym typeface="Arial" panose="020B0604020202090204" pitchFamily="34" charset="0"/>
              </a:rPr>
              <a:t>特征</a:t>
            </a:r>
            <a:endParaRPr lang="en-US" altLang="zh-CN" dirty="0">
              <a:sym typeface="Arial" panose="020B0604020202090204" pitchFamily="34" charset="0"/>
            </a:endParaRPr>
          </a:p>
          <a:p>
            <a:pPr>
              <a:lnSpc>
                <a:spcPct val="80000"/>
              </a:lnSpc>
              <a:buFontTx/>
              <a:buNone/>
            </a:pPr>
            <a:r>
              <a:rPr lang="zh-CN" altLang="zh-CN" dirty="0">
                <a:latin typeface="宋体" panose="02010600030101010101" pitchFamily="2" charset="-122"/>
              </a:rPr>
              <a:t>第一，产品同质或异质。</a:t>
            </a:r>
            <a:endParaRPr lang="zh-CN" altLang="zh-CN" dirty="0">
              <a:latin typeface="宋体" panose="02010600030101010101" pitchFamily="2" charset="-122"/>
            </a:endParaRPr>
          </a:p>
          <a:p>
            <a:pPr>
              <a:lnSpc>
                <a:spcPct val="80000"/>
              </a:lnSpc>
              <a:buFontTx/>
              <a:buNone/>
            </a:pPr>
            <a:r>
              <a:rPr lang="zh-CN" altLang="zh-CN" dirty="0">
                <a:latin typeface="宋体" panose="02010600030101010101" pitchFamily="2" charset="-122"/>
              </a:rPr>
              <a:t>第二，厂商数目极少，其他厂商很难进入。</a:t>
            </a:r>
            <a:endParaRPr lang="zh-CN" altLang="zh-CN" dirty="0">
              <a:latin typeface="宋体" panose="02010600030101010101" pitchFamily="2" charset="-122"/>
            </a:endParaRPr>
          </a:p>
          <a:p>
            <a:pPr>
              <a:lnSpc>
                <a:spcPct val="80000"/>
              </a:lnSpc>
              <a:buFontTx/>
              <a:buNone/>
            </a:pPr>
            <a:r>
              <a:rPr lang="zh-CN" altLang="zh-CN" dirty="0">
                <a:latin typeface="宋体" panose="02010600030101010101" pitchFamily="2" charset="-122"/>
              </a:rPr>
              <a:t>第三，厂商进出不容易。</a:t>
            </a:r>
            <a:endParaRPr lang="zh-CN" altLang="zh-CN" dirty="0">
              <a:latin typeface="宋体" panose="02010600030101010101" pitchFamily="2" charset="-122"/>
            </a:endParaRPr>
          </a:p>
          <a:p>
            <a:pPr>
              <a:lnSpc>
                <a:spcPct val="80000"/>
              </a:lnSpc>
              <a:buFontTx/>
              <a:buNone/>
            </a:pPr>
            <a:r>
              <a:rPr lang="zh-CN" altLang="zh-CN" dirty="0">
                <a:latin typeface="宋体" panose="02010600030101010101" pitchFamily="2" charset="-122"/>
              </a:rPr>
              <a:t>第四，厂商之间相互依存。</a:t>
            </a:r>
            <a:endParaRPr lang="zh-CN" altLang="zh-CN" dirty="0">
              <a:latin typeface="宋体" panose="02010600030101010101" pitchFamily="2" charset="-122"/>
            </a:endParaRPr>
          </a:p>
          <a:p>
            <a:pPr>
              <a:lnSpc>
                <a:spcPct val="80000"/>
              </a:lnSpc>
              <a:buFontTx/>
              <a:buNone/>
            </a:pPr>
            <a:r>
              <a:rPr lang="zh-CN" altLang="zh-CN" dirty="0">
                <a:latin typeface="宋体" panose="02010600030101010101" pitchFamily="2" charset="-122"/>
              </a:rPr>
              <a:t>第五，厂商决策的不确定性。</a:t>
            </a:r>
            <a:endParaRPr lang="zh-CN" altLang="zh-CN"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b="0" dirty="0">
              <a:solidFill>
                <a:schemeClr val="accent1"/>
              </a:solidFill>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900" dirty="0"/>
              <a:t>学习了生产者行为理论，生产者在整个经济活动中处于关键作用，下面我们讲的第七讲就是来分析生产者在市场中的地位及类型问题，即市场类型理论。这一讲具体包括了</a:t>
            </a:r>
            <a:r>
              <a:rPr lang="en-US" altLang="zh-CN" sz="900" dirty="0"/>
              <a:t>5</a:t>
            </a:r>
            <a:r>
              <a:rPr lang="zh-CN" altLang="en-US" sz="900" dirty="0"/>
              <a:t>方面内容：一是</a:t>
            </a:r>
            <a:r>
              <a:rPr lang="zh-CN" altLang="en-US" sz="900" kern="100" dirty="0">
                <a:cs typeface="Times New Roman" panose="02020603050405020304"/>
              </a:rPr>
              <a:t>市场类型的划分和特征；二是完全竞争市场；</a:t>
            </a:r>
            <a:r>
              <a:rPr lang="zh-CN" altLang="en-US" sz="800" kern="100" dirty="0">
                <a:cs typeface="Times New Roman" panose="02020603050405020304"/>
              </a:rPr>
              <a:t>三是</a:t>
            </a:r>
            <a:r>
              <a:rPr lang="zh-CN" altLang="en-US" sz="900" kern="100" dirty="0">
                <a:cs typeface="Times New Roman" panose="02020603050405020304"/>
              </a:rPr>
              <a:t>完全垄断市场；四是垄断竞争市场；五是寡头垄断市场。</a:t>
            </a:r>
            <a:endParaRPr lang="zh-CN" altLang="zh-CN" sz="800" kern="100" dirty="0">
              <a:cs typeface="Times New Roman" panose="02020603050405020304"/>
            </a:endParaRPr>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一、</a:t>
            </a:r>
            <a:r>
              <a:rPr lang="zh-CN" altLang="en-US" kern="100" dirty="0">
                <a:cs typeface="Times New Roman" panose="02020603050405020304"/>
              </a:rPr>
              <a:t>市场类型的划分和特征：</a:t>
            </a:r>
            <a:endParaRPr lang="en-US" altLang="zh-CN" kern="100" dirty="0">
              <a:cs typeface="Times New Roman" panose="02020603050405020304"/>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kern="100" dirty="0">
                <a:cs typeface="Times New Roman" panose="02020603050405020304"/>
              </a:rPr>
              <a:t>首先我们须了解什么叫市场。</a:t>
            </a:r>
            <a:r>
              <a:rPr lang="zh-CN" altLang="en-US" dirty="0">
                <a:latin typeface="+mn-ea"/>
              </a:rPr>
              <a:t>市场是指从事某种商品或劳务买卖的交易场所。每一种商品都有一个市场。</a:t>
            </a:r>
            <a:endParaRPr lang="en-US" altLang="zh-CN" dirty="0">
              <a:latin typeface="+mn-ea"/>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a:latin typeface="+mn-ea"/>
              </a:rPr>
              <a:t>按市场结构来划分，可以将市场分为完全竞争市场、完全垄断市场、垄断竞争市场和寡头垄断市场。</a:t>
            </a:r>
            <a:endParaRPr lang="zh-CN" altLang="en-US" dirty="0">
              <a:latin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a:latin typeface="+mn-ea"/>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buFontTx/>
              <a:buNone/>
            </a:pPr>
            <a:r>
              <a:rPr lang="zh-CN" altLang="en-US" dirty="0"/>
              <a:t>我们通过表格来直观显示四种市场类型的基本特征，体现它们在市场中的竞争程度及地位，包括厂家数目、产品差异程度、对价格控制程度、进出行业难易程度等。</a:t>
            </a:r>
            <a:endParaRPr lang="en-US" altLang="zh-CN" dirty="0"/>
          </a:p>
          <a:p>
            <a:pPr>
              <a:buFontTx/>
              <a:buNone/>
            </a:pPr>
            <a:r>
              <a:rPr lang="zh-CN" altLang="en-US" dirty="0"/>
              <a:t>一般来说，</a:t>
            </a:r>
            <a:r>
              <a:rPr lang="zh-CN" altLang="zh-CN" dirty="0"/>
              <a:t>影响市场竞争强度的因素主要有以下几点</a:t>
            </a:r>
            <a:r>
              <a:rPr lang="zh-CN" altLang="en-US" dirty="0"/>
              <a:t>：</a:t>
            </a:r>
            <a:endParaRPr lang="zh-CN" altLang="zh-CN" dirty="0"/>
          </a:p>
          <a:p>
            <a:pPr>
              <a:buFontTx/>
              <a:buNone/>
            </a:pPr>
            <a:r>
              <a:rPr lang="zh-CN" altLang="zh-CN" dirty="0"/>
              <a:t>第一，市场上厂商的数目。</a:t>
            </a:r>
            <a:endParaRPr lang="zh-CN" altLang="zh-CN" dirty="0"/>
          </a:p>
          <a:p>
            <a:pPr>
              <a:buFontTx/>
              <a:buNone/>
            </a:pPr>
            <a:r>
              <a:rPr lang="zh-CN" altLang="zh-CN" dirty="0"/>
              <a:t>第二，厂商所提供的产品的差别程度。</a:t>
            </a:r>
            <a:endParaRPr lang="zh-CN" altLang="zh-CN" dirty="0"/>
          </a:p>
          <a:p>
            <a:pPr>
              <a:buFontTx/>
              <a:buNone/>
            </a:pPr>
            <a:r>
              <a:rPr lang="zh-CN" altLang="zh-CN" dirty="0"/>
              <a:t>第三，单个厂商对市场价格的控制程度。</a:t>
            </a:r>
            <a:endParaRPr lang="zh-CN" altLang="zh-CN" dirty="0"/>
          </a:p>
          <a:p>
            <a:pPr>
              <a:buFontTx/>
              <a:buNone/>
            </a:pPr>
            <a:r>
              <a:rPr lang="zh-CN" altLang="zh-CN" dirty="0"/>
              <a:t>第四，厂商进入或退出该市场的难易程度。</a:t>
            </a:r>
            <a:endParaRPr lang="zh-CN"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接下来我们分别具体讲述四种市场类型，先来看完全竞争市场。</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它有四个特点：</a:t>
            </a:r>
            <a:r>
              <a:rPr lang="en-US" altLang="zh-CN" dirty="0"/>
              <a:t>1.</a:t>
            </a:r>
            <a:r>
              <a:rPr lang="zh-CN" altLang="en-US" dirty="0"/>
              <a:t>市场上有大量的买者和卖者，从而厂商面临的价格是既定的。即为价格接受者，</a:t>
            </a:r>
            <a:r>
              <a:rPr lang="zh-CN" altLang="en-US" sz="1200" dirty="0"/>
              <a:t>任何单个买者或卖者都不能影响商品的市场价格，商品的市场价格是由众多个买者的需求与众多个卖者的供给所决定的。</a:t>
            </a:r>
            <a:endParaRPr lang="en-US" altLang="zh-CN" sz="1200"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2.</a:t>
            </a:r>
            <a:r>
              <a:rPr lang="zh-CN" altLang="en-US" dirty="0"/>
              <a:t>市场中每个厂商生产的商品都是同质的，即</a:t>
            </a:r>
            <a:r>
              <a:rPr lang="zh-CN" altLang="en-US" sz="1200" dirty="0"/>
              <a:t>所有的厂商所生产的产品是完全相同的。</a:t>
            </a:r>
            <a:endParaRPr lang="en-US" altLang="zh-CN" sz="1200"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3.</a:t>
            </a:r>
            <a:r>
              <a:rPr lang="zh-CN" altLang="en-US" dirty="0"/>
              <a:t>厂商进入或退出某一行业是完全自由的。</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4.</a:t>
            </a:r>
            <a:r>
              <a:rPr lang="zh-CN" altLang="en-US" dirty="0"/>
              <a:t>信息是完全的。即每个卖者和买者都充分掌握决策所需的一切信息，包括商品质量、其他卖者的销售价格、其他买者的购买价格等。</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sz="1200"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t>图（</a:t>
            </a:r>
            <a:r>
              <a:rPr lang="en-US" altLang="zh-CN" sz="1200" dirty="0"/>
              <a:t>a</a:t>
            </a:r>
            <a:r>
              <a:rPr lang="zh-CN" altLang="en-US" sz="1200" dirty="0"/>
              <a:t>）为完全竞争市场短期均衡示意图。图（</a:t>
            </a:r>
            <a:r>
              <a:rPr lang="en-US" altLang="zh-CN" sz="1200" dirty="0"/>
              <a:t>b</a:t>
            </a:r>
            <a:r>
              <a:rPr lang="zh-CN" altLang="en-US" sz="1200" dirty="0"/>
              <a:t>）为单个厂商面临的需求示意图。</a:t>
            </a:r>
            <a:endParaRPr lang="zh-CN" altLang="en-US" sz="1200"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latin typeface="+mn-ea"/>
              </a:rPr>
              <a:t>完全竞争厂商的收益曲线</a:t>
            </a:r>
            <a:endParaRPr lang="en-US" altLang="zh-CN" dirty="0">
              <a:latin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t>从图可以看出厂商的平均收益、边际收益与产品价格相等，即</a:t>
            </a:r>
            <a:r>
              <a:rPr lang="en-US" altLang="zh-CN" sz="1200" dirty="0"/>
              <a:t>AR=MR=P</a:t>
            </a:r>
            <a:endParaRPr lang="en-US" altLang="zh-CN" sz="1200"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t>总收益</a:t>
            </a:r>
            <a:r>
              <a:rPr lang="en-US" altLang="zh-CN" sz="1200" dirty="0"/>
              <a:t>TR=P·Q</a:t>
            </a:r>
            <a:endParaRPr lang="zh-CN" altLang="en-US" sz="1200"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zh-CN" dirty="0"/>
              <a:t>完全竞争厂商实现利润最大化的均衡条件</a:t>
            </a:r>
            <a:r>
              <a:rPr lang="zh-CN" altLang="en-US" dirty="0"/>
              <a:t>同样为</a:t>
            </a:r>
            <a:endParaRPr lang="en-US" altLang="zh-CN" dirty="0"/>
          </a:p>
          <a:p>
            <a:pPr marL="0" indent="0">
              <a:buNone/>
            </a:pPr>
            <a:r>
              <a:rPr lang="en-US" altLang="zh-CN" dirty="0">
                <a:solidFill>
                  <a:srgbClr val="FF0000"/>
                </a:solidFill>
                <a:latin typeface="+mn-ea"/>
              </a:rPr>
              <a:t>MC=MR</a:t>
            </a:r>
            <a:r>
              <a:rPr lang="zh-CN" altLang="en-US" dirty="0">
                <a:solidFill>
                  <a:srgbClr val="FF0000"/>
                </a:solidFill>
                <a:latin typeface="+mn-ea"/>
              </a:rPr>
              <a:t>＝</a:t>
            </a:r>
            <a:r>
              <a:rPr lang="en-US" altLang="zh-CN" dirty="0">
                <a:solidFill>
                  <a:srgbClr val="FF0000"/>
                </a:solidFill>
                <a:latin typeface="+mn-ea"/>
              </a:rPr>
              <a:t>P</a:t>
            </a:r>
            <a:endParaRPr lang="en-US" altLang="zh-CN" dirty="0">
              <a:solidFill>
                <a:srgbClr val="FF0000"/>
              </a:solidFill>
              <a:latin typeface="+mn-ea"/>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完全垄断市场：</a:t>
            </a:r>
            <a:r>
              <a:rPr lang="zh-CN" altLang="en-US" dirty="0">
                <a:sym typeface="Arial" panose="020B0604020202090204" pitchFamily="34" charset="0"/>
              </a:rPr>
              <a:t>是指整个行业的全部供给完全由</a:t>
            </a:r>
            <a:r>
              <a:rPr lang="zh-CN" altLang="en-US" dirty="0">
                <a:solidFill>
                  <a:srgbClr val="FF0000"/>
                </a:solidFill>
                <a:sym typeface="Arial" panose="020B0604020202090204" pitchFamily="34" charset="0"/>
              </a:rPr>
              <a:t>一家</a:t>
            </a:r>
            <a:r>
              <a:rPr lang="zh-CN" altLang="en-US" dirty="0">
                <a:sym typeface="Arial" panose="020B0604020202090204" pitchFamily="34" charset="0"/>
              </a:rPr>
              <a:t>厂商所控制的市场结构，</a:t>
            </a:r>
            <a:r>
              <a:rPr lang="zh-CN" altLang="en-US" dirty="0"/>
              <a:t>这一厂商被称为垄断者。在这种市场组织中，一种产品市场上只有一个卖主。对于垄断者所出售的产品市场上不存在相近的替代品。</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nvPicPr>
        <p:blipFill>
          <a:blip r:embed="rId2"/>
          <a:stretch>
            <a:fillRect/>
          </a:stretch>
        </p:blipFill>
        <p:spPr>
          <a:xfrm>
            <a:off x="9333470" y="146689"/>
            <a:ext cx="2818423" cy="630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76257A-3DF3-4E45-B103-135C9D785D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9DF052-D032-48F6-8C77-8857513F738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B5F1FF-42EE-4A66-950B-C018075F6E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E44D6-EF88-49D9-B840-4564D32ED9A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9" name="矩形 8"/>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8" name="图片 7"/>
          <p:cNvPicPr>
            <a:picLocks noChangeAspect="1"/>
          </p:cNvPicPr>
          <p:nvPr userDrawn="1"/>
        </p:nvPicPr>
        <p:blipFill>
          <a:blip r:embed="rId2"/>
          <a:stretch>
            <a:fillRect/>
          </a:stretch>
        </p:blipFill>
        <p:spPr>
          <a:xfrm>
            <a:off x="179700" y="78736"/>
            <a:ext cx="754541" cy="706282"/>
          </a:xfrm>
          <a:prstGeom prst="rect">
            <a:avLst/>
          </a:prstGeom>
        </p:spPr>
      </p:pic>
      <p:sp>
        <p:nvSpPr>
          <p:cNvPr id="2" name="矩形 1"/>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一、市场类型的划分和特征</a:t>
            </a:r>
            <a:endParaRPr lang="zh-CN" altLang="en-US" sz="2000" b="1" dirty="0">
              <a:solidFill>
                <a:srgbClr val="236CA9"/>
              </a:solidFill>
              <a:latin typeface="+mj-ea"/>
              <a:ea typeface="+mj-ea"/>
            </a:endParaRPr>
          </a:p>
        </p:txBody>
      </p:sp>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7" name="矩形 6"/>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3" name="图片 12"/>
          <p:cNvPicPr>
            <a:picLocks noChangeAspect="1"/>
          </p:cNvPicPr>
          <p:nvPr userDrawn="1"/>
        </p:nvPicPr>
        <p:blipFill>
          <a:blip r:embed="rId2"/>
          <a:stretch>
            <a:fillRect/>
          </a:stretch>
        </p:blipFill>
        <p:spPr>
          <a:xfrm>
            <a:off x="179700" y="78736"/>
            <a:ext cx="754541" cy="706282"/>
          </a:xfrm>
          <a:prstGeom prst="rect">
            <a:avLst/>
          </a:prstGeom>
        </p:spPr>
      </p:pic>
      <p:sp>
        <p:nvSpPr>
          <p:cNvPr id="18" name="矩形 17"/>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二、完全竞争市场</a:t>
            </a:r>
            <a:endParaRPr lang="zh-CN" altLang="en-US" sz="2000" b="1" dirty="0">
              <a:solidFill>
                <a:srgbClr val="236CA9"/>
              </a:solidFill>
              <a:latin typeface="+mj-ea"/>
              <a:ea typeface="+mj-ea"/>
            </a:endParaRPr>
          </a:p>
        </p:txBody>
      </p:sp>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4" name="图片 13"/>
          <p:cNvPicPr>
            <a:picLocks noChangeAspect="1"/>
          </p:cNvPicPr>
          <p:nvPr userDrawn="1"/>
        </p:nvPicPr>
        <p:blipFill>
          <a:blip r:embed="rId2"/>
          <a:stretch>
            <a:fillRect/>
          </a:stretch>
        </p:blipFill>
        <p:spPr>
          <a:xfrm>
            <a:off x="179700" y="78736"/>
            <a:ext cx="754541" cy="706282"/>
          </a:xfrm>
          <a:prstGeom prst="rect">
            <a:avLst/>
          </a:prstGeom>
        </p:spPr>
      </p:pic>
      <p:sp>
        <p:nvSpPr>
          <p:cNvPr id="19" name="矩形 18"/>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三、完全垄断市场</a:t>
            </a:r>
            <a:endParaRPr lang="zh-CN" altLang="en-US" sz="2000" b="1" dirty="0">
              <a:solidFill>
                <a:srgbClr val="236CA9"/>
              </a:solidFill>
              <a:latin typeface="+mj-ea"/>
              <a:ea typeface="+mj-ea"/>
            </a:endParaRPr>
          </a:p>
        </p:txBody>
      </p:sp>
      <p:pic>
        <p:nvPicPr>
          <p:cNvPr id="16" name="图片 15"/>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4" name="图片 13"/>
          <p:cNvPicPr>
            <a:picLocks noChangeAspect="1"/>
          </p:cNvPicPr>
          <p:nvPr userDrawn="1"/>
        </p:nvPicPr>
        <p:blipFill>
          <a:blip r:embed="rId2"/>
          <a:stretch>
            <a:fillRect/>
          </a:stretch>
        </p:blipFill>
        <p:spPr>
          <a:xfrm>
            <a:off x="179700" y="78736"/>
            <a:ext cx="754541" cy="706282"/>
          </a:xfrm>
          <a:prstGeom prst="rect">
            <a:avLst/>
          </a:prstGeom>
        </p:spPr>
      </p:pic>
      <p:sp>
        <p:nvSpPr>
          <p:cNvPr id="19" name="矩形 18"/>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四、垄断竞争市场</a:t>
            </a:r>
            <a:endParaRPr lang="zh-CN" altLang="en-US" sz="2000" b="1" dirty="0">
              <a:solidFill>
                <a:srgbClr val="236CA9"/>
              </a:solidFill>
              <a:latin typeface="+mj-ea"/>
              <a:ea typeface="+mj-ea"/>
            </a:endParaRPr>
          </a:p>
        </p:txBody>
      </p:sp>
      <p:pic>
        <p:nvPicPr>
          <p:cNvPr id="16" name="图片 15"/>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4" name="图片 13"/>
          <p:cNvPicPr>
            <a:picLocks noChangeAspect="1"/>
          </p:cNvPicPr>
          <p:nvPr userDrawn="1"/>
        </p:nvPicPr>
        <p:blipFill>
          <a:blip r:embed="rId2"/>
          <a:stretch>
            <a:fillRect/>
          </a:stretch>
        </p:blipFill>
        <p:spPr>
          <a:xfrm>
            <a:off x="179700" y="78736"/>
            <a:ext cx="754541" cy="706282"/>
          </a:xfrm>
          <a:prstGeom prst="rect">
            <a:avLst/>
          </a:prstGeom>
        </p:spPr>
      </p:pic>
      <p:sp>
        <p:nvSpPr>
          <p:cNvPr id="19" name="矩形 18"/>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五、寡头垄断市场</a:t>
            </a:r>
            <a:endParaRPr lang="zh-CN" altLang="en-US" sz="2000" b="1" dirty="0">
              <a:solidFill>
                <a:srgbClr val="236CA9"/>
              </a:solidFill>
              <a:latin typeface="+mj-ea"/>
              <a:ea typeface="+mj-ea"/>
            </a:endParaRPr>
          </a:p>
        </p:txBody>
      </p:sp>
      <p:pic>
        <p:nvPicPr>
          <p:cNvPr id="16" name="图片 15"/>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T">
    <p:bg>
      <p:bgPr>
        <a:gradFill>
          <a:gsLst>
            <a:gs pos="0">
              <a:srgbClr val="307AB1"/>
            </a:gs>
            <a:gs pos="100000">
              <a:srgbClr val="1C4572"/>
            </a:gs>
          </a:gsLst>
          <a:lin ang="5400000" scaled="1"/>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76257A-3DF3-4E45-B103-135C9D785D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9DF052-D032-48F6-8C77-8857513F738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6257A-3DF3-4E45-B103-135C9D785D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9DF052-D032-48F6-8C77-8857513F738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hemeOverride" Target="../theme/themeOverride1.xml"/><Relationship Id="rId2" Type="http://schemas.openxmlformats.org/officeDocument/2006/relationships/image" Target="../media/image3.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4.xml"/><Relationship Id="rId2" Type="http://schemas.microsoft.com/office/2007/relationships/hdphoto" Target="../media/image16.wdp"/><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5.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hemeOverride" Target="../theme/themeOverride2.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image" Target="../media/image28.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svg"/><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microsoft.com/office/2007/relationships/hdphoto" Target="../media/image9.wdp"/><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microsoft.com/office/2007/relationships/hdphoto" Target="../media/image12.wdp"/><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3000">
              <a:srgbClr val="307AB1"/>
            </a:gs>
            <a:gs pos="77000">
              <a:srgbClr val="1C4572"/>
            </a:gs>
          </a:gsLst>
          <a:lin ang="2700000" scaled="1"/>
          <a:tileRect/>
        </a:gradFill>
        <a:effectLst/>
      </p:bgPr>
    </p:bg>
    <p:spTree>
      <p:nvGrpSpPr>
        <p:cNvPr id="1" name=""/>
        <p:cNvGrpSpPr/>
        <p:nvPr/>
      </p:nvGrpSpPr>
      <p:grpSpPr>
        <a:xfrm>
          <a:off x="0" y="0"/>
          <a:ext cx="0" cy="0"/>
          <a:chOff x="0" y="0"/>
          <a:chExt cx="0" cy="0"/>
        </a:xfrm>
      </p:grpSpPr>
      <p:sp>
        <p:nvSpPr>
          <p:cNvPr id="13" name="矩形 12"/>
          <p:cNvSpPr/>
          <p:nvPr/>
        </p:nvSpPr>
        <p:spPr>
          <a:xfrm>
            <a:off x="0" y="420627"/>
            <a:ext cx="4175265" cy="627150"/>
          </a:xfrm>
          <a:prstGeom prst="rect">
            <a:avLst/>
          </a:prstGeom>
          <a:gradFill flip="none" rotWithShape="1">
            <a:gsLst>
              <a:gs pos="29000">
                <a:schemeClr val="bg1"/>
              </a:gs>
              <a:gs pos="94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649207" y="4761294"/>
            <a:ext cx="3526058" cy="933115"/>
            <a:chOff x="979151" y="4709535"/>
            <a:chExt cx="3526058" cy="933115"/>
          </a:xfrm>
        </p:grpSpPr>
        <p:sp>
          <p:nvSpPr>
            <p:cNvPr id="10" name="标题 1"/>
            <p:cNvSpPr txBox="1"/>
            <p:nvPr/>
          </p:nvSpPr>
          <p:spPr>
            <a:xfrm>
              <a:off x="979151" y="4882031"/>
              <a:ext cx="3079049"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a:solidFill>
                    <a:schemeClr val="bg1"/>
                  </a:solidFill>
                  <a:latin typeface="+mn-lt"/>
                  <a:ea typeface="+mn-ea"/>
                  <a:cs typeface="+mn-ea"/>
                  <a:sym typeface="+mn-lt"/>
                </a:rPr>
                <a:t>主讲人</a:t>
              </a:r>
              <a:r>
                <a:rPr lang="zh-CN" altLang="en-US" sz="1800" b="1" smtClean="0">
                  <a:solidFill>
                    <a:schemeClr val="bg1"/>
                  </a:solidFill>
                  <a:latin typeface="+mn-lt"/>
                  <a:ea typeface="+mn-ea"/>
                  <a:cs typeface="+mn-ea"/>
                  <a:sym typeface="+mn-lt"/>
                </a:rPr>
                <a:t>：</a:t>
              </a:r>
              <a:r>
                <a:rPr lang="zh-CN" altLang="en-US" sz="1800">
                  <a:solidFill>
                    <a:schemeClr val="bg1"/>
                  </a:solidFill>
                  <a:latin typeface="+mn-lt"/>
                  <a:ea typeface="+mn-ea"/>
                  <a:cs typeface="+mn-ea"/>
                  <a:sym typeface="+mn-lt"/>
                </a:rPr>
                <a:t>李</a:t>
              </a:r>
              <a:r>
                <a:rPr lang="zh-CN" altLang="en-US" sz="1800" smtClean="0">
                  <a:solidFill>
                    <a:schemeClr val="bg1"/>
                  </a:solidFill>
                  <a:latin typeface="+mn-lt"/>
                  <a:ea typeface="+mn-ea"/>
                  <a:cs typeface="+mn-ea"/>
                  <a:sym typeface="+mn-lt"/>
                </a:rPr>
                <a:t>雨函</a:t>
              </a:r>
              <a:endParaRPr lang="zh-CN" altLang="en-US" sz="1800" dirty="0">
                <a:solidFill>
                  <a:schemeClr val="bg1"/>
                </a:solidFill>
                <a:latin typeface="+mn-lt"/>
                <a:ea typeface="+mn-ea"/>
                <a:cs typeface="+mn-ea"/>
                <a:sym typeface="+mn-lt"/>
              </a:endParaRPr>
            </a:p>
          </p:txBody>
        </p:sp>
        <p:sp>
          <p:nvSpPr>
            <p:cNvPr id="11" name="矩形 10"/>
            <p:cNvSpPr/>
            <p:nvPr/>
          </p:nvSpPr>
          <p:spPr>
            <a:xfrm>
              <a:off x="1070678" y="4709535"/>
              <a:ext cx="468000" cy="72000"/>
            </a:xfrm>
            <a:prstGeom prst="rect">
              <a:avLst/>
            </a:prstGeom>
            <a:solidFill>
              <a:srgbClr val="F9E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E343"/>
                </a:solidFill>
                <a:cs typeface="+mn-ea"/>
                <a:sym typeface="+mn-lt"/>
              </a:endParaRPr>
            </a:p>
          </p:txBody>
        </p:sp>
        <p:sp>
          <p:nvSpPr>
            <p:cNvPr id="12" name="标题 1"/>
            <p:cNvSpPr txBox="1"/>
            <p:nvPr/>
          </p:nvSpPr>
          <p:spPr>
            <a:xfrm>
              <a:off x="979151" y="5273318"/>
              <a:ext cx="3526058"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dirty="0">
                  <a:solidFill>
                    <a:schemeClr val="bg1"/>
                  </a:solidFill>
                  <a:latin typeface="+mn-lt"/>
                  <a:ea typeface="+mn-ea"/>
                  <a:cs typeface="+mn-ea"/>
                  <a:sym typeface="+mn-lt"/>
                </a:rPr>
                <a:t>课程制作：</a:t>
              </a:r>
              <a:r>
                <a:rPr lang="zh-CN" altLang="en-US" sz="1800" dirty="0">
                  <a:solidFill>
                    <a:schemeClr val="bg1"/>
                  </a:solidFill>
                  <a:latin typeface="+mn-lt"/>
                  <a:ea typeface="+mn-ea"/>
                  <a:cs typeface="+mn-ea"/>
                  <a:sym typeface="+mn-lt"/>
                </a:rPr>
                <a:t>深圳市职工教育学院</a:t>
              </a:r>
              <a:endParaRPr lang="zh-CN" altLang="en-US" sz="1800" dirty="0">
                <a:solidFill>
                  <a:schemeClr val="bg1"/>
                </a:solidFill>
                <a:latin typeface="+mn-lt"/>
                <a:ea typeface="+mn-ea"/>
                <a:cs typeface="+mn-ea"/>
                <a:sym typeface="+mn-lt"/>
              </a:endParaRPr>
            </a:p>
          </p:txBody>
        </p:sp>
      </p:grpSp>
      <p:sp>
        <p:nvSpPr>
          <p:cNvPr id="240" name="文本框 239"/>
          <p:cNvSpPr txBox="1"/>
          <p:nvPr/>
        </p:nvSpPr>
        <p:spPr>
          <a:xfrm>
            <a:off x="738519" y="1590122"/>
            <a:ext cx="5891784" cy="832104"/>
          </a:xfrm>
          <a:custGeom>
            <a:avLst/>
            <a:gdLst/>
            <a:ahLst/>
            <a:cxnLst/>
            <a:rect l="l" t="t" r="r" b="b"/>
            <a:pathLst>
              <a:path w="5891784" h="832104">
                <a:moveTo>
                  <a:pt x="2776728" y="684657"/>
                </a:moveTo>
                <a:lnTo>
                  <a:pt x="2776728" y="792099"/>
                </a:lnTo>
                <a:lnTo>
                  <a:pt x="2434971" y="825246"/>
                </a:lnTo>
                <a:lnTo>
                  <a:pt x="2434971" y="720090"/>
                </a:lnTo>
                <a:close/>
                <a:moveTo>
                  <a:pt x="3749802" y="505206"/>
                </a:moveTo>
                <a:lnTo>
                  <a:pt x="3920109" y="505206"/>
                </a:lnTo>
                <a:lnTo>
                  <a:pt x="3814954" y="832104"/>
                </a:lnTo>
                <a:lnTo>
                  <a:pt x="3644646" y="832104"/>
                </a:lnTo>
                <a:close/>
                <a:moveTo>
                  <a:pt x="2829306" y="417195"/>
                </a:moveTo>
                <a:lnTo>
                  <a:pt x="3439668" y="417195"/>
                </a:lnTo>
                <a:lnTo>
                  <a:pt x="3439668" y="526923"/>
                </a:lnTo>
                <a:lnTo>
                  <a:pt x="3209925" y="526923"/>
                </a:lnTo>
                <a:lnTo>
                  <a:pt x="3209925" y="720090"/>
                </a:lnTo>
                <a:lnTo>
                  <a:pt x="3439668" y="720090"/>
                </a:lnTo>
                <a:lnTo>
                  <a:pt x="3439668" y="828675"/>
                </a:lnTo>
                <a:lnTo>
                  <a:pt x="2829306" y="828675"/>
                </a:lnTo>
                <a:lnTo>
                  <a:pt x="2829306" y="720090"/>
                </a:lnTo>
                <a:lnTo>
                  <a:pt x="3059049" y="720090"/>
                </a:lnTo>
                <a:lnTo>
                  <a:pt x="3059049" y="526923"/>
                </a:lnTo>
                <a:lnTo>
                  <a:pt x="2829306" y="526923"/>
                </a:lnTo>
                <a:close/>
                <a:moveTo>
                  <a:pt x="144018" y="332613"/>
                </a:moveTo>
                <a:lnTo>
                  <a:pt x="144018" y="709803"/>
                </a:lnTo>
                <a:lnTo>
                  <a:pt x="805815" y="709803"/>
                </a:lnTo>
                <a:cubicBezTo>
                  <a:pt x="811911" y="709803"/>
                  <a:pt x="817245" y="707517"/>
                  <a:pt x="821817" y="702945"/>
                </a:cubicBezTo>
                <a:cubicBezTo>
                  <a:pt x="827151" y="697611"/>
                  <a:pt x="829818" y="691896"/>
                  <a:pt x="829818" y="685800"/>
                </a:cubicBezTo>
                <a:lnTo>
                  <a:pt x="829818" y="501777"/>
                </a:lnTo>
                <a:lnTo>
                  <a:pt x="829818" y="332613"/>
                </a:lnTo>
                <a:lnTo>
                  <a:pt x="680085" y="332613"/>
                </a:lnTo>
                <a:lnTo>
                  <a:pt x="680085" y="465201"/>
                </a:lnTo>
                <a:cubicBezTo>
                  <a:pt x="680085" y="475869"/>
                  <a:pt x="683514" y="484632"/>
                  <a:pt x="690372" y="491490"/>
                </a:cubicBezTo>
                <a:cubicBezTo>
                  <a:pt x="698754" y="498348"/>
                  <a:pt x="706755" y="501777"/>
                  <a:pt x="714375" y="501777"/>
                </a:cubicBezTo>
                <a:lnTo>
                  <a:pt x="829818" y="501777"/>
                </a:lnTo>
                <a:lnTo>
                  <a:pt x="780669" y="613791"/>
                </a:lnTo>
                <a:lnTo>
                  <a:pt x="645795" y="613791"/>
                </a:lnTo>
                <a:cubicBezTo>
                  <a:pt x="629031" y="613791"/>
                  <a:pt x="614553" y="610743"/>
                  <a:pt x="602361" y="604647"/>
                </a:cubicBezTo>
                <a:cubicBezTo>
                  <a:pt x="595503" y="602361"/>
                  <a:pt x="589407" y="599123"/>
                  <a:pt x="584073" y="594932"/>
                </a:cubicBezTo>
                <a:cubicBezTo>
                  <a:pt x="578739" y="590741"/>
                  <a:pt x="573786" y="586740"/>
                  <a:pt x="569214" y="582930"/>
                </a:cubicBezTo>
                <a:cubicBezTo>
                  <a:pt x="559308" y="573786"/>
                  <a:pt x="551307" y="562356"/>
                  <a:pt x="545211" y="548640"/>
                </a:cubicBezTo>
                <a:cubicBezTo>
                  <a:pt x="539877" y="534162"/>
                  <a:pt x="537210" y="520065"/>
                  <a:pt x="537210" y="506349"/>
                </a:cubicBezTo>
                <a:lnTo>
                  <a:pt x="537210" y="332613"/>
                </a:lnTo>
                <a:lnTo>
                  <a:pt x="418338" y="332613"/>
                </a:lnTo>
                <a:lnTo>
                  <a:pt x="418338" y="473202"/>
                </a:lnTo>
                <a:lnTo>
                  <a:pt x="322326" y="610362"/>
                </a:lnTo>
                <a:lnTo>
                  <a:pt x="172593" y="610362"/>
                </a:lnTo>
                <a:lnTo>
                  <a:pt x="275463" y="454914"/>
                </a:lnTo>
                <a:lnTo>
                  <a:pt x="275463" y="332613"/>
                </a:lnTo>
                <a:close/>
                <a:moveTo>
                  <a:pt x="5050536" y="218313"/>
                </a:moveTo>
                <a:lnTo>
                  <a:pt x="5050536" y="301752"/>
                </a:lnTo>
                <a:lnTo>
                  <a:pt x="5732907" y="301752"/>
                </a:lnTo>
                <a:lnTo>
                  <a:pt x="5732907" y="253746"/>
                </a:lnTo>
                <a:cubicBezTo>
                  <a:pt x="5732907" y="243840"/>
                  <a:pt x="5729859" y="235839"/>
                  <a:pt x="5723763" y="229743"/>
                </a:cubicBezTo>
                <a:cubicBezTo>
                  <a:pt x="5716143" y="222123"/>
                  <a:pt x="5707761" y="218313"/>
                  <a:pt x="5698617" y="218313"/>
                </a:cubicBezTo>
                <a:close/>
                <a:moveTo>
                  <a:pt x="418338" y="121158"/>
                </a:moveTo>
                <a:lnTo>
                  <a:pt x="418338" y="217170"/>
                </a:lnTo>
                <a:lnTo>
                  <a:pt x="537210" y="217170"/>
                </a:lnTo>
                <a:lnTo>
                  <a:pt x="537210" y="121158"/>
                </a:lnTo>
                <a:close/>
                <a:moveTo>
                  <a:pt x="0" y="8001"/>
                </a:moveTo>
                <a:lnTo>
                  <a:pt x="973837" y="8001"/>
                </a:lnTo>
                <a:lnTo>
                  <a:pt x="973837" y="121158"/>
                </a:lnTo>
                <a:lnTo>
                  <a:pt x="680085" y="121158"/>
                </a:lnTo>
                <a:lnTo>
                  <a:pt x="680085" y="217170"/>
                </a:lnTo>
                <a:lnTo>
                  <a:pt x="972693" y="217170"/>
                </a:lnTo>
                <a:lnTo>
                  <a:pt x="972693" y="738378"/>
                </a:lnTo>
                <a:cubicBezTo>
                  <a:pt x="972693" y="760476"/>
                  <a:pt x="964311" y="780669"/>
                  <a:pt x="947547" y="798957"/>
                </a:cubicBezTo>
                <a:cubicBezTo>
                  <a:pt x="930021" y="814959"/>
                  <a:pt x="909447" y="822960"/>
                  <a:pt x="885825" y="822960"/>
                </a:cubicBezTo>
                <a:lnTo>
                  <a:pt x="2286" y="822960"/>
                </a:lnTo>
                <a:lnTo>
                  <a:pt x="2286" y="217170"/>
                </a:lnTo>
                <a:lnTo>
                  <a:pt x="275463" y="217170"/>
                </a:lnTo>
                <a:lnTo>
                  <a:pt x="275463" y="121158"/>
                </a:lnTo>
                <a:lnTo>
                  <a:pt x="0" y="121158"/>
                </a:lnTo>
                <a:close/>
                <a:moveTo>
                  <a:pt x="3644646" y="6858"/>
                </a:moveTo>
                <a:lnTo>
                  <a:pt x="3814954" y="6858"/>
                </a:lnTo>
                <a:lnTo>
                  <a:pt x="3920109" y="262890"/>
                </a:lnTo>
                <a:lnTo>
                  <a:pt x="3842385" y="262890"/>
                </a:lnTo>
                <a:lnTo>
                  <a:pt x="3920109" y="451485"/>
                </a:lnTo>
                <a:lnTo>
                  <a:pt x="3749802" y="451485"/>
                </a:lnTo>
                <a:lnTo>
                  <a:pt x="3644646" y="195453"/>
                </a:lnTo>
                <a:lnTo>
                  <a:pt x="3722370" y="195453"/>
                </a:lnTo>
                <a:close/>
                <a:moveTo>
                  <a:pt x="4964811" y="5715"/>
                </a:moveTo>
                <a:lnTo>
                  <a:pt x="5136261" y="5715"/>
                </a:lnTo>
                <a:lnTo>
                  <a:pt x="5180838" y="106299"/>
                </a:lnTo>
                <a:lnTo>
                  <a:pt x="5300853" y="106299"/>
                </a:lnTo>
                <a:lnTo>
                  <a:pt x="5257419" y="5715"/>
                </a:lnTo>
                <a:lnTo>
                  <a:pt x="5428869" y="5715"/>
                </a:lnTo>
                <a:lnTo>
                  <a:pt x="5473446" y="106299"/>
                </a:lnTo>
                <a:lnTo>
                  <a:pt x="5583174" y="106299"/>
                </a:lnTo>
                <a:lnTo>
                  <a:pt x="5627751" y="5715"/>
                </a:lnTo>
                <a:lnTo>
                  <a:pt x="5799201" y="5715"/>
                </a:lnTo>
                <a:lnTo>
                  <a:pt x="5754624" y="106299"/>
                </a:lnTo>
                <a:lnTo>
                  <a:pt x="5767197" y="106299"/>
                </a:lnTo>
                <a:cubicBezTo>
                  <a:pt x="5782437" y="106299"/>
                  <a:pt x="5798058" y="109347"/>
                  <a:pt x="5814060" y="115443"/>
                </a:cubicBezTo>
                <a:cubicBezTo>
                  <a:pt x="5828539" y="121539"/>
                  <a:pt x="5841873" y="130683"/>
                  <a:pt x="5854065" y="142875"/>
                </a:cubicBezTo>
                <a:cubicBezTo>
                  <a:pt x="5863971" y="152781"/>
                  <a:pt x="5873115" y="166116"/>
                  <a:pt x="5881497" y="182880"/>
                </a:cubicBezTo>
                <a:cubicBezTo>
                  <a:pt x="5888355" y="198120"/>
                  <a:pt x="5891784" y="214122"/>
                  <a:pt x="5891784" y="230886"/>
                </a:cubicBezTo>
                <a:lnTo>
                  <a:pt x="5891784" y="315468"/>
                </a:lnTo>
                <a:lnTo>
                  <a:pt x="5799201" y="315468"/>
                </a:lnTo>
                <a:lnTo>
                  <a:pt x="5799201" y="390906"/>
                </a:lnTo>
                <a:lnTo>
                  <a:pt x="5630037" y="484632"/>
                </a:lnTo>
                <a:lnTo>
                  <a:pt x="5891784" y="484632"/>
                </a:lnTo>
                <a:lnTo>
                  <a:pt x="5891784" y="593217"/>
                </a:lnTo>
                <a:lnTo>
                  <a:pt x="5521452" y="593217"/>
                </a:lnTo>
                <a:lnTo>
                  <a:pt x="5521452" y="717804"/>
                </a:lnTo>
                <a:cubicBezTo>
                  <a:pt x="5521452" y="748284"/>
                  <a:pt x="5510975" y="774002"/>
                  <a:pt x="5490020" y="794957"/>
                </a:cubicBezTo>
                <a:cubicBezTo>
                  <a:pt x="5469065" y="815912"/>
                  <a:pt x="5443348" y="826389"/>
                  <a:pt x="5412867" y="826389"/>
                </a:cubicBezTo>
                <a:lnTo>
                  <a:pt x="5164836" y="826389"/>
                </a:lnTo>
                <a:lnTo>
                  <a:pt x="5218557" y="712089"/>
                </a:lnTo>
                <a:lnTo>
                  <a:pt x="5336286" y="712089"/>
                </a:lnTo>
                <a:cubicBezTo>
                  <a:pt x="5343144" y="712089"/>
                  <a:pt x="5349240" y="709422"/>
                  <a:pt x="5354574" y="704088"/>
                </a:cubicBezTo>
                <a:cubicBezTo>
                  <a:pt x="5359908" y="698754"/>
                  <a:pt x="5362575" y="692277"/>
                  <a:pt x="5362575" y="684657"/>
                </a:cubicBezTo>
                <a:lnTo>
                  <a:pt x="5362575" y="593217"/>
                </a:lnTo>
                <a:lnTo>
                  <a:pt x="4895088" y="593217"/>
                </a:lnTo>
                <a:lnTo>
                  <a:pt x="4895088" y="484632"/>
                </a:lnTo>
                <a:lnTo>
                  <a:pt x="5387721" y="484632"/>
                </a:lnTo>
                <a:lnTo>
                  <a:pt x="5527167" y="404622"/>
                </a:lnTo>
                <a:lnTo>
                  <a:pt x="4987671" y="404622"/>
                </a:lnTo>
                <a:lnTo>
                  <a:pt x="4987671" y="315468"/>
                </a:lnTo>
                <a:lnTo>
                  <a:pt x="4892802" y="315468"/>
                </a:lnTo>
                <a:lnTo>
                  <a:pt x="4892802" y="106299"/>
                </a:lnTo>
                <a:lnTo>
                  <a:pt x="5009388" y="106299"/>
                </a:lnTo>
                <a:close/>
                <a:moveTo>
                  <a:pt x="1610868" y="4572"/>
                </a:moveTo>
                <a:lnTo>
                  <a:pt x="1781175" y="4572"/>
                </a:lnTo>
                <a:lnTo>
                  <a:pt x="1836039" y="101727"/>
                </a:lnTo>
                <a:lnTo>
                  <a:pt x="2236089" y="101727"/>
                </a:lnTo>
                <a:lnTo>
                  <a:pt x="2236089" y="219456"/>
                </a:lnTo>
                <a:lnTo>
                  <a:pt x="1576579" y="219456"/>
                </a:lnTo>
                <a:lnTo>
                  <a:pt x="1553718" y="297180"/>
                </a:lnTo>
                <a:lnTo>
                  <a:pt x="2201799" y="297180"/>
                </a:lnTo>
                <a:lnTo>
                  <a:pt x="2201799" y="349758"/>
                </a:lnTo>
                <a:lnTo>
                  <a:pt x="2201799" y="414909"/>
                </a:lnTo>
                <a:lnTo>
                  <a:pt x="2201799" y="718947"/>
                </a:lnTo>
                <a:cubicBezTo>
                  <a:pt x="2201799" y="734187"/>
                  <a:pt x="2198942" y="748284"/>
                  <a:pt x="2193227" y="761238"/>
                </a:cubicBezTo>
                <a:cubicBezTo>
                  <a:pt x="2187512" y="774192"/>
                  <a:pt x="2179892" y="785432"/>
                  <a:pt x="2170367" y="794957"/>
                </a:cubicBezTo>
                <a:cubicBezTo>
                  <a:pt x="2160842" y="804482"/>
                  <a:pt x="2149412" y="812102"/>
                  <a:pt x="2136077" y="817817"/>
                </a:cubicBezTo>
                <a:cubicBezTo>
                  <a:pt x="2122742" y="823532"/>
                  <a:pt x="2108835" y="826389"/>
                  <a:pt x="2094357" y="826389"/>
                </a:cubicBezTo>
                <a:lnTo>
                  <a:pt x="1804035" y="826389"/>
                </a:lnTo>
                <a:lnTo>
                  <a:pt x="1842897" y="721233"/>
                </a:lnTo>
                <a:lnTo>
                  <a:pt x="2012061" y="721233"/>
                </a:lnTo>
                <a:cubicBezTo>
                  <a:pt x="2022729" y="721233"/>
                  <a:pt x="2031492" y="717614"/>
                  <a:pt x="2038350" y="710375"/>
                </a:cubicBezTo>
                <a:cubicBezTo>
                  <a:pt x="2045208" y="703136"/>
                  <a:pt x="2048637" y="694563"/>
                  <a:pt x="2048637" y="684657"/>
                </a:cubicBezTo>
                <a:lnTo>
                  <a:pt x="2048637" y="414909"/>
                </a:lnTo>
                <a:lnTo>
                  <a:pt x="1517142" y="414909"/>
                </a:lnTo>
                <a:lnTo>
                  <a:pt x="1392555" y="826389"/>
                </a:lnTo>
                <a:lnTo>
                  <a:pt x="1235964" y="826389"/>
                </a:lnTo>
                <a:lnTo>
                  <a:pt x="1419987" y="219456"/>
                </a:lnTo>
                <a:lnTo>
                  <a:pt x="1235964" y="219456"/>
                </a:lnTo>
                <a:lnTo>
                  <a:pt x="1235964" y="101727"/>
                </a:lnTo>
                <a:lnTo>
                  <a:pt x="1665732" y="101727"/>
                </a:lnTo>
                <a:close/>
                <a:moveTo>
                  <a:pt x="2827020" y="3429"/>
                </a:moveTo>
                <a:lnTo>
                  <a:pt x="3438525" y="3429"/>
                </a:lnTo>
                <a:lnTo>
                  <a:pt x="3438525" y="112014"/>
                </a:lnTo>
                <a:lnTo>
                  <a:pt x="3216783" y="266319"/>
                </a:lnTo>
                <a:lnTo>
                  <a:pt x="3273933" y="266319"/>
                </a:lnTo>
                <a:lnTo>
                  <a:pt x="3436239" y="386334"/>
                </a:lnTo>
                <a:lnTo>
                  <a:pt x="3260217" y="386334"/>
                </a:lnTo>
                <a:lnTo>
                  <a:pt x="3156204" y="308610"/>
                </a:lnTo>
                <a:lnTo>
                  <a:pt x="3044190" y="386334"/>
                </a:lnTo>
                <a:lnTo>
                  <a:pt x="2829306" y="386334"/>
                </a:lnTo>
                <a:lnTo>
                  <a:pt x="3223641" y="112014"/>
                </a:lnTo>
                <a:lnTo>
                  <a:pt x="2827020" y="112014"/>
                </a:lnTo>
                <a:close/>
                <a:moveTo>
                  <a:pt x="2618994" y="3429"/>
                </a:moveTo>
                <a:lnTo>
                  <a:pt x="2781300" y="3429"/>
                </a:lnTo>
                <a:lnTo>
                  <a:pt x="2653284" y="261747"/>
                </a:lnTo>
                <a:lnTo>
                  <a:pt x="2781300" y="261747"/>
                </a:lnTo>
                <a:lnTo>
                  <a:pt x="2644140" y="538353"/>
                </a:lnTo>
                <a:lnTo>
                  <a:pt x="2776728" y="538353"/>
                </a:lnTo>
                <a:lnTo>
                  <a:pt x="2776728" y="638937"/>
                </a:lnTo>
                <a:lnTo>
                  <a:pt x="2594991" y="638937"/>
                </a:lnTo>
                <a:lnTo>
                  <a:pt x="2485263" y="638937"/>
                </a:lnTo>
                <a:lnTo>
                  <a:pt x="2433828" y="638937"/>
                </a:lnTo>
                <a:lnTo>
                  <a:pt x="2561844" y="379476"/>
                </a:lnTo>
                <a:lnTo>
                  <a:pt x="2433828" y="379476"/>
                </a:lnTo>
                <a:close/>
                <a:moveTo>
                  <a:pt x="4202431" y="0"/>
                </a:moveTo>
                <a:lnTo>
                  <a:pt x="4395598" y="0"/>
                </a:lnTo>
                <a:lnTo>
                  <a:pt x="4417315" y="49149"/>
                </a:lnTo>
                <a:lnTo>
                  <a:pt x="4648200" y="49149"/>
                </a:lnTo>
                <a:lnTo>
                  <a:pt x="4648200" y="149733"/>
                </a:lnTo>
                <a:lnTo>
                  <a:pt x="4643628" y="149733"/>
                </a:lnTo>
                <a:cubicBezTo>
                  <a:pt x="4632960" y="200025"/>
                  <a:pt x="4613720" y="244983"/>
                  <a:pt x="4585907" y="284607"/>
                </a:cubicBezTo>
                <a:cubicBezTo>
                  <a:pt x="4558093" y="324231"/>
                  <a:pt x="4523994" y="358521"/>
                  <a:pt x="4483608" y="387477"/>
                </a:cubicBezTo>
                <a:cubicBezTo>
                  <a:pt x="4509516" y="391287"/>
                  <a:pt x="4536186" y="394716"/>
                  <a:pt x="4563618" y="397764"/>
                </a:cubicBezTo>
                <a:cubicBezTo>
                  <a:pt x="4591050" y="400812"/>
                  <a:pt x="4618863" y="403098"/>
                  <a:pt x="4647057" y="404622"/>
                </a:cubicBezTo>
                <a:lnTo>
                  <a:pt x="4647057" y="531495"/>
                </a:lnTo>
                <a:lnTo>
                  <a:pt x="4592193" y="528066"/>
                </a:lnTo>
                <a:lnTo>
                  <a:pt x="4592193" y="829818"/>
                </a:lnTo>
                <a:lnTo>
                  <a:pt x="4435602" y="829818"/>
                </a:lnTo>
                <a:lnTo>
                  <a:pt x="4435602" y="510921"/>
                </a:lnTo>
                <a:cubicBezTo>
                  <a:pt x="4386072" y="503301"/>
                  <a:pt x="4340352" y="493014"/>
                  <a:pt x="4298442" y="480060"/>
                </a:cubicBezTo>
                <a:cubicBezTo>
                  <a:pt x="4284726" y="483870"/>
                  <a:pt x="4271010" y="487680"/>
                  <a:pt x="4257294" y="491490"/>
                </a:cubicBezTo>
                <a:cubicBezTo>
                  <a:pt x="4243579" y="495300"/>
                  <a:pt x="4229863" y="498729"/>
                  <a:pt x="4216147" y="501777"/>
                </a:cubicBezTo>
                <a:lnTo>
                  <a:pt x="4154424" y="821817"/>
                </a:lnTo>
                <a:lnTo>
                  <a:pt x="4004691" y="821817"/>
                </a:lnTo>
                <a:lnTo>
                  <a:pt x="4061841" y="526923"/>
                </a:lnTo>
                <a:cubicBezTo>
                  <a:pt x="4048125" y="528447"/>
                  <a:pt x="4034409" y="529400"/>
                  <a:pt x="4020693" y="529781"/>
                </a:cubicBezTo>
                <a:cubicBezTo>
                  <a:pt x="4006977" y="530162"/>
                  <a:pt x="3993261" y="530733"/>
                  <a:pt x="3979546" y="531495"/>
                </a:cubicBezTo>
                <a:lnTo>
                  <a:pt x="3979546" y="408051"/>
                </a:lnTo>
                <a:cubicBezTo>
                  <a:pt x="4003929" y="405003"/>
                  <a:pt x="4027551" y="401955"/>
                  <a:pt x="4050411" y="398907"/>
                </a:cubicBezTo>
                <a:cubicBezTo>
                  <a:pt x="4073272" y="395859"/>
                  <a:pt x="4095750" y="392430"/>
                  <a:pt x="4117848" y="388620"/>
                </a:cubicBezTo>
                <a:cubicBezTo>
                  <a:pt x="4088131" y="364236"/>
                  <a:pt x="4061651" y="336614"/>
                  <a:pt x="4038410" y="305753"/>
                </a:cubicBezTo>
                <a:cubicBezTo>
                  <a:pt x="4015169" y="274892"/>
                  <a:pt x="3994785" y="238887"/>
                  <a:pt x="3977259" y="197739"/>
                </a:cubicBezTo>
                <a:lnTo>
                  <a:pt x="4138423" y="197739"/>
                </a:lnTo>
                <a:cubicBezTo>
                  <a:pt x="4155948" y="229743"/>
                  <a:pt x="4178046" y="256794"/>
                  <a:pt x="4204716" y="278892"/>
                </a:cubicBezTo>
                <a:cubicBezTo>
                  <a:pt x="4231386" y="300990"/>
                  <a:pt x="4261866" y="319659"/>
                  <a:pt x="4296157" y="334899"/>
                </a:cubicBezTo>
                <a:cubicBezTo>
                  <a:pt x="4338828" y="315087"/>
                  <a:pt x="4376928" y="290322"/>
                  <a:pt x="4410457" y="260604"/>
                </a:cubicBezTo>
                <a:cubicBezTo>
                  <a:pt x="4443984" y="230886"/>
                  <a:pt x="4471797" y="193929"/>
                  <a:pt x="4493896" y="149733"/>
                </a:cubicBezTo>
                <a:lnTo>
                  <a:pt x="3969258" y="149733"/>
                </a:lnTo>
                <a:lnTo>
                  <a:pt x="3969258" y="49149"/>
                </a:lnTo>
                <a:lnTo>
                  <a:pt x="4224148" y="49149"/>
                </a:lnTo>
                <a:close/>
              </a:path>
            </a:pathLst>
          </a:custGeom>
          <a:solidFill>
            <a:schemeClr val="bg1"/>
          </a:solidFill>
          <a:ln>
            <a:noFill/>
          </a:ln>
          <a:effectLst>
            <a:outerShdw blurRad="63500" dist="76200" dir="2700000" algn="tl">
              <a:srgbClr val="103F5C">
                <a:alpha val="33725"/>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000" spc="1200" dirty="0">
              <a:solidFill>
                <a:schemeClr val="bg1"/>
              </a:solidFill>
              <a:effectLst>
                <a:outerShdw blurRad="63500" dist="76200" dir="2700000" algn="tl">
                  <a:srgbClr val="103F5C">
                    <a:alpha val="33725"/>
                  </a:srgbClr>
                </a:outerShdw>
              </a:effectLst>
              <a:latin typeface="+mn-lt"/>
              <a:ea typeface="+mn-ea"/>
              <a:cs typeface="+mn-ea"/>
              <a:sym typeface="+mn-lt"/>
            </a:endParaRPr>
          </a:p>
        </p:txBody>
      </p:sp>
      <p:grpSp>
        <p:nvGrpSpPr>
          <p:cNvPr id="14" name="组合 13"/>
          <p:cNvGrpSpPr/>
          <p:nvPr/>
        </p:nvGrpSpPr>
        <p:grpSpPr>
          <a:xfrm>
            <a:off x="6202838" y="1496360"/>
            <a:ext cx="5441176" cy="4427608"/>
            <a:chOff x="6202838" y="1496360"/>
            <a:chExt cx="5441176" cy="4427608"/>
          </a:xfrm>
        </p:grpSpPr>
        <p:sp>
          <p:nvSpPr>
            <p:cNvPr id="51" name="íṡḻîďé"/>
            <p:cNvSpPr/>
            <p:nvPr/>
          </p:nvSpPr>
          <p:spPr bwMode="auto">
            <a:xfrm>
              <a:off x="6524529" y="5326016"/>
              <a:ext cx="1747855"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2" name="îSľïḋe"/>
            <p:cNvSpPr/>
            <p:nvPr/>
          </p:nvSpPr>
          <p:spPr bwMode="auto">
            <a:xfrm>
              <a:off x="6524529" y="5326016"/>
              <a:ext cx="1747855"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3" name="isḷîḓ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4" name="íṩḷïď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5" name="íṩḻiḓê"/>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6" name="ï$liḓe"/>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7" name="i$ľiḑê"/>
            <p:cNvSpPr/>
            <p:nvPr/>
          </p:nvSpPr>
          <p:spPr bwMode="auto">
            <a:xfrm>
              <a:off x="6460191" y="5051813"/>
              <a:ext cx="1747855" cy="274204"/>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 name="í$1iḍê"/>
            <p:cNvSpPr/>
            <p:nvPr/>
          </p:nvSpPr>
          <p:spPr bwMode="auto">
            <a:xfrm>
              <a:off x="6460191" y="5051813"/>
              <a:ext cx="1747855" cy="27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 name="îŝḻídê"/>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0" name="iṡļiḍè"/>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1" name="ïṩlíde"/>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2" name="iSľîḍè"/>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3" name="í$ḻïḑé"/>
            <p:cNvSpPr/>
            <p:nvPr/>
          </p:nvSpPr>
          <p:spPr bwMode="auto">
            <a:xfrm>
              <a:off x="6651674" y="4782205"/>
              <a:ext cx="1744792"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4" name="ïsḻiḍe"/>
            <p:cNvSpPr/>
            <p:nvPr/>
          </p:nvSpPr>
          <p:spPr bwMode="auto">
            <a:xfrm>
              <a:off x="6651674" y="4782205"/>
              <a:ext cx="1744792"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5" name="iṩlíďè"/>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6" name="îSḷïḍe"/>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7" name="îš1ïdè"/>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8" name="íslíďê"/>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9" name="ïṡḷïḋè"/>
            <p:cNvSpPr/>
            <p:nvPr/>
          </p:nvSpPr>
          <p:spPr bwMode="auto">
            <a:xfrm>
              <a:off x="6539848" y="4511065"/>
              <a:ext cx="1747855" cy="27114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0" name="îṧ1iḋé"/>
            <p:cNvSpPr/>
            <p:nvPr/>
          </p:nvSpPr>
          <p:spPr bwMode="auto">
            <a:xfrm>
              <a:off x="6539848" y="4511065"/>
              <a:ext cx="1747855" cy="27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1" name="ïṣlidè"/>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2" name="îṥḻîdé"/>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3" name="îš1îḑ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4" name="ïṧļíḍ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5" name="îŝḻîḋé"/>
            <p:cNvSpPr/>
            <p:nvPr/>
          </p:nvSpPr>
          <p:spPr bwMode="auto">
            <a:xfrm>
              <a:off x="7123488" y="5326016"/>
              <a:ext cx="572917" cy="38297"/>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6" name="iṥļídè"/>
            <p:cNvSpPr/>
            <p:nvPr/>
          </p:nvSpPr>
          <p:spPr bwMode="auto">
            <a:xfrm>
              <a:off x="7123488" y="5326016"/>
              <a:ext cx="572917"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7" name="iś1ïḓè"/>
            <p:cNvSpPr/>
            <p:nvPr/>
          </p:nvSpPr>
          <p:spPr bwMode="auto">
            <a:xfrm>
              <a:off x="6524529" y="5326016"/>
              <a:ext cx="598959" cy="38297"/>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8" name="ï$liḋè"/>
            <p:cNvSpPr/>
            <p:nvPr/>
          </p:nvSpPr>
          <p:spPr bwMode="auto">
            <a:xfrm>
              <a:off x="6524529" y="5326016"/>
              <a:ext cx="598959"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9" name="iSlïḋè"/>
            <p:cNvSpPr/>
            <p:nvPr/>
          </p:nvSpPr>
          <p:spPr bwMode="auto">
            <a:xfrm>
              <a:off x="7696404" y="5326016"/>
              <a:ext cx="505515" cy="38297"/>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0" name="iṥlîḑè"/>
            <p:cNvSpPr/>
            <p:nvPr/>
          </p:nvSpPr>
          <p:spPr bwMode="auto">
            <a:xfrm>
              <a:off x="7696404" y="5326016"/>
              <a:ext cx="505515"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1" name="îSlíḑé"/>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2" name="iśḻîḋe"/>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3" name="iš1iḍe"/>
            <p:cNvSpPr/>
            <p:nvPr/>
          </p:nvSpPr>
          <p:spPr bwMode="auto">
            <a:xfrm>
              <a:off x="6524529" y="5326016"/>
              <a:ext cx="398284" cy="1532"/>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4" name="iṩľîḍe"/>
            <p:cNvSpPr/>
            <p:nvPr/>
          </p:nvSpPr>
          <p:spPr bwMode="auto">
            <a:xfrm>
              <a:off x="6524529" y="5326016"/>
              <a:ext cx="398284"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5" name="íśliḋé"/>
            <p:cNvSpPr/>
            <p:nvPr/>
          </p:nvSpPr>
          <p:spPr bwMode="auto">
            <a:xfrm>
              <a:off x="7469689" y="5326016"/>
              <a:ext cx="732230" cy="1532"/>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6" name="iṥḷîḍé"/>
            <p:cNvSpPr/>
            <p:nvPr/>
          </p:nvSpPr>
          <p:spPr bwMode="auto">
            <a:xfrm>
              <a:off x="7469689" y="5326016"/>
              <a:ext cx="732230"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7" name="iŝļîdê"/>
            <p:cNvSpPr/>
            <p:nvPr/>
          </p:nvSpPr>
          <p:spPr bwMode="auto">
            <a:xfrm>
              <a:off x="7333352" y="4782205"/>
              <a:ext cx="566789" cy="41361"/>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8" name="íṣḷiḑè"/>
            <p:cNvSpPr/>
            <p:nvPr/>
          </p:nvSpPr>
          <p:spPr bwMode="auto">
            <a:xfrm>
              <a:off x="7333352" y="4782205"/>
              <a:ext cx="56678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9" name="íş1iḍe"/>
            <p:cNvSpPr/>
            <p:nvPr/>
          </p:nvSpPr>
          <p:spPr bwMode="auto">
            <a:xfrm>
              <a:off x="6651674" y="4782205"/>
              <a:ext cx="681679" cy="41361"/>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0" name="ïşḷiďè"/>
            <p:cNvSpPr/>
            <p:nvPr/>
          </p:nvSpPr>
          <p:spPr bwMode="auto">
            <a:xfrm>
              <a:off x="6651674" y="4782205"/>
              <a:ext cx="68167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1" name="íš1íḍ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close/>
                </a:path>
              </a:pathLst>
            </a:custGeom>
            <a:solidFill>
              <a:srgbClr val="FFA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2" name="îṥľíd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3" name="îṣľîḋé"/>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4" name="íṡḷïḓè"/>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5" name="í$1íḓè"/>
            <p:cNvSpPr/>
            <p:nvPr/>
          </p:nvSpPr>
          <p:spPr bwMode="auto">
            <a:xfrm>
              <a:off x="8390337" y="1496360"/>
              <a:ext cx="2636336" cy="3867953"/>
            </a:xfrm>
            <a:custGeom>
              <a:avLst/>
              <a:gdLst>
                <a:gd name="T0" fmla="*/ 756 w 828"/>
                <a:gd name="T1" fmla="*/ 1216 h 1216"/>
                <a:gd name="T2" fmla="*/ 72 w 828"/>
                <a:gd name="T3" fmla="*/ 1216 h 1216"/>
                <a:gd name="T4" fmla="*/ 0 w 828"/>
                <a:gd name="T5" fmla="*/ 1144 h 1216"/>
                <a:gd name="T6" fmla="*/ 0 w 828"/>
                <a:gd name="T7" fmla="*/ 72 h 1216"/>
                <a:gd name="T8" fmla="*/ 72 w 828"/>
                <a:gd name="T9" fmla="*/ 0 h 1216"/>
                <a:gd name="T10" fmla="*/ 756 w 828"/>
                <a:gd name="T11" fmla="*/ 0 h 1216"/>
                <a:gd name="T12" fmla="*/ 828 w 828"/>
                <a:gd name="T13" fmla="*/ 72 h 1216"/>
                <a:gd name="T14" fmla="*/ 828 w 828"/>
                <a:gd name="T15" fmla="*/ 1144 h 1216"/>
                <a:gd name="T16" fmla="*/ 756 w 828"/>
                <a:gd name="T17" fmla="*/ 1216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1216">
                  <a:moveTo>
                    <a:pt x="756" y="1216"/>
                  </a:moveTo>
                  <a:cubicBezTo>
                    <a:pt x="72" y="1216"/>
                    <a:pt x="72" y="1216"/>
                    <a:pt x="72" y="1216"/>
                  </a:cubicBezTo>
                  <a:cubicBezTo>
                    <a:pt x="33" y="1216"/>
                    <a:pt x="0" y="1184"/>
                    <a:pt x="0" y="1144"/>
                  </a:cubicBezTo>
                  <a:cubicBezTo>
                    <a:pt x="0" y="72"/>
                    <a:pt x="0" y="72"/>
                    <a:pt x="0" y="72"/>
                  </a:cubicBezTo>
                  <a:cubicBezTo>
                    <a:pt x="0" y="33"/>
                    <a:pt x="33" y="0"/>
                    <a:pt x="72" y="0"/>
                  </a:cubicBezTo>
                  <a:cubicBezTo>
                    <a:pt x="756" y="0"/>
                    <a:pt x="756" y="0"/>
                    <a:pt x="756" y="0"/>
                  </a:cubicBezTo>
                  <a:cubicBezTo>
                    <a:pt x="796" y="0"/>
                    <a:pt x="828" y="33"/>
                    <a:pt x="828" y="72"/>
                  </a:cubicBezTo>
                  <a:cubicBezTo>
                    <a:pt x="828" y="1144"/>
                    <a:pt x="828" y="1144"/>
                    <a:pt x="828" y="1144"/>
                  </a:cubicBezTo>
                  <a:cubicBezTo>
                    <a:pt x="828" y="1184"/>
                    <a:pt x="796" y="1216"/>
                    <a:pt x="756" y="1216"/>
                  </a:cubicBezTo>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6" name="ïSḷíḋe"/>
            <p:cNvSpPr/>
            <p:nvPr/>
          </p:nvSpPr>
          <p:spPr bwMode="auto">
            <a:xfrm>
              <a:off x="8644627" y="1750649"/>
              <a:ext cx="2126225" cy="30912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7" name="ïSliḑê"/>
            <p:cNvSpPr/>
            <p:nvPr/>
          </p:nvSpPr>
          <p:spPr bwMode="auto">
            <a:xfrm>
              <a:off x="8644627" y="1750649"/>
              <a:ext cx="2126225" cy="309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8" name="ïsḷíḍê"/>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9" name="ïṡḷiḑé"/>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0" name="îṥ1îď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1" name="îSḷïḍ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2" name="ïṡlíḑe"/>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3" name="íṡḷïďé"/>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4" name="îSḷíḓè"/>
            <p:cNvSpPr/>
            <p:nvPr/>
          </p:nvSpPr>
          <p:spPr bwMode="auto">
            <a:xfrm>
              <a:off x="9300264" y="2418541"/>
              <a:ext cx="114890" cy="493260"/>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5" name="ïšľíḓê"/>
            <p:cNvSpPr/>
            <p:nvPr/>
          </p:nvSpPr>
          <p:spPr bwMode="auto">
            <a:xfrm>
              <a:off x="9300264" y="2418541"/>
              <a:ext cx="114890" cy="493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6" name="ïs1iḑè"/>
            <p:cNvSpPr/>
            <p:nvPr/>
          </p:nvSpPr>
          <p:spPr bwMode="auto">
            <a:xfrm>
              <a:off x="9479492" y="2711127"/>
              <a:ext cx="113358" cy="200674"/>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7" name="işḷîḍe"/>
            <p:cNvSpPr/>
            <p:nvPr/>
          </p:nvSpPr>
          <p:spPr bwMode="auto">
            <a:xfrm>
              <a:off x="9479492" y="2711127"/>
              <a:ext cx="113358" cy="20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8" name="îṩḷîḑe"/>
            <p:cNvSpPr/>
            <p:nvPr/>
          </p:nvSpPr>
          <p:spPr bwMode="auto">
            <a:xfrm>
              <a:off x="9657188" y="2361863"/>
              <a:ext cx="114890" cy="5499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9" name="îṧļîḋê"/>
            <p:cNvSpPr/>
            <p:nvPr/>
          </p:nvSpPr>
          <p:spPr bwMode="auto">
            <a:xfrm>
              <a:off x="9657188" y="2361863"/>
              <a:ext cx="114890" cy="54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0" name="íślíḋé"/>
            <p:cNvSpPr/>
            <p:nvPr/>
          </p:nvSpPr>
          <p:spPr bwMode="auto">
            <a:xfrm>
              <a:off x="9834884" y="2876569"/>
              <a:ext cx="114890" cy="35233"/>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1" name="îṣļíḍé"/>
            <p:cNvSpPr/>
            <p:nvPr/>
          </p:nvSpPr>
          <p:spPr bwMode="auto">
            <a:xfrm>
              <a:off x="9834884" y="2876569"/>
              <a:ext cx="114890" cy="3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2" name="iṡḻíḑê"/>
            <p:cNvSpPr/>
            <p:nvPr/>
          </p:nvSpPr>
          <p:spPr bwMode="auto">
            <a:xfrm>
              <a:off x="10191808" y="2737169"/>
              <a:ext cx="114890" cy="17463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3" name="ïšļîḓè"/>
            <p:cNvSpPr/>
            <p:nvPr/>
          </p:nvSpPr>
          <p:spPr bwMode="auto">
            <a:xfrm>
              <a:off x="10191808" y="2737169"/>
              <a:ext cx="114890" cy="1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4" name="î$líḑê"/>
            <p:cNvSpPr/>
            <p:nvPr/>
          </p:nvSpPr>
          <p:spPr bwMode="auto">
            <a:xfrm>
              <a:off x="10371036" y="2610024"/>
              <a:ext cx="113358" cy="301777"/>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5" name="iṡḻiḓe"/>
            <p:cNvSpPr/>
            <p:nvPr/>
          </p:nvSpPr>
          <p:spPr bwMode="auto">
            <a:xfrm>
              <a:off x="10371036" y="2610024"/>
              <a:ext cx="113358" cy="30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6" name="išḷidê"/>
            <p:cNvSpPr/>
            <p:nvPr/>
          </p:nvSpPr>
          <p:spPr bwMode="auto">
            <a:xfrm>
              <a:off x="10548732" y="2507389"/>
              <a:ext cx="114890" cy="40441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7" name="íS1iḑe"/>
            <p:cNvSpPr/>
            <p:nvPr/>
          </p:nvSpPr>
          <p:spPr bwMode="auto">
            <a:xfrm>
              <a:off x="10548732" y="2507389"/>
              <a:ext cx="114890" cy="40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8" name="íṡlîḑè"/>
            <p:cNvSpPr/>
            <p:nvPr/>
          </p:nvSpPr>
          <p:spPr bwMode="auto">
            <a:xfrm>
              <a:off x="10548732"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9" name="íṣļiḑe"/>
            <p:cNvSpPr/>
            <p:nvPr/>
          </p:nvSpPr>
          <p:spPr bwMode="auto">
            <a:xfrm>
              <a:off x="1054873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0" name="iṡ1îḋê"/>
            <p:cNvSpPr/>
            <p:nvPr/>
          </p:nvSpPr>
          <p:spPr bwMode="auto">
            <a:xfrm>
              <a:off x="10371036"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1" name="îšļîḋé"/>
            <p:cNvSpPr/>
            <p:nvPr/>
          </p:nvSpPr>
          <p:spPr bwMode="auto">
            <a:xfrm>
              <a:off x="10371036"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2" name="íŝḻïḋé"/>
            <p:cNvSpPr/>
            <p:nvPr/>
          </p:nvSpPr>
          <p:spPr bwMode="auto">
            <a:xfrm>
              <a:off x="1019180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3" name="iṥḷiďe"/>
            <p:cNvSpPr/>
            <p:nvPr/>
          </p:nvSpPr>
          <p:spPr bwMode="auto">
            <a:xfrm>
              <a:off x="1019180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4" name="îṣḷîďe"/>
            <p:cNvSpPr/>
            <p:nvPr/>
          </p:nvSpPr>
          <p:spPr bwMode="auto">
            <a:xfrm>
              <a:off x="10014112" y="4377794"/>
              <a:ext cx="114890"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5" name="îSlîdé"/>
            <p:cNvSpPr/>
            <p:nvPr/>
          </p:nvSpPr>
          <p:spPr bwMode="auto">
            <a:xfrm>
              <a:off x="1001411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6" name="îŝḷiḑé"/>
            <p:cNvSpPr/>
            <p:nvPr/>
          </p:nvSpPr>
          <p:spPr bwMode="auto">
            <a:xfrm>
              <a:off x="9834884"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7" name="îŝ1íḋê"/>
            <p:cNvSpPr/>
            <p:nvPr/>
          </p:nvSpPr>
          <p:spPr bwMode="auto">
            <a:xfrm>
              <a:off x="9834884"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8" name="íṥľïďe"/>
            <p:cNvSpPr/>
            <p:nvPr/>
          </p:nvSpPr>
          <p:spPr bwMode="auto">
            <a:xfrm>
              <a:off x="965718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9" name="ísľïďé"/>
            <p:cNvSpPr/>
            <p:nvPr/>
          </p:nvSpPr>
          <p:spPr bwMode="auto">
            <a:xfrm>
              <a:off x="965718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0" name="işḻíde"/>
            <p:cNvSpPr/>
            <p:nvPr/>
          </p:nvSpPr>
          <p:spPr bwMode="auto">
            <a:xfrm>
              <a:off x="9479492"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1" name="íṣḷidé"/>
            <p:cNvSpPr/>
            <p:nvPr/>
          </p:nvSpPr>
          <p:spPr bwMode="auto">
            <a:xfrm>
              <a:off x="9479492"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2" name="ïsḻiḍè"/>
            <p:cNvSpPr/>
            <p:nvPr/>
          </p:nvSpPr>
          <p:spPr bwMode="auto">
            <a:xfrm>
              <a:off x="9300264" y="4377794"/>
              <a:ext cx="114890" cy="177696"/>
            </a:xfrm>
            <a:custGeom>
              <a:avLst/>
              <a:gdLst>
                <a:gd name="T0" fmla="*/ 36 w 36"/>
                <a:gd name="T1" fmla="*/ 0 h 56"/>
                <a:gd name="T2" fmla="*/ 24 w 36"/>
                <a:gd name="T3" fmla="*/ 0 h 56"/>
                <a:gd name="T4" fmla="*/ 27 w 36"/>
                <a:gd name="T5" fmla="*/ 25 h 56"/>
                <a:gd name="T6" fmla="*/ 0 w 36"/>
                <a:gd name="T7" fmla="*/ 25 h 56"/>
                <a:gd name="T8" fmla="*/ 0 w 36"/>
                <a:gd name="T9" fmla="*/ 56 h 56"/>
                <a:gd name="T10" fmla="*/ 36 w 36"/>
                <a:gd name="T11" fmla="*/ 56 h 56"/>
                <a:gd name="T12" fmla="*/ 36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36" y="0"/>
                  </a:moveTo>
                  <a:cubicBezTo>
                    <a:pt x="24" y="0"/>
                    <a:pt x="24" y="0"/>
                    <a:pt x="24" y="0"/>
                  </a:cubicBezTo>
                  <a:cubicBezTo>
                    <a:pt x="25" y="8"/>
                    <a:pt x="26" y="16"/>
                    <a:pt x="27" y="25"/>
                  </a:cubicBezTo>
                  <a:cubicBezTo>
                    <a:pt x="0" y="25"/>
                    <a:pt x="0" y="25"/>
                    <a:pt x="0" y="25"/>
                  </a:cubicBezTo>
                  <a:cubicBezTo>
                    <a:pt x="0" y="56"/>
                    <a:pt x="0" y="56"/>
                    <a:pt x="0" y="56"/>
                  </a:cubicBezTo>
                  <a:cubicBezTo>
                    <a:pt x="36" y="56"/>
                    <a:pt x="36" y="56"/>
                    <a:pt x="36" y="56"/>
                  </a:cubicBezTo>
                  <a:cubicBezTo>
                    <a:pt x="36" y="0"/>
                    <a:pt x="36" y="0"/>
                    <a:pt x="36" y="0"/>
                  </a:cubicBezTo>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3" name="i$lïḋè"/>
            <p:cNvSpPr/>
            <p:nvPr/>
          </p:nvSpPr>
          <p:spPr bwMode="auto">
            <a:xfrm>
              <a:off x="9122568" y="4457451"/>
              <a:ext cx="114890" cy="980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4" name="ïṣliḋê"/>
            <p:cNvSpPr/>
            <p:nvPr/>
          </p:nvSpPr>
          <p:spPr bwMode="auto">
            <a:xfrm>
              <a:off x="9122568" y="4457451"/>
              <a:ext cx="114890" cy="9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5" name="íŝḷiďé"/>
            <p:cNvSpPr/>
            <p:nvPr/>
          </p:nvSpPr>
          <p:spPr bwMode="auto">
            <a:xfrm>
              <a:off x="8943340" y="4377794"/>
              <a:ext cx="114890" cy="177696"/>
            </a:xfrm>
            <a:custGeom>
              <a:avLst/>
              <a:gdLst>
                <a:gd name="T0" fmla="*/ 18 w 36"/>
                <a:gd name="T1" fmla="*/ 0 h 56"/>
                <a:gd name="T2" fmla="*/ 0 w 36"/>
                <a:gd name="T3" fmla="*/ 0 h 56"/>
                <a:gd name="T4" fmla="*/ 0 w 36"/>
                <a:gd name="T5" fmla="*/ 56 h 56"/>
                <a:gd name="T6" fmla="*/ 36 w 36"/>
                <a:gd name="T7" fmla="*/ 56 h 56"/>
                <a:gd name="T8" fmla="*/ 36 w 36"/>
                <a:gd name="T9" fmla="*/ 25 h 56"/>
                <a:gd name="T10" fmla="*/ 22 w 36"/>
                <a:gd name="T11" fmla="*/ 25 h 56"/>
                <a:gd name="T12" fmla="*/ 18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18" y="0"/>
                  </a:moveTo>
                  <a:cubicBezTo>
                    <a:pt x="0" y="0"/>
                    <a:pt x="0" y="0"/>
                    <a:pt x="0" y="0"/>
                  </a:cubicBezTo>
                  <a:cubicBezTo>
                    <a:pt x="0" y="56"/>
                    <a:pt x="0" y="56"/>
                    <a:pt x="0" y="56"/>
                  </a:cubicBezTo>
                  <a:cubicBezTo>
                    <a:pt x="36" y="56"/>
                    <a:pt x="36" y="56"/>
                    <a:pt x="36" y="56"/>
                  </a:cubicBezTo>
                  <a:cubicBezTo>
                    <a:pt x="36" y="25"/>
                    <a:pt x="36" y="25"/>
                    <a:pt x="36" y="25"/>
                  </a:cubicBezTo>
                  <a:cubicBezTo>
                    <a:pt x="22" y="25"/>
                    <a:pt x="22" y="25"/>
                    <a:pt x="22" y="25"/>
                  </a:cubicBezTo>
                  <a:cubicBezTo>
                    <a:pt x="22" y="25"/>
                    <a:pt x="21" y="15"/>
                    <a:pt x="18" y="0"/>
                  </a:cubicBezTo>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8" name="iṡḷiďê"/>
            <p:cNvSpPr/>
            <p:nvPr/>
          </p:nvSpPr>
          <p:spPr bwMode="auto">
            <a:xfrm>
              <a:off x="9574467" y="4938455"/>
              <a:ext cx="268076" cy="26654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9" name="íśḷîḓè"/>
            <p:cNvSpPr/>
            <p:nvPr/>
          </p:nvSpPr>
          <p:spPr bwMode="auto">
            <a:xfrm>
              <a:off x="8874406" y="3054265"/>
              <a:ext cx="2562806" cy="1323529"/>
            </a:xfrm>
            <a:prstGeom prst="rect">
              <a:avLst/>
            </a:prstGeom>
            <a:solidFill>
              <a:srgbClr val="6C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0" name="ï$ľïďè"/>
            <p:cNvSpPr/>
            <p:nvPr/>
          </p:nvSpPr>
          <p:spPr bwMode="auto">
            <a:xfrm>
              <a:off x="8874406" y="3054265"/>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1" name="ïṧliḍe"/>
            <p:cNvSpPr/>
            <p:nvPr/>
          </p:nvSpPr>
          <p:spPr bwMode="auto">
            <a:xfrm>
              <a:off x="9004615" y="3198260"/>
              <a:ext cx="2305453" cy="1034008"/>
            </a:xfrm>
            <a:custGeom>
              <a:avLst/>
              <a:gdLst>
                <a:gd name="T0" fmla="*/ 654 w 724"/>
                <a:gd name="T1" fmla="*/ 325 h 325"/>
                <a:gd name="T2" fmla="*/ 70 w 724"/>
                <a:gd name="T3" fmla="*/ 325 h 325"/>
                <a:gd name="T4" fmla="*/ 70 w 724"/>
                <a:gd name="T5" fmla="*/ 319 h 325"/>
                <a:gd name="T6" fmla="*/ 6 w 724"/>
                <a:gd name="T7" fmla="*/ 247 h 325"/>
                <a:gd name="T8" fmla="*/ 0 w 724"/>
                <a:gd name="T9" fmla="*/ 247 h 325"/>
                <a:gd name="T10" fmla="*/ 0 w 724"/>
                <a:gd name="T11" fmla="*/ 78 h 325"/>
                <a:gd name="T12" fmla="*/ 6 w 724"/>
                <a:gd name="T13" fmla="*/ 78 h 325"/>
                <a:gd name="T14" fmla="*/ 70 w 724"/>
                <a:gd name="T15" fmla="*/ 7 h 325"/>
                <a:gd name="T16" fmla="*/ 70 w 724"/>
                <a:gd name="T17" fmla="*/ 0 h 325"/>
                <a:gd name="T18" fmla="*/ 654 w 724"/>
                <a:gd name="T19" fmla="*/ 0 h 325"/>
                <a:gd name="T20" fmla="*/ 654 w 724"/>
                <a:gd name="T21" fmla="*/ 7 h 325"/>
                <a:gd name="T22" fmla="*/ 718 w 724"/>
                <a:gd name="T23" fmla="*/ 78 h 325"/>
                <a:gd name="T24" fmla="*/ 724 w 724"/>
                <a:gd name="T25" fmla="*/ 78 h 325"/>
                <a:gd name="T26" fmla="*/ 724 w 724"/>
                <a:gd name="T27" fmla="*/ 247 h 325"/>
                <a:gd name="T28" fmla="*/ 718 w 724"/>
                <a:gd name="T29" fmla="*/ 247 h 325"/>
                <a:gd name="T30" fmla="*/ 654 w 724"/>
                <a:gd name="T31" fmla="*/ 319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9"/>
                    <a:pt x="70" y="319"/>
                    <a:pt x="70" y="319"/>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7"/>
                  </a:cubicBezTo>
                  <a:cubicBezTo>
                    <a:pt x="70" y="0"/>
                    <a:pt x="70" y="0"/>
                    <a:pt x="70" y="0"/>
                  </a:cubicBezTo>
                  <a:cubicBezTo>
                    <a:pt x="654" y="0"/>
                    <a:pt x="654" y="0"/>
                    <a:pt x="654" y="0"/>
                  </a:cubicBezTo>
                  <a:cubicBezTo>
                    <a:pt x="654" y="7"/>
                    <a:pt x="654" y="7"/>
                    <a:pt x="654" y="7"/>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9"/>
                  </a:cubicBezTo>
                  <a:lnTo>
                    <a:pt x="654" y="325"/>
                  </a:lnTo>
                  <a:close/>
                  <a:moveTo>
                    <a:pt x="81" y="312"/>
                  </a:moveTo>
                  <a:cubicBezTo>
                    <a:pt x="642" y="312"/>
                    <a:pt x="642" y="312"/>
                    <a:pt x="642" y="312"/>
                  </a:cubicBezTo>
                  <a:cubicBezTo>
                    <a:pt x="645" y="271"/>
                    <a:pt x="675" y="238"/>
                    <a:pt x="712" y="234"/>
                  </a:cubicBezTo>
                  <a:cubicBezTo>
                    <a:pt x="712" y="91"/>
                    <a:pt x="712" y="91"/>
                    <a:pt x="712" y="91"/>
                  </a:cubicBezTo>
                  <a:cubicBezTo>
                    <a:pt x="675" y="88"/>
                    <a:pt x="645" y="55"/>
                    <a:pt x="642" y="13"/>
                  </a:cubicBezTo>
                  <a:cubicBezTo>
                    <a:pt x="81" y="13"/>
                    <a:pt x="81" y="13"/>
                    <a:pt x="81" y="13"/>
                  </a:cubicBezTo>
                  <a:cubicBezTo>
                    <a:pt x="79" y="55"/>
                    <a:pt x="49" y="88"/>
                    <a:pt x="12" y="91"/>
                  </a:cubicBezTo>
                  <a:cubicBezTo>
                    <a:pt x="12" y="234"/>
                    <a:pt x="12" y="234"/>
                    <a:pt x="12" y="234"/>
                  </a:cubicBezTo>
                  <a:cubicBezTo>
                    <a:pt x="49" y="238"/>
                    <a:pt x="79" y="271"/>
                    <a:pt x="81" y="312"/>
                  </a:cubicBez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2" name="îs1îḓe"/>
            <p:cNvSpPr/>
            <p:nvPr/>
          </p:nvSpPr>
          <p:spPr bwMode="auto">
            <a:xfrm>
              <a:off x="9876244" y="3328468"/>
              <a:ext cx="557598" cy="772059"/>
            </a:xfrm>
            <a:custGeom>
              <a:avLst/>
              <a:gdLst>
                <a:gd name="T0" fmla="*/ 166 w 175"/>
                <a:gd name="T1" fmla="*/ 50 h 243"/>
                <a:gd name="T2" fmla="*/ 145 w 175"/>
                <a:gd name="T3" fmla="*/ 50 h 243"/>
                <a:gd name="T4" fmla="*/ 136 w 175"/>
                <a:gd name="T5" fmla="*/ 34 h 243"/>
                <a:gd name="T6" fmla="*/ 157 w 175"/>
                <a:gd name="T7" fmla="*/ 34 h 243"/>
                <a:gd name="T8" fmla="*/ 175 w 175"/>
                <a:gd name="T9" fmla="*/ 8 h 243"/>
                <a:gd name="T10" fmla="*/ 166 w 175"/>
                <a:gd name="T11" fmla="*/ 0 h 243"/>
                <a:gd name="T12" fmla="*/ 21 w 175"/>
                <a:gd name="T13" fmla="*/ 0 h 243"/>
                <a:gd name="T14" fmla="*/ 3 w 175"/>
                <a:gd name="T15" fmla="*/ 27 h 243"/>
                <a:gd name="T16" fmla="*/ 13 w 175"/>
                <a:gd name="T17" fmla="*/ 34 h 243"/>
                <a:gd name="T18" fmla="*/ 83 w 175"/>
                <a:gd name="T19" fmla="*/ 34 h 243"/>
                <a:gd name="T20" fmla="*/ 83 w 175"/>
                <a:gd name="T21" fmla="*/ 34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9 h 243"/>
                <a:gd name="T36" fmla="*/ 5 w 175"/>
                <a:gd name="T37" fmla="*/ 109 h 243"/>
                <a:gd name="T38" fmla="*/ 5 w 175"/>
                <a:gd name="T39" fmla="*/ 139 h 243"/>
                <a:gd name="T40" fmla="*/ 60 w 175"/>
                <a:gd name="T41" fmla="*/ 236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9"/>
                    <a:pt x="136" y="34"/>
                  </a:cubicBezTo>
                  <a:cubicBezTo>
                    <a:pt x="157" y="34"/>
                    <a:pt x="157" y="34"/>
                    <a:pt x="157" y="34"/>
                  </a:cubicBezTo>
                  <a:cubicBezTo>
                    <a:pt x="175" y="8"/>
                    <a:pt x="175" y="8"/>
                    <a:pt x="175" y="8"/>
                  </a:cubicBezTo>
                  <a:cubicBezTo>
                    <a:pt x="166" y="0"/>
                    <a:pt x="166" y="0"/>
                    <a:pt x="166" y="0"/>
                  </a:cubicBezTo>
                  <a:cubicBezTo>
                    <a:pt x="21" y="0"/>
                    <a:pt x="21" y="0"/>
                    <a:pt x="21" y="0"/>
                  </a:cubicBezTo>
                  <a:cubicBezTo>
                    <a:pt x="3" y="27"/>
                    <a:pt x="3" y="27"/>
                    <a:pt x="3" y="27"/>
                  </a:cubicBezTo>
                  <a:cubicBezTo>
                    <a:pt x="13" y="34"/>
                    <a:pt x="13" y="34"/>
                    <a:pt x="13" y="34"/>
                  </a:cubicBezTo>
                  <a:cubicBezTo>
                    <a:pt x="83" y="34"/>
                    <a:pt x="83" y="34"/>
                    <a:pt x="83" y="34"/>
                  </a:cubicBezTo>
                  <a:cubicBezTo>
                    <a:pt x="83" y="34"/>
                    <a:pt x="83" y="34"/>
                    <a:pt x="83" y="34"/>
                  </a:cubicBezTo>
                  <a:cubicBezTo>
                    <a:pt x="90" y="34"/>
                    <a:pt x="97" y="36"/>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9"/>
                    <a:pt x="73" y="109"/>
                  </a:cubicBezTo>
                  <a:cubicBezTo>
                    <a:pt x="5" y="109"/>
                    <a:pt x="5" y="109"/>
                    <a:pt x="5" y="109"/>
                  </a:cubicBezTo>
                  <a:cubicBezTo>
                    <a:pt x="5" y="139"/>
                    <a:pt x="5" y="139"/>
                    <a:pt x="5" y="139"/>
                  </a:cubicBezTo>
                  <a:cubicBezTo>
                    <a:pt x="60" y="236"/>
                    <a:pt x="60" y="236"/>
                    <a:pt x="60" y="236"/>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3" name="ïSļídê"/>
            <p:cNvSpPr/>
            <p:nvPr/>
          </p:nvSpPr>
          <p:spPr bwMode="auto">
            <a:xfrm>
              <a:off x="9876244" y="3328468"/>
              <a:ext cx="528493" cy="750613"/>
            </a:xfrm>
            <a:custGeom>
              <a:avLst/>
              <a:gdLst>
                <a:gd name="T0" fmla="*/ 127 w 166"/>
                <a:gd name="T1" fmla="*/ 27 h 236"/>
                <a:gd name="T2" fmla="*/ 148 w 166"/>
                <a:gd name="T3" fmla="*/ 27 h 236"/>
                <a:gd name="T4" fmla="*/ 166 w 166"/>
                <a:gd name="T5" fmla="*/ 0 h 236"/>
                <a:gd name="T6" fmla="*/ 21 w 166"/>
                <a:gd name="T7" fmla="*/ 0 h 236"/>
                <a:gd name="T8" fmla="*/ 3 w 166"/>
                <a:gd name="T9" fmla="*/ 27 h 236"/>
                <a:gd name="T10" fmla="*/ 73 w 166"/>
                <a:gd name="T11" fmla="*/ 27 h 236"/>
                <a:gd name="T12" fmla="*/ 73 w 166"/>
                <a:gd name="T13" fmla="*/ 27 h 236"/>
                <a:gd name="T14" fmla="*/ 110 w 166"/>
                <a:gd name="T15" fmla="*/ 50 h 236"/>
                <a:gd name="T16" fmla="*/ 18 w 166"/>
                <a:gd name="T17" fmla="*/ 50 h 236"/>
                <a:gd name="T18" fmla="*/ 0 w 166"/>
                <a:gd name="T19" fmla="*/ 76 h 236"/>
                <a:gd name="T20" fmla="*/ 114 w 166"/>
                <a:gd name="T21" fmla="*/ 76 h 236"/>
                <a:gd name="T22" fmla="*/ 73 w 166"/>
                <a:gd name="T23" fmla="*/ 109 h 236"/>
                <a:gd name="T24" fmla="*/ 5 w 166"/>
                <a:gd name="T25" fmla="*/ 109 h 236"/>
                <a:gd name="T26" fmla="*/ 5 w 166"/>
                <a:gd name="T27" fmla="*/ 139 h 236"/>
                <a:gd name="T28" fmla="*/ 60 w 166"/>
                <a:gd name="T29" fmla="*/ 236 h 236"/>
                <a:gd name="T30" fmla="*/ 98 w 166"/>
                <a:gd name="T31" fmla="*/ 236 h 236"/>
                <a:gd name="T32" fmla="*/ 42 w 166"/>
                <a:gd name="T33" fmla="*/ 135 h 236"/>
                <a:gd name="T34" fmla="*/ 73 w 166"/>
                <a:gd name="T35" fmla="*/ 135 h 236"/>
                <a:gd name="T36" fmla="*/ 73 w 166"/>
                <a:gd name="T37" fmla="*/ 135 h 236"/>
                <a:gd name="T38" fmla="*/ 74 w 166"/>
                <a:gd name="T39" fmla="*/ 135 h 236"/>
                <a:gd name="T40" fmla="*/ 140 w 166"/>
                <a:gd name="T41" fmla="*/ 76 h 236"/>
                <a:gd name="T42" fmla="*/ 148 w 166"/>
                <a:gd name="T43" fmla="*/ 76 h 236"/>
                <a:gd name="T44" fmla="*/ 166 w 166"/>
                <a:gd name="T45" fmla="*/ 50 h 236"/>
                <a:gd name="T46" fmla="*/ 138 w 166"/>
                <a:gd name="T47" fmla="*/ 50 h 236"/>
                <a:gd name="T48" fmla="*/ 127 w 166"/>
                <a:gd name="T49" fmla="*/ 2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6">
                  <a:moveTo>
                    <a:pt x="127" y="27"/>
                  </a:moveTo>
                  <a:cubicBezTo>
                    <a:pt x="148" y="27"/>
                    <a:pt x="148" y="27"/>
                    <a:pt x="148" y="27"/>
                  </a:cubicBezTo>
                  <a:cubicBezTo>
                    <a:pt x="166" y="0"/>
                    <a:pt x="166" y="0"/>
                    <a:pt x="166" y="0"/>
                  </a:cubicBezTo>
                  <a:cubicBezTo>
                    <a:pt x="21" y="0"/>
                    <a:pt x="21" y="0"/>
                    <a:pt x="21" y="0"/>
                  </a:cubicBezTo>
                  <a:cubicBezTo>
                    <a:pt x="3" y="27"/>
                    <a:pt x="3" y="27"/>
                    <a:pt x="3" y="27"/>
                  </a:cubicBezTo>
                  <a:cubicBezTo>
                    <a:pt x="73" y="27"/>
                    <a:pt x="73" y="27"/>
                    <a:pt x="73" y="27"/>
                  </a:cubicBezTo>
                  <a:cubicBezTo>
                    <a:pt x="73" y="27"/>
                    <a:pt x="73" y="27"/>
                    <a:pt x="73" y="27"/>
                  </a:cubicBezTo>
                  <a:cubicBezTo>
                    <a:pt x="90" y="27"/>
                    <a:pt x="104" y="36"/>
                    <a:pt x="110" y="50"/>
                  </a:cubicBezTo>
                  <a:cubicBezTo>
                    <a:pt x="18" y="50"/>
                    <a:pt x="18" y="50"/>
                    <a:pt x="18" y="50"/>
                  </a:cubicBezTo>
                  <a:cubicBezTo>
                    <a:pt x="0" y="76"/>
                    <a:pt x="0" y="76"/>
                    <a:pt x="0" y="76"/>
                  </a:cubicBezTo>
                  <a:cubicBezTo>
                    <a:pt x="114" y="76"/>
                    <a:pt x="114" y="76"/>
                    <a:pt x="114" y="76"/>
                  </a:cubicBezTo>
                  <a:cubicBezTo>
                    <a:pt x="110" y="95"/>
                    <a:pt x="93" y="109"/>
                    <a:pt x="73" y="109"/>
                  </a:cubicBezTo>
                  <a:cubicBezTo>
                    <a:pt x="5" y="109"/>
                    <a:pt x="5" y="109"/>
                    <a:pt x="5" y="109"/>
                  </a:cubicBezTo>
                  <a:cubicBezTo>
                    <a:pt x="5" y="139"/>
                    <a:pt x="5" y="139"/>
                    <a:pt x="5" y="139"/>
                  </a:cubicBezTo>
                  <a:cubicBezTo>
                    <a:pt x="60" y="236"/>
                    <a:pt x="60" y="236"/>
                    <a:pt x="60" y="236"/>
                  </a:cubicBezTo>
                  <a:cubicBezTo>
                    <a:pt x="98" y="236"/>
                    <a:pt x="98" y="236"/>
                    <a:pt x="98" y="236"/>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5"/>
                    <a:pt x="136" y="109"/>
                    <a:pt x="140" y="76"/>
                  </a:cubicBezTo>
                  <a:cubicBezTo>
                    <a:pt x="148" y="76"/>
                    <a:pt x="148" y="76"/>
                    <a:pt x="148" y="76"/>
                  </a:cubicBezTo>
                  <a:cubicBezTo>
                    <a:pt x="166" y="50"/>
                    <a:pt x="166" y="50"/>
                    <a:pt x="166" y="50"/>
                  </a:cubicBezTo>
                  <a:cubicBezTo>
                    <a:pt x="138" y="50"/>
                    <a:pt x="138" y="50"/>
                    <a:pt x="138" y="50"/>
                  </a:cubicBezTo>
                  <a:cubicBezTo>
                    <a:pt x="136" y="41"/>
                    <a:pt x="132" y="34"/>
                    <a:pt x="127" y="27"/>
                  </a:cubicBezTo>
                  <a:close/>
                </a:path>
              </a:pathLst>
            </a:custGeom>
            <a:solidFill>
              <a:srgbClr val="A2C2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4" name="isḻïḑé"/>
            <p:cNvSpPr/>
            <p:nvPr/>
          </p:nvSpPr>
          <p:spPr bwMode="auto">
            <a:xfrm>
              <a:off x="8819259" y="2985330"/>
              <a:ext cx="2564338" cy="1321998"/>
            </a:xfrm>
            <a:prstGeom prst="rect">
              <a:avLst/>
            </a:prstGeom>
            <a:solidFill>
              <a:srgbClr val="7BC3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5" name="ïSľíďê"/>
            <p:cNvSpPr/>
            <p:nvPr/>
          </p:nvSpPr>
          <p:spPr bwMode="auto">
            <a:xfrm>
              <a:off x="8819259" y="2985330"/>
              <a:ext cx="2564338" cy="13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6" name="íśliďè"/>
            <p:cNvSpPr/>
            <p:nvPr/>
          </p:nvSpPr>
          <p:spPr bwMode="auto">
            <a:xfrm>
              <a:off x="8950999" y="3130858"/>
              <a:ext cx="2303921" cy="1034008"/>
            </a:xfrm>
            <a:custGeom>
              <a:avLst/>
              <a:gdLst>
                <a:gd name="T0" fmla="*/ 654 w 724"/>
                <a:gd name="T1" fmla="*/ 325 h 325"/>
                <a:gd name="T2" fmla="*/ 70 w 724"/>
                <a:gd name="T3" fmla="*/ 325 h 325"/>
                <a:gd name="T4" fmla="*/ 70 w 724"/>
                <a:gd name="T5" fmla="*/ 318 h 325"/>
                <a:gd name="T6" fmla="*/ 6 w 724"/>
                <a:gd name="T7" fmla="*/ 247 h 325"/>
                <a:gd name="T8" fmla="*/ 0 w 724"/>
                <a:gd name="T9" fmla="*/ 247 h 325"/>
                <a:gd name="T10" fmla="*/ 0 w 724"/>
                <a:gd name="T11" fmla="*/ 78 h 325"/>
                <a:gd name="T12" fmla="*/ 6 w 724"/>
                <a:gd name="T13" fmla="*/ 78 h 325"/>
                <a:gd name="T14" fmla="*/ 70 w 724"/>
                <a:gd name="T15" fmla="*/ 6 h 325"/>
                <a:gd name="T16" fmla="*/ 70 w 724"/>
                <a:gd name="T17" fmla="*/ 0 h 325"/>
                <a:gd name="T18" fmla="*/ 654 w 724"/>
                <a:gd name="T19" fmla="*/ 0 h 325"/>
                <a:gd name="T20" fmla="*/ 654 w 724"/>
                <a:gd name="T21" fmla="*/ 6 h 325"/>
                <a:gd name="T22" fmla="*/ 718 w 724"/>
                <a:gd name="T23" fmla="*/ 78 h 325"/>
                <a:gd name="T24" fmla="*/ 724 w 724"/>
                <a:gd name="T25" fmla="*/ 78 h 325"/>
                <a:gd name="T26" fmla="*/ 724 w 724"/>
                <a:gd name="T27" fmla="*/ 247 h 325"/>
                <a:gd name="T28" fmla="*/ 718 w 724"/>
                <a:gd name="T29" fmla="*/ 247 h 325"/>
                <a:gd name="T30" fmla="*/ 654 w 724"/>
                <a:gd name="T31" fmla="*/ 318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4" y="0"/>
                    <a:pt x="654" y="0"/>
                    <a:pt x="654" y="0"/>
                  </a:cubicBezTo>
                  <a:cubicBezTo>
                    <a:pt x="654" y="6"/>
                    <a:pt x="654" y="6"/>
                    <a:pt x="654" y="6"/>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8"/>
                  </a:cubicBezTo>
                  <a:lnTo>
                    <a:pt x="654" y="325"/>
                  </a:lnTo>
                  <a:close/>
                  <a:moveTo>
                    <a:pt x="81" y="312"/>
                  </a:moveTo>
                  <a:cubicBezTo>
                    <a:pt x="642" y="312"/>
                    <a:pt x="642" y="312"/>
                    <a:pt x="642" y="312"/>
                  </a:cubicBezTo>
                  <a:cubicBezTo>
                    <a:pt x="645" y="270"/>
                    <a:pt x="675" y="237"/>
                    <a:pt x="712" y="234"/>
                  </a:cubicBezTo>
                  <a:cubicBezTo>
                    <a:pt x="712" y="91"/>
                    <a:pt x="712" y="91"/>
                    <a:pt x="712" y="91"/>
                  </a:cubicBezTo>
                  <a:cubicBezTo>
                    <a:pt x="675" y="87"/>
                    <a:pt x="645" y="54"/>
                    <a:pt x="642" y="13"/>
                  </a:cubicBezTo>
                  <a:cubicBezTo>
                    <a:pt x="81" y="13"/>
                    <a:pt x="81" y="13"/>
                    <a:pt x="81" y="13"/>
                  </a:cubicBezTo>
                  <a:cubicBezTo>
                    <a:pt x="79" y="54"/>
                    <a:pt x="49" y="87"/>
                    <a:pt x="12" y="91"/>
                  </a:cubicBezTo>
                  <a:cubicBezTo>
                    <a:pt x="12" y="234"/>
                    <a:pt x="12" y="234"/>
                    <a:pt x="12" y="234"/>
                  </a:cubicBezTo>
                  <a:cubicBezTo>
                    <a:pt x="49" y="237"/>
                    <a:pt x="79" y="270"/>
                    <a:pt x="81" y="312"/>
                  </a:cubicBez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7" name="îšḻíḍé"/>
            <p:cNvSpPr/>
            <p:nvPr/>
          </p:nvSpPr>
          <p:spPr bwMode="auto">
            <a:xfrm>
              <a:off x="9822629" y="3261066"/>
              <a:ext cx="557598" cy="773591"/>
            </a:xfrm>
            <a:custGeom>
              <a:avLst/>
              <a:gdLst>
                <a:gd name="T0" fmla="*/ 166 w 175"/>
                <a:gd name="T1" fmla="*/ 50 h 243"/>
                <a:gd name="T2" fmla="*/ 145 w 175"/>
                <a:gd name="T3" fmla="*/ 50 h 243"/>
                <a:gd name="T4" fmla="*/ 136 w 175"/>
                <a:gd name="T5" fmla="*/ 33 h 243"/>
                <a:gd name="T6" fmla="*/ 157 w 175"/>
                <a:gd name="T7" fmla="*/ 33 h 243"/>
                <a:gd name="T8" fmla="*/ 175 w 175"/>
                <a:gd name="T9" fmla="*/ 7 h 243"/>
                <a:gd name="T10" fmla="*/ 166 w 175"/>
                <a:gd name="T11" fmla="*/ 0 h 243"/>
                <a:gd name="T12" fmla="*/ 21 w 175"/>
                <a:gd name="T13" fmla="*/ 0 h 243"/>
                <a:gd name="T14" fmla="*/ 3 w 175"/>
                <a:gd name="T15" fmla="*/ 26 h 243"/>
                <a:gd name="T16" fmla="*/ 13 w 175"/>
                <a:gd name="T17" fmla="*/ 33 h 243"/>
                <a:gd name="T18" fmla="*/ 83 w 175"/>
                <a:gd name="T19" fmla="*/ 33 h 243"/>
                <a:gd name="T20" fmla="*/ 83 w 175"/>
                <a:gd name="T21" fmla="*/ 33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8 h 243"/>
                <a:gd name="T36" fmla="*/ 5 w 175"/>
                <a:gd name="T37" fmla="*/ 108 h 243"/>
                <a:gd name="T38" fmla="*/ 5 w 175"/>
                <a:gd name="T39" fmla="*/ 139 h 243"/>
                <a:gd name="T40" fmla="*/ 60 w 175"/>
                <a:gd name="T41" fmla="*/ 235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8"/>
                    <a:pt x="136" y="33"/>
                  </a:cubicBezTo>
                  <a:cubicBezTo>
                    <a:pt x="157" y="33"/>
                    <a:pt x="157" y="33"/>
                    <a:pt x="157" y="33"/>
                  </a:cubicBezTo>
                  <a:cubicBezTo>
                    <a:pt x="175" y="7"/>
                    <a:pt x="175" y="7"/>
                    <a:pt x="175" y="7"/>
                  </a:cubicBezTo>
                  <a:cubicBezTo>
                    <a:pt x="166" y="0"/>
                    <a:pt x="166" y="0"/>
                    <a:pt x="166" y="0"/>
                  </a:cubicBezTo>
                  <a:cubicBezTo>
                    <a:pt x="21" y="0"/>
                    <a:pt x="21" y="0"/>
                    <a:pt x="21" y="0"/>
                  </a:cubicBezTo>
                  <a:cubicBezTo>
                    <a:pt x="3" y="26"/>
                    <a:pt x="3" y="26"/>
                    <a:pt x="3" y="26"/>
                  </a:cubicBezTo>
                  <a:cubicBezTo>
                    <a:pt x="13" y="33"/>
                    <a:pt x="13" y="33"/>
                    <a:pt x="13" y="33"/>
                  </a:cubicBezTo>
                  <a:cubicBezTo>
                    <a:pt x="83" y="33"/>
                    <a:pt x="83" y="33"/>
                    <a:pt x="83" y="33"/>
                  </a:cubicBezTo>
                  <a:cubicBezTo>
                    <a:pt x="83" y="33"/>
                    <a:pt x="83" y="33"/>
                    <a:pt x="83" y="33"/>
                  </a:cubicBezTo>
                  <a:cubicBezTo>
                    <a:pt x="90" y="33"/>
                    <a:pt x="97" y="35"/>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8"/>
                    <a:pt x="73" y="108"/>
                  </a:cubicBezTo>
                  <a:cubicBezTo>
                    <a:pt x="5" y="108"/>
                    <a:pt x="5" y="108"/>
                    <a:pt x="5" y="108"/>
                  </a:cubicBezTo>
                  <a:cubicBezTo>
                    <a:pt x="5" y="139"/>
                    <a:pt x="5" y="139"/>
                    <a:pt x="5" y="139"/>
                  </a:cubicBezTo>
                  <a:cubicBezTo>
                    <a:pt x="60" y="235"/>
                    <a:pt x="60" y="235"/>
                    <a:pt x="60" y="235"/>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8" name="îšļîḓé"/>
            <p:cNvSpPr/>
            <p:nvPr/>
          </p:nvSpPr>
          <p:spPr bwMode="auto">
            <a:xfrm>
              <a:off x="9822629" y="3261066"/>
              <a:ext cx="528493" cy="747549"/>
            </a:xfrm>
            <a:custGeom>
              <a:avLst/>
              <a:gdLst>
                <a:gd name="T0" fmla="*/ 127 w 166"/>
                <a:gd name="T1" fmla="*/ 26 h 235"/>
                <a:gd name="T2" fmla="*/ 148 w 166"/>
                <a:gd name="T3" fmla="*/ 26 h 235"/>
                <a:gd name="T4" fmla="*/ 166 w 166"/>
                <a:gd name="T5" fmla="*/ 0 h 235"/>
                <a:gd name="T6" fmla="*/ 21 w 166"/>
                <a:gd name="T7" fmla="*/ 0 h 235"/>
                <a:gd name="T8" fmla="*/ 3 w 166"/>
                <a:gd name="T9" fmla="*/ 26 h 235"/>
                <a:gd name="T10" fmla="*/ 73 w 166"/>
                <a:gd name="T11" fmla="*/ 26 h 235"/>
                <a:gd name="T12" fmla="*/ 73 w 166"/>
                <a:gd name="T13" fmla="*/ 26 h 235"/>
                <a:gd name="T14" fmla="*/ 110 w 166"/>
                <a:gd name="T15" fmla="*/ 50 h 235"/>
                <a:gd name="T16" fmla="*/ 18 w 166"/>
                <a:gd name="T17" fmla="*/ 50 h 235"/>
                <a:gd name="T18" fmla="*/ 0 w 166"/>
                <a:gd name="T19" fmla="*/ 76 h 235"/>
                <a:gd name="T20" fmla="*/ 114 w 166"/>
                <a:gd name="T21" fmla="*/ 76 h 235"/>
                <a:gd name="T22" fmla="*/ 73 w 166"/>
                <a:gd name="T23" fmla="*/ 108 h 235"/>
                <a:gd name="T24" fmla="*/ 5 w 166"/>
                <a:gd name="T25" fmla="*/ 108 h 235"/>
                <a:gd name="T26" fmla="*/ 5 w 166"/>
                <a:gd name="T27" fmla="*/ 139 h 235"/>
                <a:gd name="T28" fmla="*/ 60 w 166"/>
                <a:gd name="T29" fmla="*/ 235 h 235"/>
                <a:gd name="T30" fmla="*/ 98 w 166"/>
                <a:gd name="T31" fmla="*/ 235 h 235"/>
                <a:gd name="T32" fmla="*/ 42 w 166"/>
                <a:gd name="T33" fmla="*/ 135 h 235"/>
                <a:gd name="T34" fmla="*/ 73 w 166"/>
                <a:gd name="T35" fmla="*/ 135 h 235"/>
                <a:gd name="T36" fmla="*/ 73 w 166"/>
                <a:gd name="T37" fmla="*/ 135 h 235"/>
                <a:gd name="T38" fmla="*/ 74 w 166"/>
                <a:gd name="T39" fmla="*/ 135 h 235"/>
                <a:gd name="T40" fmla="*/ 140 w 166"/>
                <a:gd name="T41" fmla="*/ 76 h 235"/>
                <a:gd name="T42" fmla="*/ 148 w 166"/>
                <a:gd name="T43" fmla="*/ 76 h 235"/>
                <a:gd name="T44" fmla="*/ 166 w 166"/>
                <a:gd name="T45" fmla="*/ 50 h 235"/>
                <a:gd name="T46" fmla="*/ 138 w 166"/>
                <a:gd name="T47" fmla="*/ 50 h 235"/>
                <a:gd name="T48" fmla="*/ 127 w 166"/>
                <a:gd name="T49" fmla="*/ 2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5">
                  <a:moveTo>
                    <a:pt x="127" y="26"/>
                  </a:moveTo>
                  <a:cubicBezTo>
                    <a:pt x="148" y="26"/>
                    <a:pt x="148" y="26"/>
                    <a:pt x="148" y="26"/>
                  </a:cubicBezTo>
                  <a:cubicBezTo>
                    <a:pt x="166" y="0"/>
                    <a:pt x="166" y="0"/>
                    <a:pt x="166" y="0"/>
                  </a:cubicBezTo>
                  <a:cubicBezTo>
                    <a:pt x="21" y="0"/>
                    <a:pt x="21" y="0"/>
                    <a:pt x="21" y="0"/>
                  </a:cubicBezTo>
                  <a:cubicBezTo>
                    <a:pt x="3" y="26"/>
                    <a:pt x="3" y="26"/>
                    <a:pt x="3" y="26"/>
                  </a:cubicBezTo>
                  <a:cubicBezTo>
                    <a:pt x="73" y="26"/>
                    <a:pt x="73" y="26"/>
                    <a:pt x="73" y="26"/>
                  </a:cubicBezTo>
                  <a:cubicBezTo>
                    <a:pt x="73" y="26"/>
                    <a:pt x="73" y="26"/>
                    <a:pt x="73" y="26"/>
                  </a:cubicBezTo>
                  <a:cubicBezTo>
                    <a:pt x="90" y="26"/>
                    <a:pt x="104" y="36"/>
                    <a:pt x="110" y="50"/>
                  </a:cubicBezTo>
                  <a:cubicBezTo>
                    <a:pt x="18" y="50"/>
                    <a:pt x="18" y="50"/>
                    <a:pt x="18" y="50"/>
                  </a:cubicBezTo>
                  <a:cubicBezTo>
                    <a:pt x="0" y="76"/>
                    <a:pt x="0" y="76"/>
                    <a:pt x="0" y="76"/>
                  </a:cubicBezTo>
                  <a:cubicBezTo>
                    <a:pt x="114" y="76"/>
                    <a:pt x="114" y="76"/>
                    <a:pt x="114" y="76"/>
                  </a:cubicBezTo>
                  <a:cubicBezTo>
                    <a:pt x="110" y="95"/>
                    <a:pt x="93" y="108"/>
                    <a:pt x="73" y="108"/>
                  </a:cubicBezTo>
                  <a:cubicBezTo>
                    <a:pt x="5" y="108"/>
                    <a:pt x="5" y="108"/>
                    <a:pt x="5" y="108"/>
                  </a:cubicBezTo>
                  <a:cubicBezTo>
                    <a:pt x="5" y="139"/>
                    <a:pt x="5" y="139"/>
                    <a:pt x="5" y="139"/>
                  </a:cubicBezTo>
                  <a:cubicBezTo>
                    <a:pt x="60" y="235"/>
                    <a:pt x="60" y="235"/>
                    <a:pt x="60" y="235"/>
                  </a:cubicBezTo>
                  <a:cubicBezTo>
                    <a:pt x="98" y="235"/>
                    <a:pt x="98" y="235"/>
                    <a:pt x="98" y="235"/>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4"/>
                    <a:pt x="136" y="109"/>
                    <a:pt x="140" y="76"/>
                  </a:cubicBezTo>
                  <a:cubicBezTo>
                    <a:pt x="148" y="76"/>
                    <a:pt x="148" y="76"/>
                    <a:pt x="148" y="76"/>
                  </a:cubicBezTo>
                  <a:cubicBezTo>
                    <a:pt x="166" y="50"/>
                    <a:pt x="166" y="50"/>
                    <a:pt x="166" y="50"/>
                  </a:cubicBezTo>
                  <a:cubicBezTo>
                    <a:pt x="138" y="50"/>
                    <a:pt x="138" y="50"/>
                    <a:pt x="138" y="50"/>
                  </a:cubicBezTo>
                  <a:cubicBezTo>
                    <a:pt x="136" y="41"/>
                    <a:pt x="132" y="33"/>
                    <a:pt x="127" y="26"/>
                  </a:cubicBezTo>
                  <a:close/>
                </a:path>
              </a:pathLst>
            </a:custGeom>
            <a:solidFill>
              <a:srgbClr val="B5D9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9" name="ïṩ1íḑê"/>
            <p:cNvSpPr/>
            <p:nvPr/>
          </p:nvSpPr>
          <p:spPr bwMode="auto">
            <a:xfrm>
              <a:off x="8730411" y="2911801"/>
              <a:ext cx="2562806" cy="1323529"/>
            </a:xfrm>
            <a:prstGeom prst="rect">
              <a:avLst/>
            </a:prstGeom>
            <a:solidFill>
              <a:srgbClr val="86D4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0" name="îş1îḋè"/>
            <p:cNvSpPr/>
            <p:nvPr/>
          </p:nvSpPr>
          <p:spPr bwMode="auto">
            <a:xfrm>
              <a:off x="8730411" y="2911801"/>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1" name="îṡ1iḋè"/>
            <p:cNvSpPr/>
            <p:nvPr/>
          </p:nvSpPr>
          <p:spPr bwMode="auto">
            <a:xfrm>
              <a:off x="8860620" y="3057328"/>
              <a:ext cx="2302390" cy="1034008"/>
            </a:xfrm>
            <a:custGeom>
              <a:avLst/>
              <a:gdLst>
                <a:gd name="T0" fmla="*/ 653 w 723"/>
                <a:gd name="T1" fmla="*/ 325 h 325"/>
                <a:gd name="T2" fmla="*/ 70 w 723"/>
                <a:gd name="T3" fmla="*/ 325 h 325"/>
                <a:gd name="T4" fmla="*/ 70 w 723"/>
                <a:gd name="T5" fmla="*/ 318 h 325"/>
                <a:gd name="T6" fmla="*/ 6 w 723"/>
                <a:gd name="T7" fmla="*/ 247 h 325"/>
                <a:gd name="T8" fmla="*/ 0 w 723"/>
                <a:gd name="T9" fmla="*/ 247 h 325"/>
                <a:gd name="T10" fmla="*/ 0 w 723"/>
                <a:gd name="T11" fmla="*/ 78 h 325"/>
                <a:gd name="T12" fmla="*/ 6 w 723"/>
                <a:gd name="T13" fmla="*/ 78 h 325"/>
                <a:gd name="T14" fmla="*/ 70 w 723"/>
                <a:gd name="T15" fmla="*/ 6 h 325"/>
                <a:gd name="T16" fmla="*/ 70 w 723"/>
                <a:gd name="T17" fmla="*/ 0 h 325"/>
                <a:gd name="T18" fmla="*/ 653 w 723"/>
                <a:gd name="T19" fmla="*/ 0 h 325"/>
                <a:gd name="T20" fmla="*/ 653 w 723"/>
                <a:gd name="T21" fmla="*/ 6 h 325"/>
                <a:gd name="T22" fmla="*/ 718 w 723"/>
                <a:gd name="T23" fmla="*/ 78 h 325"/>
                <a:gd name="T24" fmla="*/ 723 w 723"/>
                <a:gd name="T25" fmla="*/ 78 h 325"/>
                <a:gd name="T26" fmla="*/ 723 w 723"/>
                <a:gd name="T27" fmla="*/ 247 h 325"/>
                <a:gd name="T28" fmla="*/ 718 w 723"/>
                <a:gd name="T29" fmla="*/ 247 h 325"/>
                <a:gd name="T30" fmla="*/ 653 w 723"/>
                <a:gd name="T31" fmla="*/ 318 h 325"/>
                <a:gd name="T32" fmla="*/ 653 w 723"/>
                <a:gd name="T33" fmla="*/ 325 h 325"/>
                <a:gd name="T34" fmla="*/ 81 w 723"/>
                <a:gd name="T35" fmla="*/ 312 h 325"/>
                <a:gd name="T36" fmla="*/ 642 w 723"/>
                <a:gd name="T37" fmla="*/ 312 h 325"/>
                <a:gd name="T38" fmla="*/ 712 w 723"/>
                <a:gd name="T39" fmla="*/ 234 h 325"/>
                <a:gd name="T40" fmla="*/ 712 w 723"/>
                <a:gd name="T41" fmla="*/ 90 h 325"/>
                <a:gd name="T42" fmla="*/ 642 w 723"/>
                <a:gd name="T43" fmla="*/ 13 h 325"/>
                <a:gd name="T44" fmla="*/ 81 w 723"/>
                <a:gd name="T45" fmla="*/ 13 h 325"/>
                <a:gd name="T46" fmla="*/ 11 w 723"/>
                <a:gd name="T47" fmla="*/ 90 h 325"/>
                <a:gd name="T48" fmla="*/ 11 w 723"/>
                <a:gd name="T49" fmla="*/ 234 h 325"/>
                <a:gd name="T50" fmla="*/ 81 w 723"/>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3" h="325">
                  <a:moveTo>
                    <a:pt x="653"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3" y="0"/>
                    <a:pt x="653" y="0"/>
                    <a:pt x="653" y="0"/>
                  </a:cubicBezTo>
                  <a:cubicBezTo>
                    <a:pt x="653" y="6"/>
                    <a:pt x="653" y="6"/>
                    <a:pt x="653" y="6"/>
                  </a:cubicBezTo>
                  <a:cubicBezTo>
                    <a:pt x="653" y="46"/>
                    <a:pt x="682" y="78"/>
                    <a:pt x="718" y="78"/>
                  </a:cubicBezTo>
                  <a:cubicBezTo>
                    <a:pt x="723" y="78"/>
                    <a:pt x="723" y="78"/>
                    <a:pt x="723" y="78"/>
                  </a:cubicBezTo>
                  <a:cubicBezTo>
                    <a:pt x="723" y="247"/>
                    <a:pt x="723" y="247"/>
                    <a:pt x="723" y="247"/>
                  </a:cubicBezTo>
                  <a:cubicBezTo>
                    <a:pt x="718" y="247"/>
                    <a:pt x="718" y="247"/>
                    <a:pt x="718" y="247"/>
                  </a:cubicBezTo>
                  <a:cubicBezTo>
                    <a:pt x="682" y="247"/>
                    <a:pt x="653" y="279"/>
                    <a:pt x="653" y="318"/>
                  </a:cubicBezTo>
                  <a:lnTo>
                    <a:pt x="653" y="325"/>
                  </a:lnTo>
                  <a:close/>
                  <a:moveTo>
                    <a:pt x="81" y="312"/>
                  </a:moveTo>
                  <a:cubicBezTo>
                    <a:pt x="642" y="312"/>
                    <a:pt x="642" y="312"/>
                    <a:pt x="642" y="312"/>
                  </a:cubicBezTo>
                  <a:cubicBezTo>
                    <a:pt x="645" y="270"/>
                    <a:pt x="675" y="237"/>
                    <a:pt x="712" y="234"/>
                  </a:cubicBezTo>
                  <a:cubicBezTo>
                    <a:pt x="712" y="90"/>
                    <a:pt x="712" y="90"/>
                    <a:pt x="712" y="90"/>
                  </a:cubicBezTo>
                  <a:cubicBezTo>
                    <a:pt x="675" y="87"/>
                    <a:pt x="645" y="54"/>
                    <a:pt x="642" y="13"/>
                  </a:cubicBezTo>
                  <a:cubicBezTo>
                    <a:pt x="81" y="13"/>
                    <a:pt x="81" y="13"/>
                    <a:pt x="81" y="13"/>
                  </a:cubicBezTo>
                  <a:cubicBezTo>
                    <a:pt x="78" y="54"/>
                    <a:pt x="49" y="87"/>
                    <a:pt x="11" y="90"/>
                  </a:cubicBezTo>
                  <a:cubicBezTo>
                    <a:pt x="11" y="234"/>
                    <a:pt x="11" y="234"/>
                    <a:pt x="11" y="234"/>
                  </a:cubicBezTo>
                  <a:cubicBezTo>
                    <a:pt x="49" y="237"/>
                    <a:pt x="78" y="270"/>
                    <a:pt x="81" y="312"/>
                  </a:cubicBezTo>
                  <a:close/>
                </a:path>
              </a:pathLst>
            </a:custGeom>
            <a:solidFill>
              <a:srgbClr val="72C1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4" name="iśľïḍé"/>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5" name="ïşḷíḑê"/>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6" name="işļîḓe"/>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close/>
                  <a:moveTo>
                    <a:pt x="873" y="0"/>
                  </a:moveTo>
                  <a:lnTo>
                    <a:pt x="733" y="125"/>
                  </a:lnTo>
                  <a:lnTo>
                    <a:pt x="821" y="125"/>
                  </a:lnTo>
                  <a:lnTo>
                    <a:pt x="862" y="88"/>
                  </a:lnTo>
                  <a:lnTo>
                    <a:pt x="889" y="125"/>
                  </a:lnTo>
                  <a:lnTo>
                    <a:pt x="962" y="125"/>
                  </a:lnTo>
                  <a:lnTo>
                    <a:pt x="873"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7" name="îṡḷiḓê"/>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moveTo>
                    <a:pt x="873" y="0"/>
                  </a:moveTo>
                  <a:lnTo>
                    <a:pt x="733" y="125"/>
                  </a:lnTo>
                  <a:lnTo>
                    <a:pt x="821" y="125"/>
                  </a:lnTo>
                  <a:lnTo>
                    <a:pt x="862" y="88"/>
                  </a:lnTo>
                  <a:lnTo>
                    <a:pt x="889" y="125"/>
                  </a:lnTo>
                  <a:lnTo>
                    <a:pt x="962" y="125"/>
                  </a:lnTo>
                  <a:lnTo>
                    <a:pt x="8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8" name="îŝļïḍ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close/>
                  <a:moveTo>
                    <a:pt x="796" y="0"/>
                  </a:moveTo>
                  <a:lnTo>
                    <a:pt x="723" y="0"/>
                  </a:lnTo>
                  <a:lnTo>
                    <a:pt x="987" y="378"/>
                  </a:lnTo>
                  <a:lnTo>
                    <a:pt x="1262" y="139"/>
                  </a:lnTo>
                  <a:lnTo>
                    <a:pt x="1222" y="95"/>
                  </a:lnTo>
                  <a:lnTo>
                    <a:pt x="998" y="291"/>
                  </a:lnTo>
                  <a:lnTo>
                    <a:pt x="796"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9" name="iṩļíḑ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moveTo>
                    <a:pt x="796" y="0"/>
                  </a:moveTo>
                  <a:lnTo>
                    <a:pt x="723" y="0"/>
                  </a:lnTo>
                  <a:lnTo>
                    <a:pt x="987" y="378"/>
                  </a:lnTo>
                  <a:lnTo>
                    <a:pt x="1262" y="139"/>
                  </a:lnTo>
                  <a:lnTo>
                    <a:pt x="1222" y="95"/>
                  </a:lnTo>
                  <a:lnTo>
                    <a:pt x="998" y="291"/>
                  </a:lnTo>
                  <a:lnTo>
                    <a:pt x="7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0" name="ïşḻîḍe"/>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1" name="îṥliďê"/>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2" name="îś1íḑê"/>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565A7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3" name="išļîḋé"/>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4" name="ïşļïde"/>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5" name="íšľîḓê"/>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6" name="iş1íḍ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7" name="íśḷîḋ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8" name="îŝḻîḋé"/>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9" name="íśļiḑè"/>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0" name="îŝľiďe"/>
            <p:cNvSpPr/>
            <p:nvPr/>
          </p:nvSpPr>
          <p:spPr bwMode="auto">
            <a:xfrm>
              <a:off x="9825693" y="4135759"/>
              <a:ext cx="1560968" cy="1559436"/>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1" name="íšļíḋé"/>
            <p:cNvSpPr/>
            <p:nvPr/>
          </p:nvSpPr>
          <p:spPr bwMode="auto">
            <a:xfrm>
              <a:off x="10007984" y="4318051"/>
              <a:ext cx="1196385" cy="1194853"/>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2" name="ïṣľíde"/>
            <p:cNvSpPr/>
            <p:nvPr/>
          </p:nvSpPr>
          <p:spPr bwMode="auto">
            <a:xfrm>
              <a:off x="10029430" y="4339497"/>
              <a:ext cx="1153493" cy="1151961"/>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194" name="iṣľiḋe"/>
            <p:cNvSpPr/>
            <p:nvPr/>
          </p:nvSpPr>
          <p:spPr bwMode="auto">
            <a:xfrm>
              <a:off x="9144014" y="3694583"/>
              <a:ext cx="105699" cy="68934"/>
            </a:xfrm>
            <a:custGeom>
              <a:avLst/>
              <a:gdLst>
                <a:gd name="T0" fmla="*/ 33 w 33"/>
                <a:gd name="T1" fmla="*/ 22 h 22"/>
                <a:gd name="T2" fmla="*/ 33 w 33"/>
                <a:gd name="T3" fmla="*/ 21 h 22"/>
                <a:gd name="T4" fmla="*/ 0 w 33"/>
                <a:gd name="T5" fmla="*/ 6 h 22"/>
                <a:gd name="T6" fmla="*/ 0 w 33"/>
                <a:gd name="T7" fmla="*/ 6 h 22"/>
                <a:gd name="T8" fmla="*/ 0 w 33"/>
                <a:gd name="T9" fmla="*/ 6 h 22"/>
                <a:gd name="T10" fmla="*/ 0 w 33"/>
                <a:gd name="T11" fmla="*/ 6 h 22"/>
                <a:gd name="T12" fmla="*/ 0 w 33"/>
                <a:gd name="T13" fmla="*/ 6 h 22"/>
                <a:gd name="T14" fmla="*/ 0 w 33"/>
                <a:gd name="T15" fmla="*/ 5 h 22"/>
                <a:gd name="T16" fmla="*/ 0 w 33"/>
                <a:gd name="T17" fmla="*/ 5 h 22"/>
                <a:gd name="T18" fmla="*/ 0 w 33"/>
                <a:gd name="T19" fmla="*/ 5 h 22"/>
                <a:gd name="T20" fmla="*/ 0 w 33"/>
                <a:gd name="T21" fmla="*/ 5 h 22"/>
                <a:gd name="T22" fmla="*/ 0 w 33"/>
                <a:gd name="T23" fmla="*/ 5 h 22"/>
                <a:gd name="T24" fmla="*/ 0 w 33"/>
                <a:gd name="T25" fmla="*/ 5 h 22"/>
                <a:gd name="T26" fmla="*/ 0 w 33"/>
                <a:gd name="T27" fmla="*/ 5 h 22"/>
                <a:gd name="T28" fmla="*/ 0 w 33"/>
                <a:gd name="T29" fmla="*/ 5 h 22"/>
                <a:gd name="T30" fmla="*/ 0 w 33"/>
                <a:gd name="T31" fmla="*/ 5 h 22"/>
                <a:gd name="T32" fmla="*/ 0 w 33"/>
                <a:gd name="T33" fmla="*/ 4 h 22"/>
                <a:gd name="T34" fmla="*/ 0 w 33"/>
                <a:gd name="T35" fmla="*/ 4 h 22"/>
                <a:gd name="T36" fmla="*/ 0 w 33"/>
                <a:gd name="T37" fmla="*/ 4 h 22"/>
                <a:gd name="T38" fmla="*/ 0 w 33"/>
                <a:gd name="T39" fmla="*/ 4 h 22"/>
                <a:gd name="T40" fmla="*/ 0 w 33"/>
                <a:gd name="T41" fmla="*/ 4 h 22"/>
                <a:gd name="T42" fmla="*/ 0 w 33"/>
                <a:gd name="T43" fmla="*/ 4 h 22"/>
                <a:gd name="T44" fmla="*/ 0 w 33"/>
                <a:gd name="T45" fmla="*/ 4 h 22"/>
                <a:gd name="T46" fmla="*/ 0 w 33"/>
                <a:gd name="T47" fmla="*/ 4 h 22"/>
                <a:gd name="T48" fmla="*/ 0 w 33"/>
                <a:gd name="T49" fmla="*/ 4 h 22"/>
                <a:gd name="T50" fmla="*/ 0 w 33"/>
                <a:gd name="T51" fmla="*/ 4 h 22"/>
                <a:gd name="T52" fmla="*/ 0 w 33"/>
                <a:gd name="T53" fmla="*/ 3 h 22"/>
                <a:gd name="T54" fmla="*/ 0 w 33"/>
                <a:gd name="T55" fmla="*/ 3 h 22"/>
                <a:gd name="T56" fmla="*/ 0 w 33"/>
                <a:gd name="T57" fmla="*/ 3 h 22"/>
                <a:gd name="T58" fmla="*/ 0 w 33"/>
                <a:gd name="T59" fmla="*/ 3 h 22"/>
                <a:gd name="T60" fmla="*/ 0 w 33"/>
                <a:gd name="T61" fmla="*/ 3 h 22"/>
                <a:gd name="T62" fmla="*/ 0 w 33"/>
                <a:gd name="T63" fmla="*/ 3 h 22"/>
                <a:gd name="T64" fmla="*/ 0 w 33"/>
                <a:gd name="T65" fmla="*/ 3 h 22"/>
                <a:gd name="T66" fmla="*/ 0 w 33"/>
                <a:gd name="T67" fmla="*/ 3 h 22"/>
                <a:gd name="T68" fmla="*/ 0 w 33"/>
                <a:gd name="T69" fmla="*/ 3 h 22"/>
                <a:gd name="T70" fmla="*/ 0 w 33"/>
                <a:gd name="T71" fmla="*/ 3 h 22"/>
                <a:gd name="T72" fmla="*/ 0 w 33"/>
                <a:gd name="T73" fmla="*/ 3 h 22"/>
                <a:gd name="T74" fmla="*/ 0 w 33"/>
                <a:gd name="T75" fmla="*/ 3 h 22"/>
                <a:gd name="T76" fmla="*/ 0 w 33"/>
                <a:gd name="T77" fmla="*/ 2 h 22"/>
                <a:gd name="T78" fmla="*/ 0 w 33"/>
                <a:gd name="T79" fmla="*/ 2 h 22"/>
                <a:gd name="T80" fmla="*/ 0 w 33"/>
                <a:gd name="T81" fmla="*/ 2 h 22"/>
                <a:gd name="T82" fmla="*/ 0 w 33"/>
                <a:gd name="T83" fmla="*/ 2 h 22"/>
                <a:gd name="T84" fmla="*/ 0 w 33"/>
                <a:gd name="T85" fmla="*/ 2 h 22"/>
                <a:gd name="T86" fmla="*/ 0 w 33"/>
                <a:gd name="T87" fmla="*/ 2 h 22"/>
                <a:gd name="T88" fmla="*/ 0 w 33"/>
                <a:gd name="T89" fmla="*/ 2 h 22"/>
                <a:gd name="T90" fmla="*/ 0 w 33"/>
                <a:gd name="T91" fmla="*/ 2 h 22"/>
                <a:gd name="T92" fmla="*/ 0 w 33"/>
                <a:gd name="T93" fmla="*/ 2 h 22"/>
                <a:gd name="T94" fmla="*/ 0 w 33"/>
                <a:gd name="T95" fmla="*/ 1 h 22"/>
                <a:gd name="T96" fmla="*/ 0 w 33"/>
                <a:gd name="T97" fmla="*/ 1 h 22"/>
                <a:gd name="T98" fmla="*/ 0 w 33"/>
                <a:gd name="T99" fmla="*/ 1 h 22"/>
                <a:gd name="T100" fmla="*/ 0 w 33"/>
                <a:gd name="T101" fmla="*/ 1 h 22"/>
                <a:gd name="T102" fmla="*/ 0 w 33"/>
                <a:gd name="T103" fmla="*/ 1 h 22"/>
                <a:gd name="T104" fmla="*/ 0 w 33"/>
                <a:gd name="T105" fmla="*/ 1 h 22"/>
                <a:gd name="T106" fmla="*/ 0 w 33"/>
                <a:gd name="T107" fmla="*/ 1 h 22"/>
                <a:gd name="T108" fmla="*/ 0 w 33"/>
                <a:gd name="T109" fmla="*/ 1 h 22"/>
                <a:gd name="T110" fmla="*/ 0 w 33"/>
                <a:gd name="T111" fmla="*/ 1 h 22"/>
                <a:gd name="T112" fmla="*/ 0 w 33"/>
                <a:gd name="T113" fmla="*/ 0 h 22"/>
                <a:gd name="T114" fmla="*/ 0 w 33"/>
                <a:gd name="T115" fmla="*/ 0 h 22"/>
                <a:gd name="T116" fmla="*/ 0 w 33"/>
                <a:gd name="T1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 h="22">
                  <a:moveTo>
                    <a:pt x="33" y="21"/>
                  </a:moveTo>
                  <a:cubicBezTo>
                    <a:pt x="33" y="21"/>
                    <a:pt x="33" y="22"/>
                    <a:pt x="33" y="22"/>
                  </a:cubicBezTo>
                  <a:cubicBezTo>
                    <a:pt x="33" y="22"/>
                    <a:pt x="33" y="22"/>
                    <a:pt x="33" y="22"/>
                  </a:cubicBezTo>
                  <a:cubicBezTo>
                    <a:pt x="33" y="22"/>
                    <a:pt x="33" y="21"/>
                    <a:pt x="33" y="21"/>
                  </a:cubicBezTo>
                  <a:cubicBezTo>
                    <a:pt x="33" y="21"/>
                    <a:pt x="33" y="21"/>
                    <a:pt x="33" y="21"/>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3"/>
                    <a:pt x="0" y="3"/>
                  </a:cubicBezTo>
                  <a:cubicBezTo>
                    <a:pt x="0" y="3"/>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6" name="iṡľíḓê"/>
            <p:cNvSpPr/>
            <p:nvPr/>
          </p:nvSpPr>
          <p:spPr bwMode="auto">
            <a:xfrm>
              <a:off x="9137886" y="3757389"/>
              <a:ext cx="0" cy="3064"/>
            </a:xfrm>
            <a:custGeom>
              <a:avLst/>
              <a:gdLst>
                <a:gd name="T0" fmla="*/ 0 h 1"/>
                <a:gd name="T1" fmla="*/ 1 h 1"/>
                <a:gd name="T2" fmla="*/ 0 h 1"/>
                <a:gd name="T3" fmla="*/ 0 h 1"/>
                <a:gd name="T4" fmla="*/ 0 h 1"/>
                <a:gd name="T5" fmla="*/ 0 h 1"/>
                <a:gd name="T6" fmla="*/ 0 h 1"/>
                <a:gd name="T7" fmla="*/ 0 h 1"/>
                <a:gd name="T8" fmla="*/ 0 h 1"/>
                <a:gd name="T9" fmla="*/ 0 h 1"/>
                <a:gd name="T10" fmla="*/ 0 h 1"/>
                <a:gd name="T1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1">
                  <a:moveTo>
                    <a:pt x="0" y="0"/>
                  </a:moveTo>
                  <a:cubicBezTo>
                    <a:pt x="0" y="0"/>
                    <a:pt x="0" y="0"/>
                    <a:pt x="0" y="1"/>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7" name="íṥ1ïdé"/>
            <p:cNvSpPr/>
            <p:nvPr/>
          </p:nvSpPr>
          <p:spPr bwMode="auto">
            <a:xfrm>
              <a:off x="9119504" y="3774240"/>
              <a:ext cx="15319" cy="41361"/>
            </a:xfrm>
            <a:custGeom>
              <a:avLst/>
              <a:gdLst>
                <a:gd name="T0" fmla="*/ 5 w 5"/>
                <a:gd name="T1" fmla="*/ 0 h 13"/>
                <a:gd name="T2" fmla="*/ 0 w 5"/>
                <a:gd name="T3" fmla="*/ 13 h 13"/>
                <a:gd name="T4" fmla="*/ 0 w 5"/>
                <a:gd name="T5" fmla="*/ 13 h 13"/>
                <a:gd name="T6" fmla="*/ 5 w 5"/>
                <a:gd name="T7" fmla="*/ 0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6"/>
                    <a:pt x="1" y="10"/>
                    <a:pt x="0" y="13"/>
                  </a:cubicBezTo>
                  <a:cubicBezTo>
                    <a:pt x="0" y="13"/>
                    <a:pt x="0" y="13"/>
                    <a:pt x="0" y="13"/>
                  </a:cubicBezTo>
                  <a:cubicBezTo>
                    <a:pt x="1" y="10"/>
                    <a:pt x="3" y="6"/>
                    <a:pt x="5" y="0"/>
                  </a:cubicBezTo>
                  <a:cubicBezTo>
                    <a:pt x="5" y="0"/>
                    <a:pt x="5" y="0"/>
                    <a:pt x="5"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8" name="íṡḻîde"/>
            <p:cNvSpPr/>
            <p:nvPr/>
          </p:nvSpPr>
          <p:spPr bwMode="auto">
            <a:xfrm>
              <a:off x="9134823" y="3760453"/>
              <a:ext cx="3064" cy="13787"/>
            </a:xfrm>
            <a:custGeom>
              <a:avLst/>
              <a:gdLst>
                <a:gd name="T0" fmla="*/ 1 w 1"/>
                <a:gd name="T1" fmla="*/ 0 h 4"/>
                <a:gd name="T2" fmla="*/ 0 w 1"/>
                <a:gd name="T3" fmla="*/ 4 h 4"/>
                <a:gd name="T4" fmla="*/ 0 w 1"/>
                <a:gd name="T5" fmla="*/ 4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3"/>
                    <a:pt x="0" y="4"/>
                  </a:cubicBezTo>
                  <a:cubicBezTo>
                    <a:pt x="0" y="4"/>
                    <a:pt x="0" y="4"/>
                    <a:pt x="0" y="4"/>
                  </a:cubicBezTo>
                  <a:cubicBezTo>
                    <a:pt x="0" y="3"/>
                    <a:pt x="0" y="1"/>
                    <a:pt x="1"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9" name="îSļïdé"/>
            <p:cNvSpPr/>
            <p:nvPr/>
          </p:nvSpPr>
          <p:spPr bwMode="auto">
            <a:xfrm>
              <a:off x="9116440" y="3815600"/>
              <a:ext cx="306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1" y="0"/>
                    <a:pt x="1" y="0"/>
                  </a:cubicBezTo>
                </a:path>
              </a:pathLst>
            </a:custGeom>
            <a:solidFill>
              <a:srgbClr val="EE84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0" name="îṩļîḑè"/>
            <p:cNvSpPr/>
            <p:nvPr/>
          </p:nvSpPr>
          <p:spPr bwMode="auto">
            <a:xfrm>
              <a:off x="9116440" y="3815600"/>
              <a:ext cx="0" cy="6127"/>
            </a:xfrm>
            <a:custGeom>
              <a:avLst/>
              <a:gdLst>
                <a:gd name="T0" fmla="*/ 0 h 2"/>
                <a:gd name="T1" fmla="*/ 0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cubicBezTo>
                    <a:pt x="0" y="0"/>
                    <a:pt x="0" y="0"/>
                    <a:pt x="0" y="0"/>
                  </a:cubicBezTo>
                  <a:cubicBezTo>
                    <a:pt x="0" y="1"/>
                    <a:pt x="0" y="1"/>
                    <a:pt x="0" y="2"/>
                  </a:cubicBezTo>
                  <a:cubicBezTo>
                    <a:pt x="0" y="2"/>
                    <a:pt x="0" y="2"/>
                    <a:pt x="0" y="2"/>
                  </a:cubicBezTo>
                  <a:cubicBezTo>
                    <a:pt x="0" y="1"/>
                    <a:pt x="0" y="1"/>
                    <a:pt x="0" y="0"/>
                  </a:cubicBezTo>
                </a:path>
              </a:pathLst>
            </a:custGeom>
            <a:solidFill>
              <a:srgbClr val="D95B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6" name="íš1îḑe"/>
            <p:cNvSpPr/>
            <p:nvPr/>
          </p:nvSpPr>
          <p:spPr bwMode="auto">
            <a:xfrm>
              <a:off x="6769627" y="2610024"/>
              <a:ext cx="1890318" cy="1888787"/>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7" name="îṥlïḍé"/>
            <p:cNvSpPr/>
            <p:nvPr/>
          </p:nvSpPr>
          <p:spPr bwMode="auto">
            <a:xfrm>
              <a:off x="6988684" y="2829080"/>
              <a:ext cx="1452205" cy="1450674"/>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8" name="iṧḻíḑé"/>
            <p:cNvSpPr/>
            <p:nvPr/>
          </p:nvSpPr>
          <p:spPr bwMode="auto">
            <a:xfrm>
              <a:off x="7017789" y="2858186"/>
              <a:ext cx="1397058" cy="1392463"/>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8" name="îṧḷídé"/>
            <p:cNvSpPr/>
            <p:nvPr/>
          </p:nvSpPr>
          <p:spPr bwMode="auto">
            <a:xfrm>
              <a:off x="6333047" y="5290784"/>
              <a:ext cx="424326" cy="419730"/>
            </a:xfrm>
            <a:custGeom>
              <a:avLst/>
              <a:gdLst>
                <a:gd name="T0" fmla="*/ 250 w 277"/>
                <a:gd name="T1" fmla="*/ 274 h 274"/>
                <a:gd name="T2" fmla="*/ 29 w 277"/>
                <a:gd name="T3" fmla="*/ 274 h 274"/>
                <a:gd name="T4" fmla="*/ 0 w 277"/>
                <a:gd name="T5" fmla="*/ 0 h 274"/>
                <a:gd name="T6" fmla="*/ 277 w 277"/>
                <a:gd name="T7" fmla="*/ 0 h 274"/>
                <a:gd name="T8" fmla="*/ 250 w 277"/>
                <a:gd name="T9" fmla="*/ 274 h 274"/>
              </a:gdLst>
              <a:ahLst/>
              <a:cxnLst>
                <a:cxn ang="0">
                  <a:pos x="T0" y="T1"/>
                </a:cxn>
                <a:cxn ang="0">
                  <a:pos x="T2" y="T3"/>
                </a:cxn>
                <a:cxn ang="0">
                  <a:pos x="T4" y="T5"/>
                </a:cxn>
                <a:cxn ang="0">
                  <a:pos x="T6" y="T7"/>
                </a:cxn>
                <a:cxn ang="0">
                  <a:pos x="T8" y="T9"/>
                </a:cxn>
              </a:cxnLst>
              <a:rect l="0" t="0" r="r" b="b"/>
              <a:pathLst>
                <a:path w="277" h="274">
                  <a:moveTo>
                    <a:pt x="250" y="274"/>
                  </a:moveTo>
                  <a:lnTo>
                    <a:pt x="29" y="274"/>
                  </a:lnTo>
                  <a:lnTo>
                    <a:pt x="0" y="0"/>
                  </a:lnTo>
                  <a:lnTo>
                    <a:pt x="277" y="0"/>
                  </a:lnTo>
                  <a:lnTo>
                    <a:pt x="250"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9" name="iṥḷîḋè"/>
            <p:cNvSpPr/>
            <p:nvPr/>
          </p:nvSpPr>
          <p:spPr bwMode="auto">
            <a:xfrm>
              <a:off x="6333047"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0" name="íşḻîde"/>
            <p:cNvSpPr/>
            <p:nvPr/>
          </p:nvSpPr>
          <p:spPr bwMode="auto">
            <a:xfrm>
              <a:off x="6362152"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1" name="îsḷíďè"/>
            <p:cNvSpPr/>
            <p:nvPr/>
          </p:nvSpPr>
          <p:spPr bwMode="auto">
            <a:xfrm>
              <a:off x="6377470" y="5669153"/>
              <a:ext cx="338542"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2" name="iṩľiḍê"/>
            <p:cNvSpPr/>
            <p:nvPr/>
          </p:nvSpPr>
          <p:spPr bwMode="auto">
            <a:xfrm>
              <a:off x="6530657"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3" name="isḻïdê"/>
            <p:cNvSpPr/>
            <p:nvPr/>
          </p:nvSpPr>
          <p:spPr bwMode="auto">
            <a:xfrm>
              <a:off x="6553635" y="4727058"/>
              <a:ext cx="441176"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4" name="í$ľïďè"/>
            <p:cNvSpPr/>
            <p:nvPr/>
          </p:nvSpPr>
          <p:spPr bwMode="auto">
            <a:xfrm>
              <a:off x="6202838"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5" name="ïšlîďe"/>
            <p:cNvSpPr/>
            <p:nvPr/>
          </p:nvSpPr>
          <p:spPr bwMode="auto">
            <a:xfrm>
              <a:off x="6256454"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6" name="ïs1ïde"/>
            <p:cNvSpPr/>
            <p:nvPr/>
          </p:nvSpPr>
          <p:spPr bwMode="auto">
            <a:xfrm>
              <a:off x="6406576" y="4406899"/>
              <a:ext cx="347733"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7" name="iśḷíḋé"/>
            <p:cNvSpPr/>
            <p:nvPr/>
          </p:nvSpPr>
          <p:spPr bwMode="auto">
            <a:xfrm>
              <a:off x="6518402"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8" name="íšlïḍe"/>
            <p:cNvSpPr/>
            <p:nvPr/>
          </p:nvSpPr>
          <p:spPr bwMode="auto">
            <a:xfrm>
              <a:off x="10917910" y="5290784"/>
              <a:ext cx="424326" cy="419730"/>
            </a:xfrm>
            <a:custGeom>
              <a:avLst/>
              <a:gdLst>
                <a:gd name="T0" fmla="*/ 249 w 277"/>
                <a:gd name="T1" fmla="*/ 274 h 274"/>
                <a:gd name="T2" fmla="*/ 29 w 277"/>
                <a:gd name="T3" fmla="*/ 274 h 274"/>
                <a:gd name="T4" fmla="*/ 0 w 277"/>
                <a:gd name="T5" fmla="*/ 0 h 274"/>
                <a:gd name="T6" fmla="*/ 277 w 277"/>
                <a:gd name="T7" fmla="*/ 0 h 274"/>
                <a:gd name="T8" fmla="*/ 249 w 277"/>
                <a:gd name="T9" fmla="*/ 274 h 274"/>
              </a:gdLst>
              <a:ahLst/>
              <a:cxnLst>
                <a:cxn ang="0">
                  <a:pos x="T0" y="T1"/>
                </a:cxn>
                <a:cxn ang="0">
                  <a:pos x="T2" y="T3"/>
                </a:cxn>
                <a:cxn ang="0">
                  <a:pos x="T4" y="T5"/>
                </a:cxn>
                <a:cxn ang="0">
                  <a:pos x="T6" y="T7"/>
                </a:cxn>
                <a:cxn ang="0">
                  <a:pos x="T8" y="T9"/>
                </a:cxn>
              </a:cxnLst>
              <a:rect l="0" t="0" r="r" b="b"/>
              <a:pathLst>
                <a:path w="277" h="274">
                  <a:moveTo>
                    <a:pt x="249" y="274"/>
                  </a:moveTo>
                  <a:lnTo>
                    <a:pt x="29" y="274"/>
                  </a:lnTo>
                  <a:lnTo>
                    <a:pt x="0" y="0"/>
                  </a:lnTo>
                  <a:lnTo>
                    <a:pt x="277" y="0"/>
                  </a:lnTo>
                  <a:lnTo>
                    <a:pt x="249"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9" name="îṩḻiḍê"/>
            <p:cNvSpPr/>
            <p:nvPr/>
          </p:nvSpPr>
          <p:spPr bwMode="auto">
            <a:xfrm>
              <a:off x="10917910"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0" name="ïṥ1íḑe"/>
            <p:cNvSpPr/>
            <p:nvPr/>
          </p:nvSpPr>
          <p:spPr bwMode="auto">
            <a:xfrm>
              <a:off x="10947016"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1" name="iṣļíḋè"/>
            <p:cNvSpPr/>
            <p:nvPr/>
          </p:nvSpPr>
          <p:spPr bwMode="auto">
            <a:xfrm>
              <a:off x="10962335" y="5669153"/>
              <a:ext cx="337010"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2" name="ïś1ïḓé"/>
            <p:cNvSpPr/>
            <p:nvPr/>
          </p:nvSpPr>
          <p:spPr bwMode="auto">
            <a:xfrm>
              <a:off x="11115521"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3" name="iSḻïḓe"/>
            <p:cNvSpPr/>
            <p:nvPr/>
          </p:nvSpPr>
          <p:spPr bwMode="auto">
            <a:xfrm>
              <a:off x="11136967" y="4727058"/>
              <a:ext cx="442709"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4" name="işľiďè"/>
            <p:cNvSpPr/>
            <p:nvPr/>
          </p:nvSpPr>
          <p:spPr bwMode="auto">
            <a:xfrm>
              <a:off x="10787702"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5" name="iṧḷidé"/>
            <p:cNvSpPr/>
            <p:nvPr/>
          </p:nvSpPr>
          <p:spPr bwMode="auto">
            <a:xfrm>
              <a:off x="10841317"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6" name="ïṧḷîdé"/>
            <p:cNvSpPr/>
            <p:nvPr/>
          </p:nvSpPr>
          <p:spPr bwMode="auto">
            <a:xfrm>
              <a:off x="10991440" y="4406899"/>
              <a:ext cx="346201"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7" name="iSļïde"/>
            <p:cNvSpPr/>
            <p:nvPr/>
          </p:nvSpPr>
          <p:spPr bwMode="auto">
            <a:xfrm>
              <a:off x="11103266"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44" name="ïSľîďê"/>
            <p:cNvSpPr/>
            <p:nvPr/>
          </p:nvSpPr>
          <p:spPr bwMode="auto">
            <a:xfrm>
              <a:off x="7369422" y="2965394"/>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39" name="ïSľîďê"/>
            <p:cNvSpPr/>
            <p:nvPr/>
          </p:nvSpPr>
          <p:spPr bwMode="auto">
            <a:xfrm>
              <a:off x="7339376" y="2936329"/>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6" name="ïSľîďê"/>
            <p:cNvSpPr/>
            <p:nvPr/>
          </p:nvSpPr>
          <p:spPr bwMode="auto">
            <a:xfrm>
              <a:off x="10418900" y="4467648"/>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47" name="ïSľîďê"/>
            <p:cNvSpPr/>
            <p:nvPr/>
          </p:nvSpPr>
          <p:spPr bwMode="auto">
            <a:xfrm>
              <a:off x="10400985" y="4446071"/>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9" name="ïSľîďê"/>
            <p:cNvSpPr/>
            <p:nvPr/>
          </p:nvSpPr>
          <p:spPr bwMode="auto">
            <a:xfrm>
              <a:off x="9805557" y="3204437"/>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72C1BF"/>
            </a:solidFill>
            <a:ln>
              <a:noFill/>
            </a:ln>
          </p:spPr>
          <p:txBody>
            <a:bodyPr anchor="ctr"/>
            <a:lstStyle/>
            <a:p>
              <a:pPr algn="ctr"/>
              <a:endParaRPr dirty="0">
                <a:cs typeface="+mn-ea"/>
                <a:sym typeface="+mn-lt"/>
              </a:endParaRPr>
            </a:p>
          </p:txBody>
        </p:sp>
        <p:sp>
          <p:nvSpPr>
            <p:cNvPr id="250" name="ïSľîďê"/>
            <p:cNvSpPr/>
            <p:nvPr/>
          </p:nvSpPr>
          <p:spPr bwMode="auto">
            <a:xfrm>
              <a:off x="9785864" y="3185386"/>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C3EA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grpSp>
          <p:nvGrpSpPr>
            <p:cNvPr id="317" name="c5e6d0d8-d75b-47b6-b94b-d2e3cad427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568492" y="3013371"/>
              <a:ext cx="3526058" cy="2910597"/>
              <a:chOff x="3535363" y="1747838"/>
              <a:chExt cx="4902200" cy="4046537"/>
            </a:xfrm>
          </p:grpSpPr>
          <p:sp>
            <p:nvSpPr>
              <p:cNvPr id="318" name="îṧ1íde"/>
              <p:cNvSpPr/>
              <p:nvPr/>
            </p:nvSpPr>
            <p:spPr bwMode="auto">
              <a:xfrm>
                <a:off x="3535363" y="5454650"/>
                <a:ext cx="4902200" cy="339725"/>
              </a:xfrm>
              <a:prstGeom prst="ellipse">
                <a:avLst/>
              </a:prstGeom>
              <a:solidFill>
                <a:srgbClr val="6C63FF">
                  <a:alpha val="20000"/>
                </a:srgbClr>
              </a:solidFill>
              <a:ln>
                <a:noFill/>
              </a:ln>
            </p:spPr>
            <p:txBody>
              <a:bodyPr anchor="ctr"/>
              <a:lstStyle/>
              <a:p>
                <a:pPr algn="ctr"/>
              </a:p>
            </p:txBody>
          </p:sp>
          <p:sp>
            <p:nvSpPr>
              <p:cNvPr id="320" name="iŝḷîḍê"/>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1" name="iš1iḑe"/>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2" name="ïsḷîď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3" name="îšļîḑ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4" name="iṥḷíḑe"/>
              <p:cNvSpPr/>
              <p:nvPr/>
            </p:nvSpPr>
            <p:spPr bwMode="auto">
              <a:xfrm>
                <a:off x="5437188" y="2547938"/>
                <a:ext cx="92075" cy="3016250"/>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5" name="ïṥlídè"/>
              <p:cNvSpPr/>
              <p:nvPr/>
            </p:nvSpPr>
            <p:spPr bwMode="auto">
              <a:xfrm>
                <a:off x="5437188" y="2547938"/>
                <a:ext cx="9207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6" name="ïṥľïdé"/>
              <p:cNvSpPr/>
              <p:nvPr/>
            </p:nvSpPr>
            <p:spPr bwMode="auto">
              <a:xfrm>
                <a:off x="5353051" y="2052638"/>
                <a:ext cx="238125" cy="279400"/>
              </a:xfrm>
              <a:custGeom>
                <a:avLst/>
                <a:gdLst>
                  <a:gd name="T0" fmla="*/ 84 w 167"/>
                  <a:gd name="T1" fmla="*/ 0 h 197"/>
                  <a:gd name="T2" fmla="*/ 1 w 167"/>
                  <a:gd name="T3" fmla="*/ 82 h 197"/>
                  <a:gd name="T4" fmla="*/ 1 w 167"/>
                  <a:gd name="T5" fmla="*/ 112 h 197"/>
                  <a:gd name="T6" fmla="*/ 82 w 167"/>
                  <a:gd name="T7" fmla="*/ 196 h 197"/>
                  <a:gd name="T8" fmla="*/ 167 w 167"/>
                  <a:gd name="T9" fmla="*/ 115 h 197"/>
                  <a:gd name="T10" fmla="*/ 167 w 167"/>
                  <a:gd name="T11" fmla="*/ 112 h 197"/>
                  <a:gd name="T12" fmla="*/ 167 w 167"/>
                  <a:gd name="T13" fmla="*/ 82 h 197"/>
                  <a:gd name="T14" fmla="*/ 84 w 167"/>
                  <a:gd name="T15" fmla="*/ 0 h 197"/>
                  <a:gd name="T16" fmla="*/ 146 w 167"/>
                  <a:gd name="T17" fmla="*/ 112 h 197"/>
                  <a:gd name="T18" fmla="*/ 84 w 167"/>
                  <a:gd name="T19" fmla="*/ 174 h 197"/>
                  <a:gd name="T20" fmla="*/ 22 w 167"/>
                  <a:gd name="T21" fmla="*/ 112 h 197"/>
                  <a:gd name="T22" fmla="*/ 22 w 167"/>
                  <a:gd name="T23" fmla="*/ 82 h 197"/>
                  <a:gd name="T24" fmla="*/ 84 w 167"/>
                  <a:gd name="T25" fmla="*/ 20 h 197"/>
                  <a:gd name="T26" fmla="*/ 146 w 167"/>
                  <a:gd name="T27" fmla="*/ 82 h 197"/>
                  <a:gd name="T28" fmla="*/ 146 w 167"/>
                  <a:gd name="T29" fmla="*/ 11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197">
                    <a:moveTo>
                      <a:pt x="84" y="0"/>
                    </a:moveTo>
                    <a:cubicBezTo>
                      <a:pt x="38" y="0"/>
                      <a:pt x="1" y="37"/>
                      <a:pt x="1" y="82"/>
                    </a:cubicBezTo>
                    <a:cubicBezTo>
                      <a:pt x="1" y="112"/>
                      <a:pt x="1" y="112"/>
                      <a:pt x="1" y="112"/>
                    </a:cubicBezTo>
                    <a:cubicBezTo>
                      <a:pt x="0" y="157"/>
                      <a:pt x="37" y="195"/>
                      <a:pt x="82" y="196"/>
                    </a:cubicBezTo>
                    <a:cubicBezTo>
                      <a:pt x="128" y="197"/>
                      <a:pt x="166" y="161"/>
                      <a:pt x="167" y="115"/>
                    </a:cubicBezTo>
                    <a:cubicBezTo>
                      <a:pt x="167" y="114"/>
                      <a:pt x="167" y="113"/>
                      <a:pt x="167" y="112"/>
                    </a:cubicBezTo>
                    <a:cubicBezTo>
                      <a:pt x="167" y="82"/>
                      <a:pt x="167" y="82"/>
                      <a:pt x="167" y="82"/>
                    </a:cubicBezTo>
                    <a:cubicBezTo>
                      <a:pt x="167" y="37"/>
                      <a:pt x="130" y="0"/>
                      <a:pt x="84" y="0"/>
                    </a:cubicBezTo>
                    <a:moveTo>
                      <a:pt x="146" y="112"/>
                    </a:moveTo>
                    <a:cubicBezTo>
                      <a:pt x="146" y="146"/>
                      <a:pt x="118" y="174"/>
                      <a:pt x="84" y="174"/>
                    </a:cubicBezTo>
                    <a:cubicBezTo>
                      <a:pt x="50" y="174"/>
                      <a:pt x="22" y="146"/>
                      <a:pt x="22" y="112"/>
                    </a:cubicBezTo>
                    <a:cubicBezTo>
                      <a:pt x="22" y="82"/>
                      <a:pt x="22" y="82"/>
                      <a:pt x="22" y="82"/>
                    </a:cubicBezTo>
                    <a:cubicBezTo>
                      <a:pt x="22" y="48"/>
                      <a:pt x="50" y="20"/>
                      <a:pt x="84" y="20"/>
                    </a:cubicBezTo>
                    <a:cubicBezTo>
                      <a:pt x="118" y="20"/>
                      <a:pt x="146" y="48"/>
                      <a:pt x="146" y="82"/>
                    </a:cubicBezTo>
                    <a:cubicBezTo>
                      <a:pt x="146" y="112"/>
                      <a:pt x="146" y="112"/>
                      <a:pt x="146" y="112"/>
                    </a:cubicBezTo>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7" name="îṡlï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8" name="íṧ1í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9" name="íṥ1iḑê"/>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0" name="iṥlïḍe"/>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1" name="ïṥ1íďè"/>
              <p:cNvSpPr/>
              <p:nvPr/>
            </p:nvSpPr>
            <p:spPr bwMode="auto">
              <a:xfrm>
                <a:off x="5437188" y="3783013"/>
                <a:ext cx="92075" cy="12700"/>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2" name="iŝḷide"/>
              <p:cNvSpPr/>
              <p:nvPr/>
            </p:nvSpPr>
            <p:spPr bwMode="auto">
              <a:xfrm>
                <a:off x="5437188" y="3783013"/>
                <a:ext cx="92075"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3" name="ísḻîḋê"/>
              <p:cNvSpPr/>
              <p:nvPr/>
            </p:nvSpPr>
            <p:spPr bwMode="auto">
              <a:xfrm>
                <a:off x="5561013"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4" name="iṡḻidè"/>
              <p:cNvSpPr/>
              <p:nvPr/>
            </p:nvSpPr>
            <p:spPr bwMode="auto">
              <a:xfrm>
                <a:off x="5561013"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5" name="iṣḻíḓè"/>
              <p:cNvSpPr/>
              <p:nvPr/>
            </p:nvSpPr>
            <p:spPr bwMode="auto">
              <a:xfrm>
                <a:off x="5384801" y="2173288"/>
                <a:ext cx="1588" cy="7938"/>
              </a:xfrm>
              <a:prstGeom prst="rect">
                <a:avLst/>
              </a:prstGeom>
              <a:solidFill>
                <a:srgbClr val="6159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6" name="íṣ1idê"/>
              <p:cNvSpPr/>
              <p:nvPr/>
            </p:nvSpPr>
            <p:spPr bwMode="auto">
              <a:xfrm>
                <a:off x="5384801" y="2173288"/>
                <a:ext cx="1588"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7" name="ïṧḻîḍê"/>
              <p:cNvSpPr/>
              <p:nvPr/>
            </p:nvSpPr>
            <p:spPr bwMode="auto">
              <a:xfrm>
                <a:off x="5354638"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8" name="i$ľïḓè"/>
              <p:cNvSpPr/>
              <p:nvPr/>
            </p:nvSpPr>
            <p:spPr bwMode="auto">
              <a:xfrm>
                <a:off x="5354638"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9" name="ïṡlíḓê"/>
              <p:cNvSpPr/>
              <p:nvPr/>
            </p:nvSpPr>
            <p:spPr bwMode="auto">
              <a:xfrm>
                <a:off x="3697288" y="2181225"/>
                <a:ext cx="3551238" cy="1601788"/>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0" name="iṣļîḋe"/>
              <p:cNvSpPr/>
              <p:nvPr/>
            </p:nvSpPr>
            <p:spPr bwMode="auto">
              <a:xfrm>
                <a:off x="3697288" y="2181225"/>
                <a:ext cx="3551238"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1" name="íṣ1íḓè"/>
              <p:cNvSpPr/>
              <p:nvPr/>
            </p:nvSpPr>
            <p:spPr bwMode="auto">
              <a:xfrm>
                <a:off x="3760788" y="2233613"/>
                <a:ext cx="3416300" cy="1457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2" name="i$1ïďè"/>
              <p:cNvSpPr/>
              <p:nvPr/>
            </p:nvSpPr>
            <p:spPr bwMode="auto">
              <a:xfrm>
                <a:off x="3760788" y="2233613"/>
                <a:ext cx="34163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3" name="ïṣḻidê"/>
              <p:cNvSpPr/>
              <p:nvPr/>
            </p:nvSpPr>
            <p:spPr bwMode="auto">
              <a:xfrm>
                <a:off x="4097338" y="2390775"/>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4" name="ïśḻíḑè"/>
              <p:cNvSpPr/>
              <p:nvPr/>
            </p:nvSpPr>
            <p:spPr bwMode="auto">
              <a:xfrm>
                <a:off x="4097338" y="2390775"/>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5" name="išḻidè"/>
              <p:cNvSpPr/>
              <p:nvPr/>
            </p:nvSpPr>
            <p:spPr bwMode="auto">
              <a:xfrm>
                <a:off x="4097338" y="2532063"/>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6" name="í$ľïdê"/>
              <p:cNvSpPr/>
              <p:nvPr/>
            </p:nvSpPr>
            <p:spPr bwMode="auto">
              <a:xfrm>
                <a:off x="4097338" y="2532063"/>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7" name="ïšľiḓé"/>
              <p:cNvSpPr/>
              <p:nvPr/>
            </p:nvSpPr>
            <p:spPr bwMode="auto">
              <a:xfrm>
                <a:off x="4097338" y="2674938"/>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8" name="íşļïḑe"/>
              <p:cNvSpPr/>
              <p:nvPr/>
            </p:nvSpPr>
            <p:spPr bwMode="auto">
              <a:xfrm>
                <a:off x="4097338" y="2674938"/>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9" name="išļîḓe"/>
              <p:cNvSpPr/>
              <p:nvPr/>
            </p:nvSpPr>
            <p:spPr bwMode="auto">
              <a:xfrm>
                <a:off x="4097338" y="2816225"/>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0" name="íş1ïḋê"/>
              <p:cNvSpPr/>
              <p:nvPr/>
            </p:nvSpPr>
            <p:spPr bwMode="auto">
              <a:xfrm>
                <a:off x="4097338" y="2816225"/>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1" name="îs1îḑé"/>
              <p:cNvSpPr/>
              <p:nvPr/>
            </p:nvSpPr>
            <p:spPr bwMode="auto">
              <a:xfrm>
                <a:off x="4097338" y="2959100"/>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2" name="ïsļiḍe"/>
              <p:cNvSpPr/>
              <p:nvPr/>
            </p:nvSpPr>
            <p:spPr bwMode="auto">
              <a:xfrm>
                <a:off x="4097338" y="2959100"/>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3" name="íşļídé"/>
              <p:cNvSpPr/>
              <p:nvPr/>
            </p:nvSpPr>
            <p:spPr bwMode="auto">
              <a:xfrm>
                <a:off x="4097338" y="3100388"/>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4" name="ïśľïdè"/>
              <p:cNvSpPr/>
              <p:nvPr/>
            </p:nvSpPr>
            <p:spPr bwMode="auto">
              <a:xfrm>
                <a:off x="4097338" y="3100388"/>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5" name="îŝľíḍe"/>
              <p:cNvSpPr/>
              <p:nvPr/>
            </p:nvSpPr>
            <p:spPr bwMode="auto">
              <a:xfrm>
                <a:off x="4097338" y="32432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6" name="îşḷîḍé"/>
              <p:cNvSpPr/>
              <p:nvPr/>
            </p:nvSpPr>
            <p:spPr bwMode="auto">
              <a:xfrm>
                <a:off x="4097338" y="32432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7" name="íṧľïďè"/>
              <p:cNvSpPr/>
              <p:nvPr/>
            </p:nvSpPr>
            <p:spPr bwMode="auto">
              <a:xfrm>
                <a:off x="4097338" y="3384550"/>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8" name="îṧľîḋê"/>
              <p:cNvSpPr/>
              <p:nvPr/>
            </p:nvSpPr>
            <p:spPr bwMode="auto">
              <a:xfrm>
                <a:off x="4097338" y="3384550"/>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9" name="íşḻîďê"/>
              <p:cNvSpPr/>
              <p:nvPr/>
            </p:nvSpPr>
            <p:spPr bwMode="auto">
              <a:xfrm>
                <a:off x="44021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0" name="îŝ1ïďê"/>
              <p:cNvSpPr/>
              <p:nvPr/>
            </p:nvSpPr>
            <p:spPr bwMode="auto">
              <a:xfrm>
                <a:off x="44021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1" name="iṥļíḑè"/>
              <p:cNvSpPr/>
              <p:nvPr/>
            </p:nvSpPr>
            <p:spPr bwMode="auto">
              <a:xfrm>
                <a:off x="46863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2" name="íšľiďè"/>
              <p:cNvSpPr/>
              <p:nvPr/>
            </p:nvSpPr>
            <p:spPr bwMode="auto">
              <a:xfrm>
                <a:off x="46863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3" name="işľïḋe"/>
              <p:cNvSpPr/>
              <p:nvPr/>
            </p:nvSpPr>
            <p:spPr bwMode="auto">
              <a:xfrm>
                <a:off x="49704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4" name="ï$ľîdé"/>
              <p:cNvSpPr/>
              <p:nvPr/>
            </p:nvSpPr>
            <p:spPr bwMode="auto">
              <a:xfrm>
                <a:off x="49704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5" name="is1îďê"/>
              <p:cNvSpPr/>
              <p:nvPr/>
            </p:nvSpPr>
            <p:spPr bwMode="auto">
              <a:xfrm>
                <a:off x="52546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6" name="íṣḷîḑè"/>
              <p:cNvSpPr/>
              <p:nvPr/>
            </p:nvSpPr>
            <p:spPr bwMode="auto">
              <a:xfrm>
                <a:off x="52546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7" name="ïslidè"/>
              <p:cNvSpPr/>
              <p:nvPr/>
            </p:nvSpPr>
            <p:spPr bwMode="auto">
              <a:xfrm>
                <a:off x="5540376"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8" name="íṡ1îḍe"/>
              <p:cNvSpPr/>
              <p:nvPr/>
            </p:nvSpPr>
            <p:spPr bwMode="auto">
              <a:xfrm>
                <a:off x="5540376"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9" name="îṣľïďê"/>
              <p:cNvSpPr/>
              <p:nvPr/>
            </p:nvSpPr>
            <p:spPr bwMode="auto">
              <a:xfrm>
                <a:off x="58245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0" name="íṩľiḋè"/>
              <p:cNvSpPr/>
              <p:nvPr/>
            </p:nvSpPr>
            <p:spPr bwMode="auto">
              <a:xfrm>
                <a:off x="58245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1" name="íŝḻîḑè"/>
              <p:cNvSpPr/>
              <p:nvPr/>
            </p:nvSpPr>
            <p:spPr bwMode="auto">
              <a:xfrm>
                <a:off x="61087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2" name="íṩľide"/>
              <p:cNvSpPr/>
              <p:nvPr/>
            </p:nvSpPr>
            <p:spPr bwMode="auto">
              <a:xfrm>
                <a:off x="61087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3" name="ïṧ1ïḍé"/>
              <p:cNvSpPr/>
              <p:nvPr/>
            </p:nvSpPr>
            <p:spPr bwMode="auto">
              <a:xfrm>
                <a:off x="63928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4" name="îṥļiḋè"/>
              <p:cNvSpPr/>
              <p:nvPr/>
            </p:nvSpPr>
            <p:spPr bwMode="auto">
              <a:xfrm>
                <a:off x="63928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5" name="íṥḷiḋe"/>
              <p:cNvSpPr/>
              <p:nvPr/>
            </p:nvSpPr>
            <p:spPr bwMode="auto">
              <a:xfrm>
                <a:off x="66770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6" name="ïŝḷïḑè"/>
              <p:cNvSpPr/>
              <p:nvPr/>
            </p:nvSpPr>
            <p:spPr bwMode="auto">
              <a:xfrm>
                <a:off x="66770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7" name="îṣḷïde"/>
              <p:cNvSpPr/>
              <p:nvPr/>
            </p:nvSpPr>
            <p:spPr bwMode="auto">
              <a:xfrm>
                <a:off x="4402138" y="2924175"/>
                <a:ext cx="161925" cy="46037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p>
            </p:txBody>
          </p:sp>
          <p:sp>
            <p:nvSpPr>
              <p:cNvPr id="378" name="îṥļíďe"/>
              <p:cNvSpPr/>
              <p:nvPr/>
            </p:nvSpPr>
            <p:spPr bwMode="auto">
              <a:xfrm>
                <a:off x="4686301" y="2711450"/>
                <a:ext cx="161925" cy="67310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9" name="îṩ1ïḑé"/>
              <p:cNvSpPr/>
              <p:nvPr/>
            </p:nvSpPr>
            <p:spPr bwMode="auto">
              <a:xfrm>
                <a:off x="4970463" y="2532063"/>
                <a:ext cx="161925" cy="852488"/>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0" name="ïṩļîḍe"/>
              <p:cNvSpPr/>
              <p:nvPr/>
            </p:nvSpPr>
            <p:spPr bwMode="auto">
              <a:xfrm>
                <a:off x="5254626" y="2625725"/>
                <a:ext cx="163513" cy="75882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1" name="îṩlidè"/>
              <p:cNvSpPr/>
              <p:nvPr/>
            </p:nvSpPr>
            <p:spPr bwMode="auto">
              <a:xfrm>
                <a:off x="5540376" y="2463800"/>
                <a:ext cx="161925" cy="92075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2" name="íslïḍê"/>
              <p:cNvSpPr/>
              <p:nvPr/>
            </p:nvSpPr>
            <p:spPr bwMode="auto">
              <a:xfrm>
                <a:off x="5824538"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3" name="ïṧľîḍé"/>
              <p:cNvSpPr/>
              <p:nvPr/>
            </p:nvSpPr>
            <p:spPr bwMode="auto">
              <a:xfrm>
                <a:off x="5824538"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4" name="ïSļíḍé"/>
              <p:cNvSpPr/>
              <p:nvPr/>
            </p:nvSpPr>
            <p:spPr bwMode="auto">
              <a:xfrm>
                <a:off x="6108701"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5" name="is1ide"/>
              <p:cNvSpPr/>
              <p:nvPr/>
            </p:nvSpPr>
            <p:spPr bwMode="auto">
              <a:xfrm>
                <a:off x="6108701"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6" name="ïSlîḋé"/>
              <p:cNvSpPr/>
              <p:nvPr/>
            </p:nvSpPr>
            <p:spPr bwMode="auto">
              <a:xfrm>
                <a:off x="6392863"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7" name="ïṡľiďê"/>
              <p:cNvSpPr/>
              <p:nvPr/>
            </p:nvSpPr>
            <p:spPr bwMode="auto">
              <a:xfrm>
                <a:off x="6392863"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8" name="ïš1íḓê"/>
              <p:cNvSpPr/>
              <p:nvPr/>
            </p:nvSpPr>
            <p:spPr bwMode="auto">
              <a:xfrm>
                <a:off x="6677026" y="2890838"/>
                <a:ext cx="163513" cy="493713"/>
              </a:xfrm>
              <a:custGeom>
                <a:avLst/>
                <a:gdLst>
                  <a:gd name="T0" fmla="*/ 0 w 114"/>
                  <a:gd name="T1" fmla="*/ 0 h 348"/>
                  <a:gd name="T2" fmla="*/ 0 w 114"/>
                  <a:gd name="T3" fmla="*/ 348 h 348"/>
                  <a:gd name="T4" fmla="*/ 114 w 114"/>
                  <a:gd name="T5" fmla="*/ 348 h 348"/>
                  <a:gd name="T6" fmla="*/ 114 w 114"/>
                  <a:gd name="T7" fmla="*/ 2 h 348"/>
                  <a:gd name="T8" fmla="*/ 114 w 114"/>
                  <a:gd name="T9" fmla="*/ 1 h 348"/>
                  <a:gd name="T10" fmla="*/ 109 w 114"/>
                  <a:gd name="T11" fmla="*/ 2 h 348"/>
                  <a:gd name="T12" fmla="*/ 58 w 114"/>
                  <a:gd name="T13" fmla="*/ 18 h 348"/>
                  <a:gd name="T14" fmla="*/ 50 w 114"/>
                  <a:gd name="T15" fmla="*/ 18 h 348"/>
                  <a:gd name="T16" fmla="*/ 0 w 114"/>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48">
                    <a:moveTo>
                      <a:pt x="0" y="0"/>
                    </a:moveTo>
                    <a:cubicBezTo>
                      <a:pt x="0" y="348"/>
                      <a:pt x="0" y="348"/>
                      <a:pt x="0" y="348"/>
                    </a:cubicBezTo>
                    <a:cubicBezTo>
                      <a:pt x="114" y="348"/>
                      <a:pt x="114" y="348"/>
                      <a:pt x="114" y="348"/>
                    </a:cubicBezTo>
                    <a:cubicBezTo>
                      <a:pt x="114" y="2"/>
                      <a:pt x="114" y="2"/>
                      <a:pt x="114" y="2"/>
                    </a:cubicBezTo>
                    <a:cubicBezTo>
                      <a:pt x="114" y="2"/>
                      <a:pt x="114" y="1"/>
                      <a:pt x="114" y="1"/>
                    </a:cubicBezTo>
                    <a:cubicBezTo>
                      <a:pt x="112" y="1"/>
                      <a:pt x="111" y="2"/>
                      <a:pt x="109" y="2"/>
                    </a:cubicBezTo>
                    <a:cubicBezTo>
                      <a:pt x="92" y="6"/>
                      <a:pt x="74" y="11"/>
                      <a:pt x="58" y="18"/>
                    </a:cubicBezTo>
                    <a:cubicBezTo>
                      <a:pt x="58" y="18"/>
                      <a:pt x="55" y="18"/>
                      <a:pt x="50" y="18"/>
                    </a:cubicBezTo>
                    <a:cubicBezTo>
                      <a:pt x="38" y="18"/>
                      <a:pt x="16" y="16"/>
                      <a:pt x="0" y="0"/>
                    </a:cubicBezTo>
                  </a:path>
                </a:pathLst>
              </a:custGeom>
              <a:solidFill>
                <a:srgbClr val="E2E0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9" name="íś1ïḓè"/>
              <p:cNvSpPr/>
              <p:nvPr/>
            </p:nvSpPr>
            <p:spPr bwMode="auto">
              <a:xfrm>
                <a:off x="5276851" y="2814638"/>
                <a:ext cx="1412875" cy="112713"/>
              </a:xfrm>
              <a:custGeom>
                <a:avLst/>
                <a:gdLst>
                  <a:gd name="T0" fmla="*/ 871 w 890"/>
                  <a:gd name="T1" fmla="*/ 0 h 71"/>
                  <a:gd name="T2" fmla="*/ 0 w 890"/>
                  <a:gd name="T3" fmla="*/ 54 h 71"/>
                  <a:gd name="T4" fmla="*/ 0 w 890"/>
                  <a:gd name="T5" fmla="*/ 71 h 71"/>
                  <a:gd name="T6" fmla="*/ 890 w 890"/>
                  <a:gd name="T7" fmla="*/ 36 h 71"/>
                  <a:gd name="T8" fmla="*/ 871 w 890"/>
                  <a:gd name="T9" fmla="*/ 0 h 71"/>
                </a:gdLst>
                <a:ahLst/>
                <a:cxnLst>
                  <a:cxn ang="0">
                    <a:pos x="T0" y="T1"/>
                  </a:cxn>
                  <a:cxn ang="0">
                    <a:pos x="T2" y="T3"/>
                  </a:cxn>
                  <a:cxn ang="0">
                    <a:pos x="T4" y="T5"/>
                  </a:cxn>
                  <a:cxn ang="0">
                    <a:pos x="T6" y="T7"/>
                  </a:cxn>
                  <a:cxn ang="0">
                    <a:pos x="T8" y="T9"/>
                  </a:cxn>
                </a:cxnLst>
                <a:rect l="0" t="0" r="r" b="b"/>
                <a:pathLst>
                  <a:path w="890" h="71">
                    <a:moveTo>
                      <a:pt x="871" y="0"/>
                    </a:moveTo>
                    <a:lnTo>
                      <a:pt x="0" y="54"/>
                    </a:lnTo>
                    <a:lnTo>
                      <a:pt x="0" y="71"/>
                    </a:lnTo>
                    <a:lnTo>
                      <a:pt x="890" y="36"/>
                    </a:lnTo>
                    <a:lnTo>
                      <a:pt x="871" y="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0" name="îs1íḋe"/>
              <p:cNvSpPr/>
              <p:nvPr/>
            </p:nvSpPr>
            <p:spPr bwMode="auto">
              <a:xfrm>
                <a:off x="7448551" y="5297488"/>
                <a:ext cx="498475" cy="303213"/>
              </a:xfrm>
              <a:custGeom>
                <a:avLst/>
                <a:gdLst>
                  <a:gd name="T0" fmla="*/ 193 w 350"/>
                  <a:gd name="T1" fmla="*/ 36 h 214"/>
                  <a:gd name="T2" fmla="*/ 72 w 350"/>
                  <a:gd name="T3" fmla="*/ 134 h 214"/>
                  <a:gd name="T4" fmla="*/ 49 w 350"/>
                  <a:gd name="T5" fmla="*/ 199 h 214"/>
                  <a:gd name="T6" fmla="*/ 202 w 350"/>
                  <a:gd name="T7" fmla="*/ 199 h 214"/>
                  <a:gd name="T8" fmla="*/ 350 w 350"/>
                  <a:gd name="T9" fmla="*/ 162 h 214"/>
                  <a:gd name="T10" fmla="*/ 309 w 350"/>
                  <a:gd name="T11" fmla="*/ 8 h 214"/>
                  <a:gd name="T12" fmla="*/ 193 w 350"/>
                  <a:gd name="T13" fmla="*/ 36 h 214"/>
                </a:gdLst>
                <a:ahLst/>
                <a:cxnLst>
                  <a:cxn ang="0">
                    <a:pos x="T0" y="T1"/>
                  </a:cxn>
                  <a:cxn ang="0">
                    <a:pos x="T2" y="T3"/>
                  </a:cxn>
                  <a:cxn ang="0">
                    <a:pos x="T4" y="T5"/>
                  </a:cxn>
                  <a:cxn ang="0">
                    <a:pos x="T6" y="T7"/>
                  </a:cxn>
                  <a:cxn ang="0">
                    <a:pos x="T8" y="T9"/>
                  </a:cxn>
                  <a:cxn ang="0">
                    <a:pos x="T10" y="T11"/>
                  </a:cxn>
                  <a:cxn ang="0">
                    <a:pos x="T12" y="T13"/>
                  </a:cxn>
                </a:cxnLst>
                <a:rect l="0" t="0" r="r" b="b"/>
                <a:pathLst>
                  <a:path w="350" h="214">
                    <a:moveTo>
                      <a:pt x="193" y="36"/>
                    </a:moveTo>
                    <a:cubicBezTo>
                      <a:pt x="193" y="36"/>
                      <a:pt x="143" y="127"/>
                      <a:pt x="72" y="134"/>
                    </a:cubicBezTo>
                    <a:cubicBezTo>
                      <a:pt x="1" y="141"/>
                      <a:pt x="0" y="183"/>
                      <a:pt x="49" y="199"/>
                    </a:cubicBezTo>
                    <a:cubicBezTo>
                      <a:pt x="98" y="214"/>
                      <a:pt x="202" y="199"/>
                      <a:pt x="202" y="199"/>
                    </a:cubicBezTo>
                    <a:cubicBezTo>
                      <a:pt x="350" y="162"/>
                      <a:pt x="350" y="162"/>
                      <a:pt x="350" y="162"/>
                    </a:cubicBezTo>
                    <a:cubicBezTo>
                      <a:pt x="350" y="162"/>
                      <a:pt x="332" y="16"/>
                      <a:pt x="309" y="8"/>
                    </a:cubicBezTo>
                    <a:cubicBezTo>
                      <a:pt x="285" y="0"/>
                      <a:pt x="193" y="36"/>
                      <a:pt x="193" y="3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1" name="í$1iďè"/>
              <p:cNvSpPr/>
              <p:nvPr/>
            </p:nvSpPr>
            <p:spPr bwMode="auto">
              <a:xfrm>
                <a:off x="7926388" y="5316538"/>
                <a:ext cx="241300" cy="344488"/>
              </a:xfrm>
              <a:custGeom>
                <a:avLst/>
                <a:gdLst>
                  <a:gd name="T0" fmla="*/ 37 w 169"/>
                  <a:gd name="T1" fmla="*/ 24 h 242"/>
                  <a:gd name="T2" fmla="*/ 9 w 169"/>
                  <a:gd name="T3" fmla="*/ 199 h 242"/>
                  <a:gd name="T4" fmla="*/ 166 w 169"/>
                  <a:gd name="T5" fmla="*/ 184 h 242"/>
                  <a:gd name="T6" fmla="*/ 167 w 169"/>
                  <a:gd name="T7" fmla="*/ 170 h 242"/>
                  <a:gd name="T8" fmla="*/ 152 w 169"/>
                  <a:gd name="T9" fmla="*/ 58 h 242"/>
                  <a:gd name="T10" fmla="*/ 146 w 169"/>
                  <a:gd name="T11" fmla="*/ 24 h 242"/>
                  <a:gd name="T12" fmla="*/ 37 w 169"/>
                  <a:gd name="T13" fmla="*/ 24 h 242"/>
                </a:gdLst>
                <a:ahLst/>
                <a:cxnLst>
                  <a:cxn ang="0">
                    <a:pos x="T0" y="T1"/>
                  </a:cxn>
                  <a:cxn ang="0">
                    <a:pos x="T2" y="T3"/>
                  </a:cxn>
                  <a:cxn ang="0">
                    <a:pos x="T4" y="T5"/>
                  </a:cxn>
                  <a:cxn ang="0">
                    <a:pos x="T6" y="T7"/>
                  </a:cxn>
                  <a:cxn ang="0">
                    <a:pos x="T8" y="T9"/>
                  </a:cxn>
                  <a:cxn ang="0">
                    <a:pos x="T10" y="T11"/>
                  </a:cxn>
                  <a:cxn ang="0">
                    <a:pos x="T12" y="T13"/>
                  </a:cxn>
                </a:cxnLst>
                <a:rect l="0" t="0" r="r" b="b"/>
                <a:pathLst>
                  <a:path w="169" h="242">
                    <a:moveTo>
                      <a:pt x="37" y="24"/>
                    </a:moveTo>
                    <a:cubicBezTo>
                      <a:pt x="37" y="24"/>
                      <a:pt x="0" y="192"/>
                      <a:pt x="9" y="199"/>
                    </a:cubicBezTo>
                    <a:cubicBezTo>
                      <a:pt x="19" y="206"/>
                      <a:pt x="161" y="242"/>
                      <a:pt x="166" y="184"/>
                    </a:cubicBezTo>
                    <a:cubicBezTo>
                      <a:pt x="166" y="179"/>
                      <a:pt x="167" y="174"/>
                      <a:pt x="167" y="170"/>
                    </a:cubicBezTo>
                    <a:cubicBezTo>
                      <a:pt x="169" y="132"/>
                      <a:pt x="164" y="94"/>
                      <a:pt x="152" y="58"/>
                    </a:cubicBezTo>
                    <a:cubicBezTo>
                      <a:pt x="148" y="46"/>
                      <a:pt x="145" y="33"/>
                      <a:pt x="146" y="24"/>
                    </a:cubicBezTo>
                    <a:cubicBezTo>
                      <a:pt x="149" y="0"/>
                      <a:pt x="37" y="24"/>
                      <a:pt x="37" y="24"/>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2" name="íṡļîḓê"/>
              <p:cNvSpPr/>
              <p:nvPr/>
            </p:nvSpPr>
            <p:spPr bwMode="auto">
              <a:xfrm>
                <a:off x="7512051" y="1916113"/>
                <a:ext cx="401638" cy="806450"/>
              </a:xfrm>
              <a:custGeom>
                <a:avLst/>
                <a:gdLst>
                  <a:gd name="T0" fmla="*/ 283 w 283"/>
                  <a:gd name="T1" fmla="*/ 286 h 568"/>
                  <a:gd name="T2" fmla="*/ 188 w 283"/>
                  <a:gd name="T3" fmla="*/ 477 h 568"/>
                  <a:gd name="T4" fmla="*/ 54 w 283"/>
                  <a:gd name="T5" fmla="*/ 291 h 568"/>
                  <a:gd name="T6" fmla="*/ 0 w 283"/>
                  <a:gd name="T7" fmla="*/ 251 h 568"/>
                  <a:gd name="T8" fmla="*/ 200 w 283"/>
                  <a:gd name="T9" fmla="*/ 108 h 568"/>
                  <a:gd name="T10" fmla="*/ 212 w 283"/>
                  <a:gd name="T11" fmla="*/ 196 h 568"/>
                  <a:gd name="T12" fmla="*/ 283 w 283"/>
                  <a:gd name="T13" fmla="*/ 286 h 568"/>
                </a:gdLst>
                <a:ahLst/>
                <a:cxnLst>
                  <a:cxn ang="0">
                    <a:pos x="T0" y="T1"/>
                  </a:cxn>
                  <a:cxn ang="0">
                    <a:pos x="T2" y="T3"/>
                  </a:cxn>
                  <a:cxn ang="0">
                    <a:pos x="T4" y="T5"/>
                  </a:cxn>
                  <a:cxn ang="0">
                    <a:pos x="T6" y="T7"/>
                  </a:cxn>
                  <a:cxn ang="0">
                    <a:pos x="T8" y="T9"/>
                  </a:cxn>
                  <a:cxn ang="0">
                    <a:pos x="T10" y="T11"/>
                  </a:cxn>
                  <a:cxn ang="0">
                    <a:pos x="T12" y="T13"/>
                  </a:cxn>
                </a:cxnLst>
                <a:rect l="0" t="0" r="r" b="b"/>
                <a:pathLst>
                  <a:path w="283" h="568">
                    <a:moveTo>
                      <a:pt x="283" y="286"/>
                    </a:moveTo>
                    <a:cubicBezTo>
                      <a:pt x="283" y="286"/>
                      <a:pt x="168" y="568"/>
                      <a:pt x="188" y="477"/>
                    </a:cubicBezTo>
                    <a:cubicBezTo>
                      <a:pt x="202" y="417"/>
                      <a:pt x="115" y="337"/>
                      <a:pt x="54" y="291"/>
                    </a:cubicBezTo>
                    <a:cubicBezTo>
                      <a:pt x="23" y="267"/>
                      <a:pt x="0" y="251"/>
                      <a:pt x="0" y="251"/>
                    </a:cubicBezTo>
                    <a:cubicBezTo>
                      <a:pt x="0" y="251"/>
                      <a:pt x="215" y="0"/>
                      <a:pt x="200" y="108"/>
                    </a:cubicBezTo>
                    <a:cubicBezTo>
                      <a:pt x="196" y="138"/>
                      <a:pt x="200" y="168"/>
                      <a:pt x="212" y="196"/>
                    </a:cubicBezTo>
                    <a:cubicBezTo>
                      <a:pt x="235" y="253"/>
                      <a:pt x="283" y="286"/>
                      <a:pt x="283" y="286"/>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3" name="iṣ1ïḍé"/>
              <p:cNvSpPr/>
              <p:nvPr/>
            </p:nvSpPr>
            <p:spPr bwMode="auto">
              <a:xfrm>
                <a:off x="6638926" y="2709863"/>
                <a:ext cx="230188" cy="220663"/>
              </a:xfrm>
              <a:custGeom>
                <a:avLst/>
                <a:gdLst>
                  <a:gd name="T0" fmla="*/ 162 w 162"/>
                  <a:gd name="T1" fmla="*/ 127 h 155"/>
                  <a:gd name="T2" fmla="*/ 136 w 162"/>
                  <a:gd name="T3" fmla="*/ 129 h 155"/>
                  <a:gd name="T4" fmla="*/ 85 w 162"/>
                  <a:gd name="T5" fmla="*/ 145 h 155"/>
                  <a:gd name="T6" fmla="*/ 13 w 162"/>
                  <a:gd name="T7" fmla="*/ 66 h 155"/>
                  <a:gd name="T8" fmla="*/ 135 w 162"/>
                  <a:gd name="T9" fmla="*/ 41 h 155"/>
                  <a:gd name="T10" fmla="*/ 157 w 162"/>
                  <a:gd name="T11" fmla="*/ 51 h 155"/>
                  <a:gd name="T12" fmla="*/ 162 w 162"/>
                  <a:gd name="T13" fmla="*/ 127 h 155"/>
                </a:gdLst>
                <a:ahLst/>
                <a:cxnLst>
                  <a:cxn ang="0">
                    <a:pos x="T0" y="T1"/>
                  </a:cxn>
                  <a:cxn ang="0">
                    <a:pos x="T2" y="T3"/>
                  </a:cxn>
                  <a:cxn ang="0">
                    <a:pos x="T4" y="T5"/>
                  </a:cxn>
                  <a:cxn ang="0">
                    <a:pos x="T6" y="T7"/>
                  </a:cxn>
                  <a:cxn ang="0">
                    <a:pos x="T8" y="T9"/>
                  </a:cxn>
                  <a:cxn ang="0">
                    <a:pos x="T10" y="T11"/>
                  </a:cxn>
                  <a:cxn ang="0">
                    <a:pos x="T12" y="T13"/>
                  </a:cxn>
                </a:cxnLst>
                <a:rect l="0" t="0" r="r" b="b"/>
                <a:pathLst>
                  <a:path w="162" h="155">
                    <a:moveTo>
                      <a:pt x="162" y="127"/>
                    </a:moveTo>
                    <a:cubicBezTo>
                      <a:pt x="156" y="126"/>
                      <a:pt x="146" y="127"/>
                      <a:pt x="136" y="129"/>
                    </a:cubicBezTo>
                    <a:cubicBezTo>
                      <a:pt x="119" y="133"/>
                      <a:pt x="101" y="138"/>
                      <a:pt x="85" y="145"/>
                    </a:cubicBezTo>
                    <a:cubicBezTo>
                      <a:pt x="85" y="145"/>
                      <a:pt x="0" y="155"/>
                      <a:pt x="13" y="66"/>
                    </a:cubicBezTo>
                    <a:cubicBezTo>
                      <a:pt x="22" y="0"/>
                      <a:pt x="98" y="24"/>
                      <a:pt x="135" y="41"/>
                    </a:cubicBezTo>
                    <a:cubicBezTo>
                      <a:pt x="148" y="46"/>
                      <a:pt x="157" y="51"/>
                      <a:pt x="157" y="51"/>
                    </a:cubicBezTo>
                    <a:cubicBezTo>
                      <a:pt x="162" y="127"/>
                      <a:pt x="162" y="127"/>
                      <a:pt x="162" y="12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4" name="îŝlíḓê"/>
              <p:cNvSpPr/>
              <p:nvPr/>
            </p:nvSpPr>
            <p:spPr bwMode="auto">
              <a:xfrm>
                <a:off x="6819901" y="2768600"/>
                <a:ext cx="20638" cy="125413"/>
              </a:xfrm>
              <a:custGeom>
                <a:avLst/>
                <a:gdLst>
                  <a:gd name="T0" fmla="*/ 8 w 14"/>
                  <a:gd name="T1" fmla="*/ 0 h 88"/>
                  <a:gd name="T2" fmla="*/ 9 w 14"/>
                  <a:gd name="T3" fmla="*/ 88 h 88"/>
                  <a:gd name="T4" fmla="*/ 14 w 14"/>
                  <a:gd name="T5" fmla="*/ 87 h 88"/>
                  <a:gd name="T6" fmla="*/ 13 w 14"/>
                  <a:gd name="T7" fmla="*/ 2 h 88"/>
                  <a:gd name="T8" fmla="*/ 9 w 14"/>
                  <a:gd name="T9" fmla="*/ 0 h 88"/>
                  <a:gd name="T10" fmla="*/ 8 w 14"/>
                  <a:gd name="T11" fmla="*/ 0 h 88"/>
                  <a:gd name="T12" fmla="*/ 8 w 14"/>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4" h="88">
                    <a:moveTo>
                      <a:pt x="8" y="0"/>
                    </a:moveTo>
                    <a:cubicBezTo>
                      <a:pt x="7" y="10"/>
                      <a:pt x="0" y="65"/>
                      <a:pt x="9" y="88"/>
                    </a:cubicBezTo>
                    <a:cubicBezTo>
                      <a:pt x="11" y="88"/>
                      <a:pt x="12" y="87"/>
                      <a:pt x="14" y="87"/>
                    </a:cubicBezTo>
                    <a:cubicBezTo>
                      <a:pt x="6" y="65"/>
                      <a:pt x="11" y="16"/>
                      <a:pt x="13" y="2"/>
                    </a:cubicBezTo>
                    <a:cubicBezTo>
                      <a:pt x="12" y="1"/>
                      <a:pt x="10" y="0"/>
                      <a:pt x="9" y="0"/>
                    </a:cubicBezTo>
                    <a:cubicBezTo>
                      <a:pt x="9" y="0"/>
                      <a:pt x="8" y="0"/>
                      <a:pt x="8" y="0"/>
                    </a:cubicBezTo>
                    <a:cubicBezTo>
                      <a:pt x="8" y="0"/>
                      <a:pt x="8" y="0"/>
                      <a:pt x="8"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5" name="işlïde"/>
              <p:cNvSpPr/>
              <p:nvPr/>
            </p:nvSpPr>
            <p:spPr bwMode="auto">
              <a:xfrm>
                <a:off x="6823076" y="2765425"/>
                <a:ext cx="57150" cy="136525"/>
              </a:xfrm>
              <a:custGeom>
                <a:avLst/>
                <a:gdLst>
                  <a:gd name="T0" fmla="*/ 34 w 40"/>
                  <a:gd name="T1" fmla="*/ 4 h 96"/>
                  <a:gd name="T2" fmla="*/ 11 w 40"/>
                  <a:gd name="T3" fmla="*/ 0 h 96"/>
                  <a:gd name="T4" fmla="*/ 15 w 40"/>
                  <a:gd name="T5" fmla="*/ 96 h 96"/>
                  <a:gd name="T6" fmla="*/ 40 w 40"/>
                  <a:gd name="T7" fmla="*/ 96 h 96"/>
                  <a:gd name="T8" fmla="*/ 34 w 40"/>
                  <a:gd name="T9" fmla="*/ 4 h 96"/>
                </a:gdLst>
                <a:ahLst/>
                <a:cxnLst>
                  <a:cxn ang="0">
                    <a:pos x="T0" y="T1"/>
                  </a:cxn>
                  <a:cxn ang="0">
                    <a:pos x="T2" y="T3"/>
                  </a:cxn>
                  <a:cxn ang="0">
                    <a:pos x="T4" y="T5"/>
                  </a:cxn>
                  <a:cxn ang="0">
                    <a:pos x="T6" y="T7"/>
                  </a:cxn>
                  <a:cxn ang="0">
                    <a:pos x="T8" y="T9"/>
                  </a:cxn>
                </a:cxnLst>
                <a:rect l="0" t="0" r="r" b="b"/>
                <a:pathLst>
                  <a:path w="40" h="96">
                    <a:moveTo>
                      <a:pt x="34" y="4"/>
                    </a:moveTo>
                    <a:cubicBezTo>
                      <a:pt x="11" y="0"/>
                      <a:pt x="11" y="0"/>
                      <a:pt x="11" y="0"/>
                    </a:cubicBezTo>
                    <a:cubicBezTo>
                      <a:pt x="11" y="0"/>
                      <a:pt x="0" y="76"/>
                      <a:pt x="15" y="96"/>
                    </a:cubicBezTo>
                    <a:cubicBezTo>
                      <a:pt x="40" y="96"/>
                      <a:pt x="40" y="96"/>
                      <a:pt x="40" y="96"/>
                    </a:cubicBezTo>
                    <a:cubicBezTo>
                      <a:pt x="34" y="4"/>
                      <a:pt x="34" y="4"/>
                      <a:pt x="34" y="4"/>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6" name="îṡlíḓé"/>
              <p:cNvSpPr/>
              <p:nvPr/>
            </p:nvSpPr>
            <p:spPr bwMode="auto">
              <a:xfrm>
                <a:off x="7307263" y="2909888"/>
                <a:ext cx="219075" cy="796925"/>
              </a:xfrm>
              <a:custGeom>
                <a:avLst/>
                <a:gdLst>
                  <a:gd name="T0" fmla="*/ 137 w 155"/>
                  <a:gd name="T1" fmla="*/ 40 h 561"/>
                  <a:gd name="T2" fmla="*/ 62 w 155"/>
                  <a:gd name="T3" fmla="*/ 51 h 561"/>
                  <a:gd name="T4" fmla="*/ 43 w 155"/>
                  <a:gd name="T5" fmla="*/ 189 h 561"/>
                  <a:gd name="T6" fmla="*/ 24 w 155"/>
                  <a:gd name="T7" fmla="*/ 300 h 561"/>
                  <a:gd name="T8" fmla="*/ 0 w 155"/>
                  <a:gd name="T9" fmla="*/ 523 h 561"/>
                  <a:gd name="T10" fmla="*/ 3 w 155"/>
                  <a:gd name="T11" fmla="*/ 561 h 561"/>
                  <a:gd name="T12" fmla="*/ 92 w 155"/>
                  <a:gd name="T13" fmla="*/ 545 h 561"/>
                  <a:gd name="T14" fmla="*/ 123 w 155"/>
                  <a:gd name="T15" fmla="*/ 451 h 561"/>
                  <a:gd name="T16" fmla="*/ 151 w 155"/>
                  <a:gd name="T17" fmla="*/ 346 h 561"/>
                  <a:gd name="T18" fmla="*/ 155 w 155"/>
                  <a:gd name="T19" fmla="*/ 122 h 561"/>
                  <a:gd name="T20" fmla="*/ 137 w 155"/>
                  <a:gd name="T21" fmla="*/ 4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561">
                    <a:moveTo>
                      <a:pt x="137" y="40"/>
                    </a:moveTo>
                    <a:cubicBezTo>
                      <a:pt x="137" y="40"/>
                      <a:pt x="70" y="0"/>
                      <a:pt x="62" y="51"/>
                    </a:cubicBezTo>
                    <a:cubicBezTo>
                      <a:pt x="53" y="102"/>
                      <a:pt x="43" y="189"/>
                      <a:pt x="43" y="189"/>
                    </a:cubicBezTo>
                    <a:cubicBezTo>
                      <a:pt x="24" y="300"/>
                      <a:pt x="24" y="300"/>
                      <a:pt x="24" y="300"/>
                    </a:cubicBezTo>
                    <a:cubicBezTo>
                      <a:pt x="0" y="523"/>
                      <a:pt x="0" y="523"/>
                      <a:pt x="0" y="523"/>
                    </a:cubicBezTo>
                    <a:cubicBezTo>
                      <a:pt x="3" y="561"/>
                      <a:pt x="3" y="561"/>
                      <a:pt x="3" y="561"/>
                    </a:cubicBezTo>
                    <a:cubicBezTo>
                      <a:pt x="3" y="561"/>
                      <a:pt x="75" y="536"/>
                      <a:pt x="92" y="545"/>
                    </a:cubicBezTo>
                    <a:cubicBezTo>
                      <a:pt x="109" y="553"/>
                      <a:pt x="123" y="451"/>
                      <a:pt x="123" y="451"/>
                    </a:cubicBezTo>
                    <a:cubicBezTo>
                      <a:pt x="151" y="346"/>
                      <a:pt x="151" y="346"/>
                      <a:pt x="151" y="346"/>
                    </a:cubicBezTo>
                    <a:cubicBezTo>
                      <a:pt x="155" y="122"/>
                      <a:pt x="155" y="122"/>
                      <a:pt x="155" y="122"/>
                    </a:cubicBezTo>
                    <a:cubicBezTo>
                      <a:pt x="137" y="40"/>
                      <a:pt x="137" y="40"/>
                      <a:pt x="137" y="4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7" name="îşḻïďè"/>
              <p:cNvSpPr/>
              <p:nvPr/>
            </p:nvSpPr>
            <p:spPr bwMode="auto">
              <a:xfrm>
                <a:off x="7310438" y="2952750"/>
                <a:ext cx="179388" cy="754063"/>
              </a:xfrm>
              <a:custGeom>
                <a:avLst/>
                <a:gdLst>
                  <a:gd name="T0" fmla="*/ 112 w 126"/>
                  <a:gd name="T1" fmla="*/ 0 h 531"/>
                  <a:gd name="T2" fmla="*/ 103 w 126"/>
                  <a:gd name="T3" fmla="*/ 37 h 531"/>
                  <a:gd name="T4" fmla="*/ 36 w 126"/>
                  <a:gd name="T5" fmla="*/ 238 h 531"/>
                  <a:gd name="T6" fmla="*/ 0 w 126"/>
                  <a:gd name="T7" fmla="*/ 530 h 531"/>
                  <a:gd name="T8" fmla="*/ 0 w 126"/>
                  <a:gd name="T9" fmla="*/ 531 h 531"/>
                  <a:gd name="T10" fmla="*/ 57 w 126"/>
                  <a:gd name="T11" fmla="*/ 515 h 531"/>
                  <a:gd name="T12" fmla="*/ 57 w 126"/>
                  <a:gd name="T13" fmla="*/ 504 h 531"/>
                  <a:gd name="T14" fmla="*/ 77 w 126"/>
                  <a:gd name="T15" fmla="*/ 370 h 531"/>
                  <a:gd name="T16" fmla="*/ 77 w 126"/>
                  <a:gd name="T17" fmla="*/ 370 h 531"/>
                  <a:gd name="T18" fmla="*/ 77 w 126"/>
                  <a:gd name="T19" fmla="*/ 370 h 531"/>
                  <a:gd name="T20" fmla="*/ 86 w 126"/>
                  <a:gd name="T21" fmla="*/ 341 h 531"/>
                  <a:gd name="T22" fmla="*/ 86 w 126"/>
                  <a:gd name="T23" fmla="*/ 341 h 531"/>
                  <a:gd name="T24" fmla="*/ 86 w 126"/>
                  <a:gd name="T25" fmla="*/ 341 h 531"/>
                  <a:gd name="T26" fmla="*/ 88 w 126"/>
                  <a:gd name="T27" fmla="*/ 342 h 531"/>
                  <a:gd name="T28" fmla="*/ 126 w 126"/>
                  <a:gd name="T29" fmla="*/ 208 h 531"/>
                  <a:gd name="T30" fmla="*/ 109 w 126"/>
                  <a:gd name="T31" fmla="*/ 31 h 531"/>
                  <a:gd name="T32" fmla="*/ 109 w 126"/>
                  <a:gd name="T33" fmla="*/ 24 h 531"/>
                  <a:gd name="T34" fmla="*/ 109 w 126"/>
                  <a:gd name="T35" fmla="*/ 24 h 531"/>
                  <a:gd name="T36" fmla="*/ 109 w 126"/>
                  <a:gd name="T37" fmla="*/ 24 h 531"/>
                  <a:gd name="T38" fmla="*/ 114 w 126"/>
                  <a:gd name="T39" fmla="*/ 1 h 531"/>
                  <a:gd name="T40" fmla="*/ 112 w 126"/>
                  <a:gd name="T41"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531">
                    <a:moveTo>
                      <a:pt x="112" y="0"/>
                    </a:moveTo>
                    <a:cubicBezTo>
                      <a:pt x="107" y="17"/>
                      <a:pt x="104" y="31"/>
                      <a:pt x="103" y="37"/>
                    </a:cubicBezTo>
                    <a:cubicBezTo>
                      <a:pt x="98" y="69"/>
                      <a:pt x="36" y="238"/>
                      <a:pt x="36" y="238"/>
                    </a:cubicBezTo>
                    <a:cubicBezTo>
                      <a:pt x="0" y="530"/>
                      <a:pt x="0" y="530"/>
                      <a:pt x="0" y="530"/>
                    </a:cubicBezTo>
                    <a:cubicBezTo>
                      <a:pt x="0" y="531"/>
                      <a:pt x="0" y="531"/>
                      <a:pt x="0" y="531"/>
                    </a:cubicBezTo>
                    <a:cubicBezTo>
                      <a:pt x="0" y="531"/>
                      <a:pt x="31" y="520"/>
                      <a:pt x="57" y="515"/>
                    </a:cubicBezTo>
                    <a:cubicBezTo>
                      <a:pt x="57" y="512"/>
                      <a:pt x="57" y="508"/>
                      <a:pt x="57" y="504"/>
                    </a:cubicBezTo>
                    <a:cubicBezTo>
                      <a:pt x="56" y="452"/>
                      <a:pt x="68" y="401"/>
                      <a:pt x="77" y="370"/>
                    </a:cubicBezTo>
                    <a:cubicBezTo>
                      <a:pt x="77" y="370"/>
                      <a:pt x="77" y="370"/>
                      <a:pt x="77" y="370"/>
                    </a:cubicBezTo>
                    <a:cubicBezTo>
                      <a:pt x="77" y="370"/>
                      <a:pt x="77" y="370"/>
                      <a:pt x="77" y="370"/>
                    </a:cubicBezTo>
                    <a:cubicBezTo>
                      <a:pt x="82" y="352"/>
                      <a:pt x="86" y="341"/>
                      <a:pt x="86" y="341"/>
                    </a:cubicBezTo>
                    <a:cubicBezTo>
                      <a:pt x="86" y="341"/>
                      <a:pt x="86" y="341"/>
                      <a:pt x="86" y="341"/>
                    </a:cubicBezTo>
                    <a:cubicBezTo>
                      <a:pt x="86" y="341"/>
                      <a:pt x="86" y="341"/>
                      <a:pt x="86" y="341"/>
                    </a:cubicBezTo>
                    <a:cubicBezTo>
                      <a:pt x="87" y="342"/>
                      <a:pt x="87" y="342"/>
                      <a:pt x="88" y="342"/>
                    </a:cubicBezTo>
                    <a:cubicBezTo>
                      <a:pt x="94" y="286"/>
                      <a:pt x="126" y="208"/>
                      <a:pt x="126" y="208"/>
                    </a:cubicBezTo>
                    <a:cubicBezTo>
                      <a:pt x="109" y="31"/>
                      <a:pt x="109" y="31"/>
                      <a:pt x="109" y="31"/>
                    </a:cubicBezTo>
                    <a:cubicBezTo>
                      <a:pt x="109" y="24"/>
                      <a:pt x="109" y="24"/>
                      <a:pt x="109" y="24"/>
                    </a:cubicBezTo>
                    <a:cubicBezTo>
                      <a:pt x="109" y="24"/>
                      <a:pt x="109" y="24"/>
                      <a:pt x="109" y="24"/>
                    </a:cubicBezTo>
                    <a:cubicBezTo>
                      <a:pt x="109" y="24"/>
                      <a:pt x="109" y="24"/>
                      <a:pt x="109" y="24"/>
                    </a:cubicBezTo>
                    <a:cubicBezTo>
                      <a:pt x="109" y="24"/>
                      <a:pt x="111" y="15"/>
                      <a:pt x="114" y="1"/>
                    </a:cubicBezTo>
                    <a:cubicBezTo>
                      <a:pt x="113" y="1"/>
                      <a:pt x="113" y="0"/>
                      <a:pt x="112"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8" name="íṣļiḑe"/>
              <p:cNvSpPr/>
              <p:nvPr/>
            </p:nvSpPr>
            <p:spPr bwMode="auto">
              <a:xfrm>
                <a:off x="6813551" y="2595563"/>
                <a:ext cx="636588" cy="339725"/>
              </a:xfrm>
              <a:custGeom>
                <a:avLst/>
                <a:gdLst>
                  <a:gd name="T0" fmla="*/ 448 w 448"/>
                  <a:gd name="T1" fmla="*/ 0 h 239"/>
                  <a:gd name="T2" fmla="*/ 271 w 448"/>
                  <a:gd name="T3" fmla="*/ 96 h 239"/>
                  <a:gd name="T4" fmla="*/ 33 w 448"/>
                  <a:gd name="T5" fmla="*/ 117 h 239"/>
                  <a:gd name="T6" fmla="*/ 48 w 448"/>
                  <a:gd name="T7" fmla="*/ 239 h 239"/>
                  <a:gd name="T8" fmla="*/ 316 w 448"/>
                  <a:gd name="T9" fmla="*/ 233 h 239"/>
                  <a:gd name="T10" fmla="*/ 421 w 448"/>
                  <a:gd name="T11" fmla="*/ 233 h 239"/>
                  <a:gd name="T12" fmla="*/ 448 w 448"/>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8" h="239">
                    <a:moveTo>
                      <a:pt x="448" y="0"/>
                    </a:moveTo>
                    <a:cubicBezTo>
                      <a:pt x="448" y="0"/>
                      <a:pt x="378" y="80"/>
                      <a:pt x="271" y="96"/>
                    </a:cubicBezTo>
                    <a:cubicBezTo>
                      <a:pt x="165" y="111"/>
                      <a:pt x="33" y="117"/>
                      <a:pt x="33" y="117"/>
                    </a:cubicBezTo>
                    <a:cubicBezTo>
                      <a:pt x="33" y="117"/>
                      <a:pt x="0" y="176"/>
                      <a:pt x="48" y="239"/>
                    </a:cubicBezTo>
                    <a:cubicBezTo>
                      <a:pt x="316" y="233"/>
                      <a:pt x="316" y="233"/>
                      <a:pt x="316" y="233"/>
                    </a:cubicBezTo>
                    <a:cubicBezTo>
                      <a:pt x="316" y="233"/>
                      <a:pt x="375" y="220"/>
                      <a:pt x="421" y="233"/>
                    </a:cubicBezTo>
                    <a:cubicBezTo>
                      <a:pt x="448" y="0"/>
                      <a:pt x="448" y="0"/>
                      <a:pt x="448"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9" name="íṧļíďè"/>
              <p:cNvSpPr/>
              <p:nvPr/>
            </p:nvSpPr>
            <p:spPr bwMode="auto">
              <a:xfrm>
                <a:off x="6843713" y="2619375"/>
                <a:ext cx="582613" cy="315913"/>
              </a:xfrm>
              <a:custGeom>
                <a:avLst/>
                <a:gdLst>
                  <a:gd name="T0" fmla="*/ 409 w 409"/>
                  <a:gd name="T1" fmla="*/ 0 h 222"/>
                  <a:gd name="T2" fmla="*/ 249 w 409"/>
                  <a:gd name="T3" fmla="*/ 79 h 222"/>
                  <a:gd name="T4" fmla="*/ 11 w 409"/>
                  <a:gd name="T5" fmla="*/ 100 h 222"/>
                  <a:gd name="T6" fmla="*/ 9 w 409"/>
                  <a:gd name="T7" fmla="*/ 105 h 222"/>
                  <a:gd name="T8" fmla="*/ 0 w 409"/>
                  <a:gd name="T9" fmla="*/ 149 h 222"/>
                  <a:gd name="T10" fmla="*/ 26 w 409"/>
                  <a:gd name="T11" fmla="*/ 222 h 222"/>
                  <a:gd name="T12" fmla="*/ 294 w 409"/>
                  <a:gd name="T13" fmla="*/ 216 h 222"/>
                  <a:gd name="T14" fmla="*/ 351 w 409"/>
                  <a:gd name="T15" fmla="*/ 210 h 222"/>
                  <a:gd name="T16" fmla="*/ 382 w 409"/>
                  <a:gd name="T17" fmla="*/ 213 h 222"/>
                  <a:gd name="T18" fmla="*/ 405 w 409"/>
                  <a:gd name="T19" fmla="*/ 29 h 222"/>
                  <a:gd name="T20" fmla="*/ 409 w 409"/>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222">
                    <a:moveTo>
                      <a:pt x="409" y="0"/>
                    </a:moveTo>
                    <a:cubicBezTo>
                      <a:pt x="382" y="24"/>
                      <a:pt x="325" y="67"/>
                      <a:pt x="249" y="79"/>
                    </a:cubicBezTo>
                    <a:cubicBezTo>
                      <a:pt x="143" y="94"/>
                      <a:pt x="11" y="100"/>
                      <a:pt x="11" y="100"/>
                    </a:cubicBezTo>
                    <a:cubicBezTo>
                      <a:pt x="11" y="100"/>
                      <a:pt x="10" y="102"/>
                      <a:pt x="9" y="105"/>
                    </a:cubicBezTo>
                    <a:cubicBezTo>
                      <a:pt x="5" y="113"/>
                      <a:pt x="0" y="129"/>
                      <a:pt x="0" y="149"/>
                    </a:cubicBezTo>
                    <a:cubicBezTo>
                      <a:pt x="0" y="170"/>
                      <a:pt x="6" y="196"/>
                      <a:pt x="26" y="222"/>
                    </a:cubicBezTo>
                    <a:cubicBezTo>
                      <a:pt x="294" y="216"/>
                      <a:pt x="294" y="216"/>
                      <a:pt x="294" y="216"/>
                    </a:cubicBezTo>
                    <a:cubicBezTo>
                      <a:pt x="294" y="216"/>
                      <a:pt x="320" y="210"/>
                      <a:pt x="351" y="210"/>
                    </a:cubicBezTo>
                    <a:cubicBezTo>
                      <a:pt x="361" y="210"/>
                      <a:pt x="372" y="211"/>
                      <a:pt x="382" y="213"/>
                    </a:cubicBezTo>
                    <a:cubicBezTo>
                      <a:pt x="392" y="139"/>
                      <a:pt x="401" y="70"/>
                      <a:pt x="405" y="29"/>
                    </a:cubicBezTo>
                    <a:cubicBezTo>
                      <a:pt x="406" y="19"/>
                      <a:pt x="407" y="9"/>
                      <a:pt x="409" y="0"/>
                    </a:cubicBezTo>
                  </a:path>
                </a:pathLst>
              </a:custGeom>
              <a:solidFill>
                <a:srgbClr val="4848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0" name="ïSľíďe"/>
              <p:cNvSpPr/>
              <p:nvPr/>
            </p:nvSpPr>
            <p:spPr bwMode="auto">
              <a:xfrm>
                <a:off x="7578726" y="2287588"/>
                <a:ext cx="144463" cy="41275"/>
              </a:xfrm>
              <a:custGeom>
                <a:avLst/>
                <a:gdLst>
                  <a:gd name="T0" fmla="*/ 102 w 102"/>
                  <a:gd name="T1" fmla="*/ 0 h 30"/>
                  <a:gd name="T2" fmla="*/ 16 w 102"/>
                  <a:gd name="T3" fmla="*/ 25 h 30"/>
                  <a:gd name="T4" fmla="*/ 16 w 102"/>
                  <a:gd name="T5" fmla="*/ 25 h 30"/>
                  <a:gd name="T6" fmla="*/ 0 w 102"/>
                  <a:gd name="T7" fmla="*/ 24 h 30"/>
                  <a:gd name="T8" fmla="*/ 7 w 102"/>
                  <a:gd name="T9" fmla="*/ 30 h 30"/>
                  <a:gd name="T10" fmla="*/ 16 w 102"/>
                  <a:gd name="T11" fmla="*/ 30 h 30"/>
                  <a:gd name="T12" fmla="*/ 102 w 10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102" h="30">
                    <a:moveTo>
                      <a:pt x="102" y="0"/>
                    </a:moveTo>
                    <a:cubicBezTo>
                      <a:pt x="77" y="16"/>
                      <a:pt x="48" y="25"/>
                      <a:pt x="16" y="25"/>
                    </a:cubicBezTo>
                    <a:cubicBezTo>
                      <a:pt x="16" y="25"/>
                      <a:pt x="16" y="25"/>
                      <a:pt x="16" y="25"/>
                    </a:cubicBezTo>
                    <a:cubicBezTo>
                      <a:pt x="10" y="25"/>
                      <a:pt x="5" y="24"/>
                      <a:pt x="0" y="24"/>
                    </a:cubicBezTo>
                    <a:cubicBezTo>
                      <a:pt x="2" y="26"/>
                      <a:pt x="5" y="28"/>
                      <a:pt x="7" y="30"/>
                    </a:cubicBezTo>
                    <a:cubicBezTo>
                      <a:pt x="10" y="30"/>
                      <a:pt x="13" y="30"/>
                      <a:pt x="16" y="30"/>
                    </a:cubicBezTo>
                    <a:cubicBezTo>
                      <a:pt x="50" y="30"/>
                      <a:pt x="79" y="19"/>
                      <a:pt x="10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1" name="iṩľîdè"/>
              <p:cNvSpPr/>
              <p:nvPr/>
            </p:nvSpPr>
            <p:spPr bwMode="auto">
              <a:xfrm>
                <a:off x="7366001" y="1855788"/>
                <a:ext cx="468313" cy="466725"/>
              </a:xfrm>
              <a:custGeom>
                <a:avLst/>
                <a:gdLst>
                  <a:gd name="T0" fmla="*/ 329 w 329"/>
                  <a:gd name="T1" fmla="*/ 164 h 329"/>
                  <a:gd name="T2" fmla="*/ 165 w 329"/>
                  <a:gd name="T3" fmla="*/ 329 h 329"/>
                  <a:gd name="T4" fmla="*/ 0 w 329"/>
                  <a:gd name="T5" fmla="*/ 164 h 329"/>
                  <a:gd name="T6" fmla="*/ 165 w 329"/>
                  <a:gd name="T7" fmla="*/ 0 h 329"/>
                  <a:gd name="T8" fmla="*/ 329 w 329"/>
                  <a:gd name="T9" fmla="*/ 164 h 329"/>
                  <a:gd name="T10" fmla="*/ 329 w 329"/>
                  <a:gd name="T11" fmla="*/ 164 h 329"/>
                </a:gdLst>
                <a:ahLst/>
                <a:cxnLst>
                  <a:cxn ang="0">
                    <a:pos x="T0" y="T1"/>
                  </a:cxn>
                  <a:cxn ang="0">
                    <a:pos x="T2" y="T3"/>
                  </a:cxn>
                  <a:cxn ang="0">
                    <a:pos x="T4" y="T5"/>
                  </a:cxn>
                  <a:cxn ang="0">
                    <a:pos x="T6" y="T7"/>
                  </a:cxn>
                  <a:cxn ang="0">
                    <a:pos x="T8" y="T9"/>
                  </a:cxn>
                  <a:cxn ang="0">
                    <a:pos x="T10" y="T11"/>
                  </a:cxn>
                </a:cxnLst>
                <a:rect l="0" t="0" r="r" b="b"/>
                <a:pathLst>
                  <a:path w="329" h="329">
                    <a:moveTo>
                      <a:pt x="329" y="164"/>
                    </a:moveTo>
                    <a:cubicBezTo>
                      <a:pt x="329" y="255"/>
                      <a:pt x="255" y="329"/>
                      <a:pt x="165" y="329"/>
                    </a:cubicBezTo>
                    <a:cubicBezTo>
                      <a:pt x="74" y="329"/>
                      <a:pt x="0" y="255"/>
                      <a:pt x="0" y="164"/>
                    </a:cubicBezTo>
                    <a:cubicBezTo>
                      <a:pt x="0" y="73"/>
                      <a:pt x="74" y="0"/>
                      <a:pt x="165" y="0"/>
                    </a:cubicBezTo>
                    <a:cubicBezTo>
                      <a:pt x="255" y="0"/>
                      <a:pt x="329" y="73"/>
                      <a:pt x="329" y="164"/>
                    </a:cubicBezTo>
                    <a:cubicBezTo>
                      <a:pt x="329" y="164"/>
                      <a:pt x="329" y="164"/>
                      <a:pt x="329" y="164"/>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2" name="ïšḻídé"/>
              <p:cNvSpPr/>
              <p:nvPr/>
            </p:nvSpPr>
            <p:spPr bwMode="auto">
              <a:xfrm>
                <a:off x="7416801" y="2322513"/>
                <a:ext cx="560388" cy="1238250"/>
              </a:xfrm>
              <a:custGeom>
                <a:avLst/>
                <a:gdLst>
                  <a:gd name="T0" fmla="*/ 393 w 393"/>
                  <a:gd name="T1" fmla="*/ 840 h 872"/>
                  <a:gd name="T2" fmla="*/ 13 w 393"/>
                  <a:gd name="T3" fmla="*/ 825 h 872"/>
                  <a:gd name="T4" fmla="*/ 51 w 393"/>
                  <a:gd name="T5" fmla="*/ 652 h 872"/>
                  <a:gd name="T6" fmla="*/ 34 w 393"/>
                  <a:gd name="T7" fmla="*/ 475 h 872"/>
                  <a:gd name="T8" fmla="*/ 34 w 393"/>
                  <a:gd name="T9" fmla="*/ 468 h 872"/>
                  <a:gd name="T10" fmla="*/ 78 w 393"/>
                  <a:gd name="T11" fmla="*/ 261 h 872"/>
                  <a:gd name="T12" fmla="*/ 167 w 393"/>
                  <a:gd name="T13" fmla="*/ 54 h 872"/>
                  <a:gd name="T14" fmla="*/ 170 w 393"/>
                  <a:gd name="T15" fmla="*/ 48 h 872"/>
                  <a:gd name="T16" fmla="*/ 173 w 393"/>
                  <a:gd name="T17" fmla="*/ 50 h 872"/>
                  <a:gd name="T18" fmla="*/ 174 w 393"/>
                  <a:gd name="T19" fmla="*/ 51 h 872"/>
                  <a:gd name="T20" fmla="*/ 192 w 393"/>
                  <a:gd name="T21" fmla="*/ 61 h 872"/>
                  <a:gd name="T22" fmla="*/ 263 w 393"/>
                  <a:gd name="T23" fmla="*/ 44 h 872"/>
                  <a:gd name="T24" fmla="*/ 349 w 393"/>
                  <a:gd name="T25" fmla="*/ 0 h 872"/>
                  <a:gd name="T26" fmla="*/ 357 w 393"/>
                  <a:gd name="T27" fmla="*/ 489 h 872"/>
                  <a:gd name="T28" fmla="*/ 393 w 393"/>
                  <a:gd name="T29" fmla="*/ 84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3" h="872">
                    <a:moveTo>
                      <a:pt x="393" y="840"/>
                    </a:moveTo>
                    <a:cubicBezTo>
                      <a:pt x="393" y="840"/>
                      <a:pt x="27" y="872"/>
                      <a:pt x="13" y="825"/>
                    </a:cubicBezTo>
                    <a:cubicBezTo>
                      <a:pt x="0" y="779"/>
                      <a:pt x="51" y="652"/>
                      <a:pt x="51" y="652"/>
                    </a:cubicBezTo>
                    <a:cubicBezTo>
                      <a:pt x="34" y="475"/>
                      <a:pt x="34" y="475"/>
                      <a:pt x="34" y="475"/>
                    </a:cubicBezTo>
                    <a:cubicBezTo>
                      <a:pt x="34" y="468"/>
                      <a:pt x="34" y="468"/>
                      <a:pt x="34" y="468"/>
                    </a:cubicBezTo>
                    <a:cubicBezTo>
                      <a:pt x="34" y="468"/>
                      <a:pt x="80" y="277"/>
                      <a:pt x="78" y="261"/>
                    </a:cubicBezTo>
                    <a:cubicBezTo>
                      <a:pt x="76" y="248"/>
                      <a:pt x="152" y="87"/>
                      <a:pt x="167" y="54"/>
                    </a:cubicBezTo>
                    <a:cubicBezTo>
                      <a:pt x="169" y="50"/>
                      <a:pt x="170" y="48"/>
                      <a:pt x="170" y="48"/>
                    </a:cubicBezTo>
                    <a:cubicBezTo>
                      <a:pt x="173" y="50"/>
                      <a:pt x="173" y="50"/>
                      <a:pt x="173" y="50"/>
                    </a:cubicBezTo>
                    <a:cubicBezTo>
                      <a:pt x="174" y="51"/>
                      <a:pt x="174" y="51"/>
                      <a:pt x="174" y="51"/>
                    </a:cubicBezTo>
                    <a:cubicBezTo>
                      <a:pt x="192" y="61"/>
                      <a:pt x="192" y="61"/>
                      <a:pt x="192" y="61"/>
                    </a:cubicBezTo>
                    <a:cubicBezTo>
                      <a:pt x="263" y="44"/>
                      <a:pt x="263" y="44"/>
                      <a:pt x="263" y="44"/>
                    </a:cubicBezTo>
                    <a:cubicBezTo>
                      <a:pt x="349" y="0"/>
                      <a:pt x="349" y="0"/>
                      <a:pt x="349" y="0"/>
                    </a:cubicBezTo>
                    <a:cubicBezTo>
                      <a:pt x="357" y="489"/>
                      <a:pt x="357" y="489"/>
                      <a:pt x="357" y="489"/>
                    </a:cubicBezTo>
                    <a:cubicBezTo>
                      <a:pt x="393" y="840"/>
                      <a:pt x="393" y="840"/>
                      <a:pt x="393" y="84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3" name="îŝḻïďe"/>
              <p:cNvSpPr/>
              <p:nvPr/>
            </p:nvSpPr>
            <p:spPr bwMode="auto">
              <a:xfrm>
                <a:off x="7586663" y="2454275"/>
                <a:ext cx="119063" cy="911225"/>
              </a:xfrm>
              <a:custGeom>
                <a:avLst/>
                <a:gdLst>
                  <a:gd name="T0" fmla="*/ 81 w 84"/>
                  <a:gd name="T1" fmla="*/ 0 h 641"/>
                  <a:gd name="T2" fmla="*/ 66 w 84"/>
                  <a:gd name="T3" fmla="*/ 20 h 641"/>
                  <a:gd name="T4" fmla="*/ 61 w 84"/>
                  <a:gd name="T5" fmla="*/ 31 h 641"/>
                  <a:gd name="T6" fmla="*/ 34 w 84"/>
                  <a:gd name="T7" fmla="*/ 149 h 641"/>
                  <a:gd name="T8" fmla="*/ 34 w 84"/>
                  <a:gd name="T9" fmla="*/ 197 h 641"/>
                  <a:gd name="T10" fmla="*/ 28 w 84"/>
                  <a:gd name="T11" fmla="*/ 577 h 641"/>
                  <a:gd name="T12" fmla="*/ 0 w 84"/>
                  <a:gd name="T13" fmla="*/ 628 h 641"/>
                  <a:gd name="T14" fmla="*/ 1 w 84"/>
                  <a:gd name="T15" fmla="*/ 641 h 641"/>
                  <a:gd name="T16" fmla="*/ 33 w 84"/>
                  <a:gd name="T17" fmla="*/ 582 h 641"/>
                  <a:gd name="T18" fmla="*/ 39 w 84"/>
                  <a:gd name="T19" fmla="*/ 202 h 641"/>
                  <a:gd name="T20" fmla="*/ 39 w 84"/>
                  <a:gd name="T21" fmla="*/ 155 h 641"/>
                  <a:gd name="T22" fmla="*/ 67 w 84"/>
                  <a:gd name="T23" fmla="*/ 36 h 641"/>
                  <a:gd name="T24" fmla="*/ 71 w 84"/>
                  <a:gd name="T25" fmla="*/ 25 h 641"/>
                  <a:gd name="T26" fmla="*/ 84 w 84"/>
                  <a:gd name="T27" fmla="*/ 8 h 641"/>
                  <a:gd name="T28" fmla="*/ 81 w 84"/>
                  <a:gd name="T29"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641">
                    <a:moveTo>
                      <a:pt x="81" y="0"/>
                    </a:moveTo>
                    <a:cubicBezTo>
                      <a:pt x="66" y="20"/>
                      <a:pt x="66" y="20"/>
                      <a:pt x="66" y="20"/>
                    </a:cubicBezTo>
                    <a:cubicBezTo>
                      <a:pt x="61" y="31"/>
                      <a:pt x="61" y="31"/>
                      <a:pt x="61" y="31"/>
                    </a:cubicBezTo>
                    <a:cubicBezTo>
                      <a:pt x="45" y="68"/>
                      <a:pt x="36" y="109"/>
                      <a:pt x="34" y="149"/>
                    </a:cubicBezTo>
                    <a:cubicBezTo>
                      <a:pt x="34" y="197"/>
                      <a:pt x="34" y="197"/>
                      <a:pt x="34" y="197"/>
                    </a:cubicBezTo>
                    <a:cubicBezTo>
                      <a:pt x="28" y="577"/>
                      <a:pt x="28" y="577"/>
                      <a:pt x="28" y="577"/>
                    </a:cubicBezTo>
                    <a:cubicBezTo>
                      <a:pt x="0" y="628"/>
                      <a:pt x="0" y="628"/>
                      <a:pt x="0" y="628"/>
                    </a:cubicBezTo>
                    <a:cubicBezTo>
                      <a:pt x="1" y="641"/>
                      <a:pt x="1" y="641"/>
                      <a:pt x="1" y="641"/>
                    </a:cubicBezTo>
                    <a:cubicBezTo>
                      <a:pt x="33" y="582"/>
                      <a:pt x="33" y="582"/>
                      <a:pt x="33" y="582"/>
                    </a:cubicBezTo>
                    <a:cubicBezTo>
                      <a:pt x="39" y="202"/>
                      <a:pt x="39" y="202"/>
                      <a:pt x="39" y="202"/>
                    </a:cubicBezTo>
                    <a:cubicBezTo>
                      <a:pt x="39" y="155"/>
                      <a:pt x="39" y="155"/>
                      <a:pt x="39" y="155"/>
                    </a:cubicBezTo>
                    <a:cubicBezTo>
                      <a:pt x="41" y="114"/>
                      <a:pt x="50" y="73"/>
                      <a:pt x="67" y="36"/>
                    </a:cubicBezTo>
                    <a:cubicBezTo>
                      <a:pt x="71" y="25"/>
                      <a:pt x="71" y="25"/>
                      <a:pt x="71" y="25"/>
                    </a:cubicBezTo>
                    <a:cubicBezTo>
                      <a:pt x="84" y="8"/>
                      <a:pt x="84" y="8"/>
                      <a:pt x="84" y="8"/>
                    </a:cubicBezTo>
                    <a:cubicBezTo>
                      <a:pt x="83" y="6"/>
                      <a:pt x="82" y="3"/>
                      <a:pt x="81"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4" name="işliḓe"/>
              <p:cNvSpPr/>
              <p:nvPr/>
            </p:nvSpPr>
            <p:spPr bwMode="auto">
              <a:xfrm>
                <a:off x="7572376" y="2382838"/>
                <a:ext cx="149225" cy="974725"/>
              </a:xfrm>
              <a:custGeom>
                <a:avLst/>
                <a:gdLst>
                  <a:gd name="T0" fmla="*/ 89 w 105"/>
                  <a:gd name="T1" fmla="*/ 7 h 687"/>
                  <a:gd name="T2" fmla="*/ 54 w 105"/>
                  <a:gd name="T3" fmla="*/ 25 h 687"/>
                  <a:gd name="T4" fmla="*/ 40 w 105"/>
                  <a:gd name="T5" fmla="*/ 57 h 687"/>
                  <a:gd name="T6" fmla="*/ 31 w 105"/>
                  <a:gd name="T7" fmla="*/ 115 h 687"/>
                  <a:gd name="T8" fmla="*/ 13 w 105"/>
                  <a:gd name="T9" fmla="*/ 207 h 687"/>
                  <a:gd name="T10" fmla="*/ 0 w 105"/>
                  <a:gd name="T11" fmla="*/ 614 h 687"/>
                  <a:gd name="T12" fmla="*/ 5 w 105"/>
                  <a:gd name="T13" fmla="*/ 687 h 687"/>
                  <a:gd name="T14" fmla="*/ 38 w 105"/>
                  <a:gd name="T15" fmla="*/ 628 h 687"/>
                  <a:gd name="T16" fmla="*/ 44 w 105"/>
                  <a:gd name="T17" fmla="*/ 248 h 687"/>
                  <a:gd name="T18" fmla="*/ 44 w 105"/>
                  <a:gd name="T19" fmla="*/ 200 h 687"/>
                  <a:gd name="T20" fmla="*/ 71 w 105"/>
                  <a:gd name="T21" fmla="*/ 82 h 687"/>
                  <a:gd name="T22" fmla="*/ 76 w 105"/>
                  <a:gd name="T23" fmla="*/ 71 h 687"/>
                  <a:gd name="T24" fmla="*/ 105 w 105"/>
                  <a:gd name="T25" fmla="*/ 34 h 687"/>
                  <a:gd name="T26" fmla="*/ 89 w 105"/>
                  <a:gd name="T27" fmla="*/ 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687">
                    <a:moveTo>
                      <a:pt x="89" y="7"/>
                    </a:moveTo>
                    <a:cubicBezTo>
                      <a:pt x="89" y="7"/>
                      <a:pt x="64" y="0"/>
                      <a:pt x="54" y="25"/>
                    </a:cubicBezTo>
                    <a:cubicBezTo>
                      <a:pt x="50" y="36"/>
                      <a:pt x="46" y="47"/>
                      <a:pt x="40" y="57"/>
                    </a:cubicBezTo>
                    <a:cubicBezTo>
                      <a:pt x="31" y="115"/>
                      <a:pt x="31" y="115"/>
                      <a:pt x="31" y="115"/>
                    </a:cubicBezTo>
                    <a:cubicBezTo>
                      <a:pt x="13" y="207"/>
                      <a:pt x="13" y="207"/>
                      <a:pt x="13" y="207"/>
                    </a:cubicBezTo>
                    <a:cubicBezTo>
                      <a:pt x="0" y="614"/>
                      <a:pt x="0" y="614"/>
                      <a:pt x="0" y="614"/>
                    </a:cubicBezTo>
                    <a:cubicBezTo>
                      <a:pt x="5" y="687"/>
                      <a:pt x="5" y="687"/>
                      <a:pt x="5" y="687"/>
                    </a:cubicBezTo>
                    <a:cubicBezTo>
                      <a:pt x="38" y="628"/>
                      <a:pt x="38" y="628"/>
                      <a:pt x="38" y="628"/>
                    </a:cubicBezTo>
                    <a:cubicBezTo>
                      <a:pt x="44" y="248"/>
                      <a:pt x="44" y="248"/>
                      <a:pt x="44" y="248"/>
                    </a:cubicBezTo>
                    <a:cubicBezTo>
                      <a:pt x="44" y="200"/>
                      <a:pt x="44" y="200"/>
                      <a:pt x="44" y="200"/>
                    </a:cubicBezTo>
                    <a:cubicBezTo>
                      <a:pt x="46" y="160"/>
                      <a:pt x="55" y="119"/>
                      <a:pt x="71" y="82"/>
                    </a:cubicBezTo>
                    <a:cubicBezTo>
                      <a:pt x="76" y="71"/>
                      <a:pt x="76" y="71"/>
                      <a:pt x="76" y="71"/>
                    </a:cubicBezTo>
                    <a:cubicBezTo>
                      <a:pt x="105" y="34"/>
                      <a:pt x="105" y="34"/>
                      <a:pt x="105" y="34"/>
                    </a:cubicBezTo>
                    <a:cubicBezTo>
                      <a:pt x="89" y="7"/>
                      <a:pt x="89" y="7"/>
                      <a:pt x="89" y="7"/>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5" name="í$ļîḑé"/>
              <p:cNvSpPr/>
              <p:nvPr/>
            </p:nvSpPr>
            <p:spPr bwMode="auto">
              <a:xfrm>
                <a:off x="7685088" y="2389188"/>
                <a:ext cx="1588" cy="1588"/>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0" y="1"/>
                    </a:cubicBezTo>
                    <a:cubicBezTo>
                      <a:pt x="0" y="1"/>
                      <a:pt x="1" y="1"/>
                      <a:pt x="1" y="1"/>
                    </a:cubicBezTo>
                    <a:cubicBezTo>
                      <a:pt x="1" y="1"/>
                      <a:pt x="1" y="0"/>
                      <a:pt x="1"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6" name="iśḻïďè"/>
              <p:cNvSpPr/>
              <p:nvPr/>
            </p:nvSpPr>
            <p:spPr bwMode="auto">
              <a:xfrm>
                <a:off x="7705726" y="2392363"/>
                <a:ext cx="133350" cy="114300"/>
              </a:xfrm>
              <a:custGeom>
                <a:avLst/>
                <a:gdLst>
                  <a:gd name="T0" fmla="*/ 93 w 93"/>
                  <a:gd name="T1" fmla="*/ 0 h 81"/>
                  <a:gd name="T2" fmla="*/ 15 w 93"/>
                  <a:gd name="T3" fmla="*/ 76 h 81"/>
                  <a:gd name="T4" fmla="*/ 1 w 93"/>
                  <a:gd name="T5" fmla="*/ 51 h 81"/>
                  <a:gd name="T6" fmla="*/ 0 w 93"/>
                  <a:gd name="T7" fmla="*/ 52 h 81"/>
                  <a:gd name="T8" fmla="*/ 15 w 93"/>
                  <a:gd name="T9" fmla="*/ 81 h 81"/>
                  <a:gd name="T10" fmla="*/ 90 w 93"/>
                  <a:gd name="T11" fmla="*/ 8 h 81"/>
                  <a:gd name="T12" fmla="*/ 93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93" y="0"/>
                    </a:moveTo>
                    <a:cubicBezTo>
                      <a:pt x="61" y="30"/>
                      <a:pt x="15" y="76"/>
                      <a:pt x="15" y="76"/>
                    </a:cubicBezTo>
                    <a:cubicBezTo>
                      <a:pt x="10" y="72"/>
                      <a:pt x="6" y="62"/>
                      <a:pt x="1" y="51"/>
                    </a:cubicBezTo>
                    <a:cubicBezTo>
                      <a:pt x="0" y="52"/>
                      <a:pt x="0" y="52"/>
                      <a:pt x="0" y="52"/>
                    </a:cubicBezTo>
                    <a:cubicBezTo>
                      <a:pt x="5" y="65"/>
                      <a:pt x="10" y="77"/>
                      <a:pt x="15" y="81"/>
                    </a:cubicBezTo>
                    <a:cubicBezTo>
                      <a:pt x="15" y="81"/>
                      <a:pt x="58" y="38"/>
                      <a:pt x="90" y="8"/>
                    </a:cubicBezTo>
                    <a:cubicBezTo>
                      <a:pt x="91" y="5"/>
                      <a:pt x="92" y="3"/>
                      <a:pt x="9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7" name="iṧļíḍê"/>
              <p:cNvSpPr/>
              <p:nvPr/>
            </p:nvSpPr>
            <p:spPr bwMode="auto">
              <a:xfrm>
                <a:off x="7702551" y="2452688"/>
                <a:ext cx="4763" cy="12700"/>
              </a:xfrm>
              <a:custGeom>
                <a:avLst/>
                <a:gdLst>
                  <a:gd name="T0" fmla="*/ 1 w 4"/>
                  <a:gd name="T1" fmla="*/ 0 h 9"/>
                  <a:gd name="T2" fmla="*/ 0 w 4"/>
                  <a:gd name="T3" fmla="*/ 1 h 9"/>
                  <a:gd name="T4" fmla="*/ 3 w 4"/>
                  <a:gd name="T5" fmla="*/ 9 h 9"/>
                  <a:gd name="T6" fmla="*/ 4 w 4"/>
                  <a:gd name="T7" fmla="*/ 8 h 9"/>
                  <a:gd name="T8" fmla="*/ 1 w 4"/>
                  <a:gd name="T9" fmla="*/ 0 h 9"/>
                </a:gdLst>
                <a:ahLst/>
                <a:cxnLst>
                  <a:cxn ang="0">
                    <a:pos x="T0" y="T1"/>
                  </a:cxn>
                  <a:cxn ang="0">
                    <a:pos x="T2" y="T3"/>
                  </a:cxn>
                  <a:cxn ang="0">
                    <a:pos x="T4" y="T5"/>
                  </a:cxn>
                  <a:cxn ang="0">
                    <a:pos x="T6" y="T7"/>
                  </a:cxn>
                  <a:cxn ang="0">
                    <a:pos x="T8" y="T9"/>
                  </a:cxn>
                </a:cxnLst>
                <a:rect l="0" t="0" r="r" b="b"/>
                <a:pathLst>
                  <a:path w="4" h="9">
                    <a:moveTo>
                      <a:pt x="1" y="0"/>
                    </a:moveTo>
                    <a:cubicBezTo>
                      <a:pt x="0" y="1"/>
                      <a:pt x="0" y="1"/>
                      <a:pt x="0" y="1"/>
                    </a:cubicBezTo>
                    <a:cubicBezTo>
                      <a:pt x="1" y="4"/>
                      <a:pt x="2" y="7"/>
                      <a:pt x="3" y="9"/>
                    </a:cubicBezTo>
                    <a:cubicBezTo>
                      <a:pt x="4" y="8"/>
                      <a:pt x="4" y="8"/>
                      <a:pt x="4" y="8"/>
                    </a:cubicBezTo>
                    <a:cubicBezTo>
                      <a:pt x="3" y="5"/>
                      <a:pt x="2" y="3"/>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8" name="íSḷiḓe"/>
              <p:cNvSpPr/>
              <p:nvPr/>
            </p:nvSpPr>
            <p:spPr bwMode="auto">
              <a:xfrm>
                <a:off x="7685088" y="2390775"/>
                <a:ext cx="19050" cy="63500"/>
              </a:xfrm>
              <a:custGeom>
                <a:avLst/>
                <a:gdLst>
                  <a:gd name="T0" fmla="*/ 1 w 13"/>
                  <a:gd name="T1" fmla="*/ 0 h 45"/>
                  <a:gd name="T2" fmla="*/ 0 w 13"/>
                  <a:gd name="T3" fmla="*/ 0 h 45"/>
                  <a:gd name="T4" fmla="*/ 12 w 13"/>
                  <a:gd name="T5" fmla="*/ 45 h 45"/>
                  <a:gd name="T6" fmla="*/ 13 w 13"/>
                  <a:gd name="T7" fmla="*/ 44 h 45"/>
                  <a:gd name="T8" fmla="*/ 1 w 13"/>
                  <a:gd name="T9" fmla="*/ 0 h 45"/>
                </a:gdLst>
                <a:ahLst/>
                <a:cxnLst>
                  <a:cxn ang="0">
                    <a:pos x="T0" y="T1"/>
                  </a:cxn>
                  <a:cxn ang="0">
                    <a:pos x="T2" y="T3"/>
                  </a:cxn>
                  <a:cxn ang="0">
                    <a:pos x="T4" y="T5"/>
                  </a:cxn>
                  <a:cxn ang="0">
                    <a:pos x="T6" y="T7"/>
                  </a:cxn>
                  <a:cxn ang="0">
                    <a:pos x="T8" y="T9"/>
                  </a:cxn>
                </a:cxnLst>
                <a:rect l="0" t="0" r="r" b="b"/>
                <a:pathLst>
                  <a:path w="13" h="45">
                    <a:moveTo>
                      <a:pt x="1" y="0"/>
                    </a:moveTo>
                    <a:cubicBezTo>
                      <a:pt x="1" y="0"/>
                      <a:pt x="0" y="0"/>
                      <a:pt x="0" y="0"/>
                    </a:cubicBezTo>
                    <a:cubicBezTo>
                      <a:pt x="1" y="6"/>
                      <a:pt x="6" y="26"/>
                      <a:pt x="12" y="45"/>
                    </a:cubicBezTo>
                    <a:cubicBezTo>
                      <a:pt x="13" y="44"/>
                      <a:pt x="13" y="44"/>
                      <a:pt x="13" y="44"/>
                    </a:cubicBezTo>
                    <a:cubicBezTo>
                      <a:pt x="8" y="28"/>
                      <a:pt x="3" y="10"/>
                      <a:pt x="1"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9" name="îš1íḋe"/>
              <p:cNvSpPr/>
              <p:nvPr/>
            </p:nvSpPr>
            <p:spPr bwMode="auto">
              <a:xfrm>
                <a:off x="7685088" y="2235200"/>
                <a:ext cx="214313" cy="265113"/>
              </a:xfrm>
              <a:custGeom>
                <a:avLst/>
                <a:gdLst>
                  <a:gd name="T0" fmla="*/ 117 w 151"/>
                  <a:gd name="T1" fmla="*/ 0 h 186"/>
                  <a:gd name="T2" fmla="*/ 0 w 151"/>
                  <a:gd name="T3" fmla="*/ 103 h 186"/>
                  <a:gd name="T4" fmla="*/ 30 w 151"/>
                  <a:gd name="T5" fmla="*/ 186 h 186"/>
                  <a:gd name="T6" fmla="*/ 137 w 151"/>
                  <a:gd name="T7" fmla="*/ 86 h 186"/>
                  <a:gd name="T8" fmla="*/ 151 w 151"/>
                  <a:gd name="T9" fmla="*/ 53 h 186"/>
                  <a:gd name="T10" fmla="*/ 117 w 151"/>
                  <a:gd name="T11" fmla="*/ 0 h 186"/>
                </a:gdLst>
                <a:ahLst/>
                <a:cxnLst>
                  <a:cxn ang="0">
                    <a:pos x="T0" y="T1"/>
                  </a:cxn>
                  <a:cxn ang="0">
                    <a:pos x="T2" y="T3"/>
                  </a:cxn>
                  <a:cxn ang="0">
                    <a:pos x="T4" y="T5"/>
                  </a:cxn>
                  <a:cxn ang="0">
                    <a:pos x="T6" y="T7"/>
                  </a:cxn>
                  <a:cxn ang="0">
                    <a:pos x="T8" y="T9"/>
                  </a:cxn>
                  <a:cxn ang="0">
                    <a:pos x="T10" y="T11"/>
                  </a:cxn>
                </a:cxnLst>
                <a:rect l="0" t="0" r="r" b="b"/>
                <a:pathLst>
                  <a:path w="151" h="186">
                    <a:moveTo>
                      <a:pt x="117" y="0"/>
                    </a:moveTo>
                    <a:cubicBezTo>
                      <a:pt x="117" y="0"/>
                      <a:pt x="30" y="92"/>
                      <a:pt x="0" y="103"/>
                    </a:cubicBezTo>
                    <a:cubicBezTo>
                      <a:pt x="0" y="103"/>
                      <a:pt x="15" y="173"/>
                      <a:pt x="30" y="186"/>
                    </a:cubicBezTo>
                    <a:cubicBezTo>
                      <a:pt x="30" y="186"/>
                      <a:pt x="121" y="93"/>
                      <a:pt x="137" y="86"/>
                    </a:cubicBezTo>
                    <a:cubicBezTo>
                      <a:pt x="151" y="53"/>
                      <a:pt x="151" y="53"/>
                      <a:pt x="151" y="53"/>
                    </a:cubicBezTo>
                    <a:cubicBezTo>
                      <a:pt x="117" y="0"/>
                      <a:pt x="117" y="0"/>
                      <a:pt x="117" y="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0" name="ïšḷidê"/>
              <p:cNvSpPr/>
              <p:nvPr/>
            </p:nvSpPr>
            <p:spPr bwMode="auto">
              <a:xfrm>
                <a:off x="7472363" y="2393950"/>
                <a:ext cx="192088" cy="560388"/>
              </a:xfrm>
              <a:custGeom>
                <a:avLst/>
                <a:gdLst>
                  <a:gd name="T0" fmla="*/ 10 w 135"/>
                  <a:gd name="T1" fmla="*/ 353 h 395"/>
                  <a:gd name="T2" fmla="*/ 10 w 135"/>
                  <a:gd name="T3" fmla="*/ 354 h 395"/>
                  <a:gd name="T4" fmla="*/ 0 w 135"/>
                  <a:gd name="T5" fmla="*/ 395 h 395"/>
                  <a:gd name="T6" fmla="*/ 0 w 135"/>
                  <a:gd name="T7" fmla="*/ 395 h 395"/>
                  <a:gd name="T8" fmla="*/ 10 w 135"/>
                  <a:gd name="T9" fmla="*/ 353 h 395"/>
                  <a:gd name="T10" fmla="*/ 134 w 135"/>
                  <a:gd name="T11" fmla="*/ 0 h 395"/>
                  <a:gd name="T12" fmla="*/ 134 w 135"/>
                  <a:gd name="T13" fmla="*/ 0 h 395"/>
                  <a:gd name="T14" fmla="*/ 134 w 135"/>
                  <a:gd name="T15" fmla="*/ 0 h 395"/>
                  <a:gd name="T16" fmla="*/ 134 w 135"/>
                  <a:gd name="T17" fmla="*/ 0 h 395"/>
                  <a:gd name="T18" fmla="*/ 135 w 135"/>
                  <a:gd name="T19" fmla="*/ 1 h 395"/>
                  <a:gd name="T20" fmla="*/ 135 w 135"/>
                  <a:gd name="T21" fmla="*/ 1 h 395"/>
                  <a:gd name="T22" fmla="*/ 135 w 135"/>
                  <a:gd name="T23" fmla="*/ 1 h 395"/>
                  <a:gd name="T24" fmla="*/ 134 w 135"/>
                  <a:gd name="T25"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395">
                    <a:moveTo>
                      <a:pt x="10" y="353"/>
                    </a:moveTo>
                    <a:cubicBezTo>
                      <a:pt x="10" y="353"/>
                      <a:pt x="10" y="353"/>
                      <a:pt x="10" y="354"/>
                    </a:cubicBezTo>
                    <a:cubicBezTo>
                      <a:pt x="6" y="369"/>
                      <a:pt x="3" y="384"/>
                      <a:pt x="0" y="395"/>
                    </a:cubicBezTo>
                    <a:cubicBezTo>
                      <a:pt x="0" y="395"/>
                      <a:pt x="0" y="395"/>
                      <a:pt x="0" y="395"/>
                    </a:cubicBezTo>
                    <a:cubicBezTo>
                      <a:pt x="3" y="384"/>
                      <a:pt x="6" y="369"/>
                      <a:pt x="10" y="353"/>
                    </a:cubicBezTo>
                    <a:moveTo>
                      <a:pt x="134" y="0"/>
                    </a:moveTo>
                    <a:cubicBezTo>
                      <a:pt x="134" y="0"/>
                      <a:pt x="134" y="0"/>
                      <a:pt x="134" y="0"/>
                    </a:cubicBezTo>
                    <a:cubicBezTo>
                      <a:pt x="134" y="0"/>
                      <a:pt x="134" y="0"/>
                      <a:pt x="134" y="0"/>
                    </a:cubicBezTo>
                    <a:cubicBezTo>
                      <a:pt x="134" y="0"/>
                      <a:pt x="134" y="0"/>
                      <a:pt x="134" y="0"/>
                    </a:cubicBezTo>
                    <a:cubicBezTo>
                      <a:pt x="135" y="1"/>
                      <a:pt x="135" y="1"/>
                      <a:pt x="135" y="1"/>
                    </a:cubicBezTo>
                    <a:cubicBezTo>
                      <a:pt x="135" y="1"/>
                      <a:pt x="135" y="1"/>
                      <a:pt x="135" y="1"/>
                    </a:cubicBezTo>
                    <a:cubicBezTo>
                      <a:pt x="135" y="1"/>
                      <a:pt x="135" y="1"/>
                      <a:pt x="135" y="1"/>
                    </a:cubicBezTo>
                    <a:cubicBezTo>
                      <a:pt x="135" y="0"/>
                      <a:pt x="135" y="0"/>
                      <a:pt x="134"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1" name="îSlidê"/>
              <p:cNvSpPr/>
              <p:nvPr/>
            </p:nvSpPr>
            <p:spPr bwMode="auto">
              <a:xfrm>
                <a:off x="7662863" y="2390775"/>
                <a:ext cx="3175" cy="4763"/>
              </a:xfrm>
              <a:custGeom>
                <a:avLst/>
                <a:gdLst>
                  <a:gd name="T0" fmla="*/ 2 w 2"/>
                  <a:gd name="T1" fmla="*/ 0 h 3"/>
                  <a:gd name="T2" fmla="*/ 0 w 2"/>
                  <a:gd name="T3" fmla="*/ 2 h 3"/>
                  <a:gd name="T4" fmla="*/ 1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2"/>
                      <a:pt x="0" y="2"/>
                      <a:pt x="0" y="2"/>
                    </a:cubicBezTo>
                    <a:cubicBezTo>
                      <a:pt x="1" y="2"/>
                      <a:pt x="1" y="2"/>
                      <a:pt x="1" y="3"/>
                    </a:cubicBezTo>
                    <a:cubicBezTo>
                      <a:pt x="2" y="0"/>
                      <a:pt x="2" y="0"/>
                      <a:pt x="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2" name="îṧḻíďe"/>
              <p:cNvSpPr/>
              <p:nvPr/>
            </p:nvSpPr>
            <p:spPr bwMode="auto">
              <a:xfrm>
                <a:off x="7466013" y="2954338"/>
                <a:ext cx="6350" cy="33338"/>
              </a:xfrm>
              <a:custGeom>
                <a:avLst/>
                <a:gdLst>
                  <a:gd name="T0" fmla="*/ 5 w 5"/>
                  <a:gd name="T1" fmla="*/ 0 h 23"/>
                  <a:gd name="T2" fmla="*/ 0 w 5"/>
                  <a:gd name="T3" fmla="*/ 23 h 23"/>
                  <a:gd name="T4" fmla="*/ 0 w 5"/>
                  <a:gd name="T5" fmla="*/ 23 h 23"/>
                  <a:gd name="T6" fmla="*/ 5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2" y="14"/>
                      <a:pt x="0" y="23"/>
                      <a:pt x="0" y="23"/>
                    </a:cubicBezTo>
                    <a:cubicBezTo>
                      <a:pt x="0" y="23"/>
                      <a:pt x="0" y="23"/>
                      <a:pt x="0" y="23"/>
                    </a:cubicBezTo>
                    <a:cubicBezTo>
                      <a:pt x="0" y="22"/>
                      <a:pt x="2" y="14"/>
                      <a:pt x="5" y="0"/>
                    </a:cubicBezTo>
                    <a:cubicBezTo>
                      <a:pt x="5" y="0"/>
                      <a:pt x="5" y="0"/>
                      <a:pt x="5"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3" name="îšļíďé"/>
              <p:cNvSpPr/>
              <p:nvPr/>
            </p:nvSpPr>
            <p:spPr bwMode="auto">
              <a:xfrm>
                <a:off x="7466013" y="2393950"/>
                <a:ext cx="198438" cy="603250"/>
              </a:xfrm>
              <a:custGeom>
                <a:avLst/>
                <a:gdLst>
                  <a:gd name="T0" fmla="*/ 114 w 140"/>
                  <a:gd name="T1" fmla="*/ 58 h 425"/>
                  <a:gd name="T2" fmla="*/ 107 w 140"/>
                  <a:gd name="T3" fmla="*/ 75 h 425"/>
                  <a:gd name="T4" fmla="*/ 58 w 140"/>
                  <a:gd name="T5" fmla="*/ 216 h 425"/>
                  <a:gd name="T6" fmla="*/ 57 w 140"/>
                  <a:gd name="T7" fmla="*/ 218 h 425"/>
                  <a:gd name="T8" fmla="*/ 56 w 140"/>
                  <a:gd name="T9" fmla="*/ 220 h 425"/>
                  <a:gd name="T10" fmla="*/ 56 w 140"/>
                  <a:gd name="T11" fmla="*/ 220 h 425"/>
                  <a:gd name="T12" fmla="*/ 56 w 140"/>
                  <a:gd name="T13" fmla="*/ 220 h 425"/>
                  <a:gd name="T14" fmla="*/ 15 w 140"/>
                  <a:gd name="T15" fmla="*/ 353 h 425"/>
                  <a:gd name="T16" fmla="*/ 5 w 140"/>
                  <a:gd name="T17" fmla="*/ 395 h 425"/>
                  <a:gd name="T18" fmla="*/ 5 w 140"/>
                  <a:gd name="T19" fmla="*/ 395 h 425"/>
                  <a:gd name="T20" fmla="*/ 0 w 140"/>
                  <a:gd name="T21" fmla="*/ 418 h 425"/>
                  <a:gd name="T22" fmla="*/ 0 w 140"/>
                  <a:gd name="T23" fmla="*/ 425 h 425"/>
                  <a:gd name="T24" fmla="*/ 62 w 140"/>
                  <a:gd name="T25" fmla="*/ 220 h 425"/>
                  <a:gd name="T26" fmla="*/ 63 w 140"/>
                  <a:gd name="T27" fmla="*/ 216 h 425"/>
                  <a:gd name="T28" fmla="*/ 109 w 140"/>
                  <a:gd name="T29" fmla="*/ 84 h 425"/>
                  <a:gd name="T30" fmla="*/ 114 w 140"/>
                  <a:gd name="T31" fmla="*/ 58 h 425"/>
                  <a:gd name="T32" fmla="*/ 139 w 140"/>
                  <a:gd name="T33" fmla="*/ 0 h 425"/>
                  <a:gd name="T34" fmla="*/ 134 w 140"/>
                  <a:gd name="T35" fmla="*/ 4 h 425"/>
                  <a:gd name="T36" fmla="*/ 130 w 140"/>
                  <a:gd name="T37" fmla="*/ 16 h 425"/>
                  <a:gd name="T38" fmla="*/ 139 w 140"/>
                  <a:gd name="T39" fmla="*/ 3 h 425"/>
                  <a:gd name="T40" fmla="*/ 140 w 140"/>
                  <a:gd name="T41" fmla="*/ 1 h 425"/>
                  <a:gd name="T42" fmla="*/ 139 w 140"/>
                  <a:gd name="T43" fmla="*/ 0 h 425"/>
                  <a:gd name="T44" fmla="*/ 139 w 140"/>
                  <a:gd name="T45"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425">
                    <a:moveTo>
                      <a:pt x="114" y="58"/>
                    </a:moveTo>
                    <a:cubicBezTo>
                      <a:pt x="107" y="75"/>
                      <a:pt x="107" y="75"/>
                      <a:pt x="107" y="75"/>
                    </a:cubicBezTo>
                    <a:cubicBezTo>
                      <a:pt x="58" y="216"/>
                      <a:pt x="58" y="216"/>
                      <a:pt x="58" y="216"/>
                    </a:cubicBezTo>
                    <a:cubicBezTo>
                      <a:pt x="58" y="216"/>
                      <a:pt x="57" y="217"/>
                      <a:pt x="57" y="218"/>
                    </a:cubicBezTo>
                    <a:cubicBezTo>
                      <a:pt x="56" y="220"/>
                      <a:pt x="56" y="220"/>
                      <a:pt x="56" y="220"/>
                    </a:cubicBezTo>
                    <a:cubicBezTo>
                      <a:pt x="56" y="220"/>
                      <a:pt x="56" y="220"/>
                      <a:pt x="56" y="220"/>
                    </a:cubicBezTo>
                    <a:cubicBezTo>
                      <a:pt x="56" y="220"/>
                      <a:pt x="56" y="220"/>
                      <a:pt x="56" y="220"/>
                    </a:cubicBezTo>
                    <a:cubicBezTo>
                      <a:pt x="51" y="236"/>
                      <a:pt x="31" y="299"/>
                      <a:pt x="15" y="353"/>
                    </a:cubicBezTo>
                    <a:cubicBezTo>
                      <a:pt x="11" y="369"/>
                      <a:pt x="8" y="384"/>
                      <a:pt x="5" y="395"/>
                    </a:cubicBezTo>
                    <a:cubicBezTo>
                      <a:pt x="5" y="395"/>
                      <a:pt x="5" y="395"/>
                      <a:pt x="5" y="395"/>
                    </a:cubicBezTo>
                    <a:cubicBezTo>
                      <a:pt x="2" y="409"/>
                      <a:pt x="0" y="417"/>
                      <a:pt x="0" y="418"/>
                    </a:cubicBezTo>
                    <a:cubicBezTo>
                      <a:pt x="0" y="425"/>
                      <a:pt x="0" y="425"/>
                      <a:pt x="0" y="425"/>
                    </a:cubicBezTo>
                    <a:cubicBezTo>
                      <a:pt x="9" y="384"/>
                      <a:pt x="53" y="245"/>
                      <a:pt x="62" y="220"/>
                    </a:cubicBezTo>
                    <a:cubicBezTo>
                      <a:pt x="62" y="217"/>
                      <a:pt x="63" y="216"/>
                      <a:pt x="63" y="216"/>
                    </a:cubicBezTo>
                    <a:cubicBezTo>
                      <a:pt x="109" y="84"/>
                      <a:pt x="109" y="84"/>
                      <a:pt x="109" y="84"/>
                    </a:cubicBezTo>
                    <a:cubicBezTo>
                      <a:pt x="114" y="58"/>
                      <a:pt x="114" y="58"/>
                      <a:pt x="114" y="58"/>
                    </a:cubicBezTo>
                    <a:moveTo>
                      <a:pt x="139" y="0"/>
                    </a:moveTo>
                    <a:cubicBezTo>
                      <a:pt x="138" y="1"/>
                      <a:pt x="136" y="2"/>
                      <a:pt x="134" y="4"/>
                    </a:cubicBezTo>
                    <a:cubicBezTo>
                      <a:pt x="130" y="16"/>
                      <a:pt x="130" y="16"/>
                      <a:pt x="130" y="16"/>
                    </a:cubicBezTo>
                    <a:cubicBezTo>
                      <a:pt x="132" y="10"/>
                      <a:pt x="136" y="6"/>
                      <a:pt x="139" y="3"/>
                    </a:cubicBezTo>
                    <a:cubicBezTo>
                      <a:pt x="140" y="1"/>
                      <a:pt x="140" y="1"/>
                      <a:pt x="140" y="1"/>
                    </a:cubicBezTo>
                    <a:cubicBezTo>
                      <a:pt x="139" y="0"/>
                      <a:pt x="139" y="0"/>
                      <a:pt x="139" y="0"/>
                    </a:cubicBezTo>
                    <a:cubicBezTo>
                      <a:pt x="139" y="0"/>
                      <a:pt x="139" y="0"/>
                      <a:pt x="13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4" name="íṡľídé"/>
              <p:cNvSpPr/>
              <p:nvPr/>
            </p:nvSpPr>
            <p:spPr bwMode="auto">
              <a:xfrm>
                <a:off x="7621588" y="2397125"/>
                <a:ext cx="41275" cy="115888"/>
              </a:xfrm>
              <a:custGeom>
                <a:avLst/>
                <a:gdLst>
                  <a:gd name="T0" fmla="*/ 30 w 30"/>
                  <a:gd name="T1" fmla="*/ 0 h 81"/>
                  <a:gd name="T2" fmla="*/ 21 w 30"/>
                  <a:gd name="T3" fmla="*/ 13 h 81"/>
                  <a:gd name="T4" fmla="*/ 5 w 30"/>
                  <a:gd name="T5" fmla="*/ 55 h 81"/>
                  <a:gd name="T6" fmla="*/ 0 w 30"/>
                  <a:gd name="T7" fmla="*/ 81 h 81"/>
                  <a:gd name="T8" fmla="*/ 4 w 30"/>
                  <a:gd name="T9" fmla="*/ 72 h 81"/>
                  <a:gd name="T10" fmla="*/ 30 w 30"/>
                  <a:gd name="T11" fmla="*/ 0 h 81"/>
                </a:gdLst>
                <a:ahLst/>
                <a:cxnLst>
                  <a:cxn ang="0">
                    <a:pos x="T0" y="T1"/>
                  </a:cxn>
                  <a:cxn ang="0">
                    <a:pos x="T2" y="T3"/>
                  </a:cxn>
                  <a:cxn ang="0">
                    <a:pos x="T4" y="T5"/>
                  </a:cxn>
                  <a:cxn ang="0">
                    <a:pos x="T6" y="T7"/>
                  </a:cxn>
                  <a:cxn ang="0">
                    <a:pos x="T8" y="T9"/>
                  </a:cxn>
                  <a:cxn ang="0">
                    <a:pos x="T10" y="T11"/>
                  </a:cxn>
                </a:cxnLst>
                <a:rect l="0" t="0" r="r" b="b"/>
                <a:pathLst>
                  <a:path w="30" h="81">
                    <a:moveTo>
                      <a:pt x="30" y="0"/>
                    </a:moveTo>
                    <a:cubicBezTo>
                      <a:pt x="27" y="3"/>
                      <a:pt x="23" y="7"/>
                      <a:pt x="21" y="13"/>
                    </a:cubicBezTo>
                    <a:cubicBezTo>
                      <a:pt x="5" y="55"/>
                      <a:pt x="5" y="55"/>
                      <a:pt x="5" y="55"/>
                    </a:cubicBezTo>
                    <a:cubicBezTo>
                      <a:pt x="0" y="81"/>
                      <a:pt x="0" y="81"/>
                      <a:pt x="0" y="81"/>
                    </a:cubicBezTo>
                    <a:cubicBezTo>
                      <a:pt x="4" y="72"/>
                      <a:pt x="4" y="72"/>
                      <a:pt x="4" y="72"/>
                    </a:cubicBezTo>
                    <a:cubicBezTo>
                      <a:pt x="30" y="0"/>
                      <a:pt x="30" y="0"/>
                      <a:pt x="3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5" name="îš1ïdê"/>
              <p:cNvSpPr/>
              <p:nvPr/>
            </p:nvSpPr>
            <p:spPr bwMode="auto">
              <a:xfrm>
                <a:off x="7265988" y="2390775"/>
                <a:ext cx="393700" cy="1316038"/>
              </a:xfrm>
              <a:custGeom>
                <a:avLst/>
                <a:gdLst>
                  <a:gd name="T0" fmla="*/ 277 w 277"/>
                  <a:gd name="T1" fmla="*/ 0 h 926"/>
                  <a:gd name="T2" fmla="*/ 248 w 277"/>
                  <a:gd name="T3" fmla="*/ 77 h 926"/>
                  <a:gd name="T4" fmla="*/ 199 w 277"/>
                  <a:gd name="T5" fmla="*/ 218 h 926"/>
                  <a:gd name="T6" fmla="*/ 197 w 277"/>
                  <a:gd name="T7" fmla="*/ 222 h 926"/>
                  <a:gd name="T8" fmla="*/ 135 w 277"/>
                  <a:gd name="T9" fmla="*/ 433 h 926"/>
                  <a:gd name="T10" fmla="*/ 68 w 277"/>
                  <a:gd name="T11" fmla="*/ 634 h 926"/>
                  <a:gd name="T12" fmla="*/ 32 w 277"/>
                  <a:gd name="T13" fmla="*/ 926 h 926"/>
                  <a:gd name="T14" fmla="*/ 46 w 277"/>
                  <a:gd name="T15" fmla="*/ 662 h 926"/>
                  <a:gd name="T16" fmla="*/ 109 w 277"/>
                  <a:gd name="T17" fmla="*/ 190 h 926"/>
                  <a:gd name="T18" fmla="*/ 186 w 277"/>
                  <a:gd name="T19" fmla="*/ 37 h 926"/>
                  <a:gd name="T20" fmla="*/ 260 w 277"/>
                  <a:gd name="T21" fmla="*/ 12 h 926"/>
                  <a:gd name="T22" fmla="*/ 277 w 277"/>
                  <a:gd name="T2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7" h="926">
                    <a:moveTo>
                      <a:pt x="277" y="0"/>
                    </a:moveTo>
                    <a:cubicBezTo>
                      <a:pt x="248" y="77"/>
                      <a:pt x="248" y="77"/>
                      <a:pt x="248" y="77"/>
                    </a:cubicBezTo>
                    <a:cubicBezTo>
                      <a:pt x="199" y="218"/>
                      <a:pt x="199" y="218"/>
                      <a:pt x="199" y="218"/>
                    </a:cubicBezTo>
                    <a:cubicBezTo>
                      <a:pt x="199" y="218"/>
                      <a:pt x="198" y="219"/>
                      <a:pt x="197" y="222"/>
                    </a:cubicBezTo>
                    <a:cubicBezTo>
                      <a:pt x="189" y="249"/>
                      <a:pt x="139" y="405"/>
                      <a:pt x="135" y="433"/>
                    </a:cubicBezTo>
                    <a:cubicBezTo>
                      <a:pt x="130" y="465"/>
                      <a:pt x="68" y="634"/>
                      <a:pt x="68" y="634"/>
                    </a:cubicBezTo>
                    <a:cubicBezTo>
                      <a:pt x="32" y="926"/>
                      <a:pt x="32" y="926"/>
                      <a:pt x="32" y="926"/>
                    </a:cubicBezTo>
                    <a:cubicBezTo>
                      <a:pt x="0" y="902"/>
                      <a:pt x="46" y="662"/>
                      <a:pt x="46" y="662"/>
                    </a:cubicBezTo>
                    <a:cubicBezTo>
                      <a:pt x="46" y="662"/>
                      <a:pt x="97" y="308"/>
                      <a:pt x="109" y="190"/>
                    </a:cubicBezTo>
                    <a:cubicBezTo>
                      <a:pt x="121" y="72"/>
                      <a:pt x="186" y="37"/>
                      <a:pt x="186" y="37"/>
                    </a:cubicBezTo>
                    <a:cubicBezTo>
                      <a:pt x="216" y="36"/>
                      <a:pt x="243" y="23"/>
                      <a:pt x="260" y="12"/>
                    </a:cubicBezTo>
                    <a:cubicBezTo>
                      <a:pt x="266" y="9"/>
                      <a:pt x="272" y="5"/>
                      <a:pt x="277"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6" name="îṧḷîḑè"/>
              <p:cNvSpPr/>
              <p:nvPr/>
            </p:nvSpPr>
            <p:spPr bwMode="auto">
              <a:xfrm>
                <a:off x="7539038" y="4540250"/>
                <a:ext cx="168275" cy="836613"/>
              </a:xfrm>
              <a:custGeom>
                <a:avLst/>
                <a:gdLst>
                  <a:gd name="T0" fmla="*/ 0 w 119"/>
                  <a:gd name="T1" fmla="*/ 0 h 589"/>
                  <a:gd name="T2" fmla="*/ 10 w 119"/>
                  <a:gd name="T3" fmla="*/ 133 h 589"/>
                  <a:gd name="T4" fmla="*/ 43 w 119"/>
                  <a:gd name="T5" fmla="*/ 317 h 589"/>
                  <a:gd name="T6" fmla="*/ 117 w 119"/>
                  <a:gd name="T7" fmla="*/ 589 h 589"/>
                  <a:gd name="T8" fmla="*/ 119 w 119"/>
                  <a:gd name="T9" fmla="*/ 586 h 589"/>
                  <a:gd name="T10" fmla="*/ 118 w 119"/>
                  <a:gd name="T11" fmla="*/ 586 h 589"/>
                  <a:gd name="T12" fmla="*/ 118 w 119"/>
                  <a:gd name="T13" fmla="*/ 586 h 589"/>
                  <a:gd name="T14" fmla="*/ 118 w 119"/>
                  <a:gd name="T15" fmla="*/ 586 h 589"/>
                  <a:gd name="T16" fmla="*/ 117 w 119"/>
                  <a:gd name="T17" fmla="*/ 583 h 589"/>
                  <a:gd name="T18" fmla="*/ 117 w 119"/>
                  <a:gd name="T19" fmla="*/ 583 h 589"/>
                  <a:gd name="T20" fmla="*/ 117 w 119"/>
                  <a:gd name="T21" fmla="*/ 583 h 589"/>
                  <a:gd name="T22" fmla="*/ 43 w 119"/>
                  <a:gd name="T23" fmla="*/ 312 h 589"/>
                  <a:gd name="T24" fmla="*/ 10 w 119"/>
                  <a:gd name="T25" fmla="*/ 128 h 589"/>
                  <a:gd name="T26" fmla="*/ 0 w 119"/>
                  <a:gd name="T27" fmla="*/ 0 h 589"/>
                  <a:gd name="T28" fmla="*/ 0 w 119"/>
                  <a:gd name="T29"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589">
                    <a:moveTo>
                      <a:pt x="0" y="0"/>
                    </a:moveTo>
                    <a:cubicBezTo>
                      <a:pt x="10" y="133"/>
                      <a:pt x="10" y="133"/>
                      <a:pt x="10" y="133"/>
                    </a:cubicBezTo>
                    <a:cubicBezTo>
                      <a:pt x="25" y="194"/>
                      <a:pt x="36" y="255"/>
                      <a:pt x="43" y="317"/>
                    </a:cubicBezTo>
                    <a:cubicBezTo>
                      <a:pt x="53" y="413"/>
                      <a:pt x="110" y="568"/>
                      <a:pt x="117" y="589"/>
                    </a:cubicBezTo>
                    <a:cubicBezTo>
                      <a:pt x="118" y="588"/>
                      <a:pt x="118" y="587"/>
                      <a:pt x="119" y="586"/>
                    </a:cubicBezTo>
                    <a:cubicBezTo>
                      <a:pt x="118" y="586"/>
                      <a:pt x="118" y="586"/>
                      <a:pt x="118" y="586"/>
                    </a:cubicBezTo>
                    <a:cubicBezTo>
                      <a:pt x="118" y="586"/>
                      <a:pt x="118" y="586"/>
                      <a:pt x="118" y="586"/>
                    </a:cubicBezTo>
                    <a:cubicBezTo>
                      <a:pt x="118" y="586"/>
                      <a:pt x="118" y="586"/>
                      <a:pt x="118" y="586"/>
                    </a:cubicBezTo>
                    <a:cubicBezTo>
                      <a:pt x="118" y="586"/>
                      <a:pt x="118" y="585"/>
                      <a:pt x="117" y="583"/>
                    </a:cubicBezTo>
                    <a:cubicBezTo>
                      <a:pt x="117" y="583"/>
                      <a:pt x="117" y="583"/>
                      <a:pt x="117" y="583"/>
                    </a:cubicBezTo>
                    <a:cubicBezTo>
                      <a:pt x="117" y="583"/>
                      <a:pt x="117" y="583"/>
                      <a:pt x="117" y="583"/>
                    </a:cubicBezTo>
                    <a:cubicBezTo>
                      <a:pt x="108" y="559"/>
                      <a:pt x="53" y="407"/>
                      <a:pt x="43" y="312"/>
                    </a:cubicBezTo>
                    <a:cubicBezTo>
                      <a:pt x="36" y="250"/>
                      <a:pt x="25" y="189"/>
                      <a:pt x="10" y="128"/>
                    </a:cubicBez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7" name="î$ḻïḍê"/>
              <p:cNvSpPr/>
              <p:nvPr/>
            </p:nvSpPr>
            <p:spPr bwMode="auto">
              <a:xfrm>
                <a:off x="7391401" y="3684588"/>
                <a:ext cx="147638" cy="855663"/>
              </a:xfrm>
              <a:custGeom>
                <a:avLst/>
                <a:gdLst>
                  <a:gd name="T0" fmla="*/ 0 w 103"/>
                  <a:gd name="T1" fmla="*/ 0 h 602"/>
                  <a:gd name="T2" fmla="*/ 0 w 103"/>
                  <a:gd name="T3" fmla="*/ 0 h 602"/>
                  <a:gd name="T4" fmla="*/ 4 w 103"/>
                  <a:gd name="T5" fmla="*/ 44 h 602"/>
                  <a:gd name="T6" fmla="*/ 25 w 103"/>
                  <a:gd name="T7" fmla="*/ 178 h 602"/>
                  <a:gd name="T8" fmla="*/ 59 w 103"/>
                  <a:gd name="T9" fmla="*/ 396 h 602"/>
                  <a:gd name="T10" fmla="*/ 83 w 103"/>
                  <a:gd name="T11" fmla="*/ 508 h 602"/>
                  <a:gd name="T12" fmla="*/ 102 w 103"/>
                  <a:gd name="T13" fmla="*/ 592 h 602"/>
                  <a:gd name="T14" fmla="*/ 103 w 103"/>
                  <a:gd name="T15" fmla="*/ 602 h 602"/>
                  <a:gd name="T16" fmla="*/ 103 w 103"/>
                  <a:gd name="T17" fmla="*/ 602 h 602"/>
                  <a:gd name="T18" fmla="*/ 102 w 103"/>
                  <a:gd name="T19" fmla="*/ 587 h 602"/>
                  <a:gd name="T20" fmla="*/ 83 w 103"/>
                  <a:gd name="T21" fmla="*/ 503 h 602"/>
                  <a:gd name="T22" fmla="*/ 59 w 103"/>
                  <a:gd name="T23" fmla="*/ 392 h 602"/>
                  <a:gd name="T24" fmla="*/ 25 w 103"/>
                  <a:gd name="T25" fmla="*/ 173 h 602"/>
                  <a:gd name="T26" fmla="*/ 4 w 103"/>
                  <a:gd name="T27" fmla="*/ 40 h 602"/>
                  <a:gd name="T28" fmla="*/ 0 w 103"/>
                  <a:gd name="T29"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602">
                    <a:moveTo>
                      <a:pt x="0" y="0"/>
                    </a:moveTo>
                    <a:cubicBezTo>
                      <a:pt x="0" y="0"/>
                      <a:pt x="0" y="0"/>
                      <a:pt x="0" y="0"/>
                    </a:cubicBezTo>
                    <a:cubicBezTo>
                      <a:pt x="0" y="15"/>
                      <a:pt x="2" y="30"/>
                      <a:pt x="4" y="44"/>
                    </a:cubicBezTo>
                    <a:cubicBezTo>
                      <a:pt x="25" y="178"/>
                      <a:pt x="25" y="178"/>
                      <a:pt x="25" y="178"/>
                    </a:cubicBezTo>
                    <a:cubicBezTo>
                      <a:pt x="25" y="178"/>
                      <a:pt x="33" y="315"/>
                      <a:pt x="59" y="396"/>
                    </a:cubicBezTo>
                    <a:cubicBezTo>
                      <a:pt x="83" y="508"/>
                      <a:pt x="83" y="508"/>
                      <a:pt x="83" y="508"/>
                    </a:cubicBezTo>
                    <a:cubicBezTo>
                      <a:pt x="102" y="592"/>
                      <a:pt x="102" y="592"/>
                      <a:pt x="102" y="592"/>
                    </a:cubicBezTo>
                    <a:cubicBezTo>
                      <a:pt x="103" y="602"/>
                      <a:pt x="103" y="602"/>
                      <a:pt x="103" y="602"/>
                    </a:cubicBezTo>
                    <a:cubicBezTo>
                      <a:pt x="103" y="602"/>
                      <a:pt x="103" y="602"/>
                      <a:pt x="103" y="602"/>
                    </a:cubicBezTo>
                    <a:cubicBezTo>
                      <a:pt x="102" y="587"/>
                      <a:pt x="102" y="587"/>
                      <a:pt x="102" y="587"/>
                    </a:cubicBezTo>
                    <a:cubicBezTo>
                      <a:pt x="83" y="503"/>
                      <a:pt x="83" y="503"/>
                      <a:pt x="83" y="503"/>
                    </a:cubicBezTo>
                    <a:cubicBezTo>
                      <a:pt x="59" y="392"/>
                      <a:pt x="59" y="392"/>
                      <a:pt x="59" y="392"/>
                    </a:cubicBezTo>
                    <a:cubicBezTo>
                      <a:pt x="33" y="310"/>
                      <a:pt x="25" y="173"/>
                      <a:pt x="25" y="173"/>
                    </a:cubicBezTo>
                    <a:cubicBezTo>
                      <a:pt x="4" y="40"/>
                      <a:pt x="4" y="40"/>
                      <a:pt x="4" y="40"/>
                    </a:cubicBezTo>
                    <a:cubicBezTo>
                      <a:pt x="2" y="27"/>
                      <a:pt x="0" y="14"/>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8" name="í$1ïḓè"/>
              <p:cNvSpPr/>
              <p:nvPr/>
            </p:nvSpPr>
            <p:spPr bwMode="auto">
              <a:xfrm>
                <a:off x="7704138" y="5338763"/>
                <a:ext cx="200025" cy="46038"/>
              </a:xfrm>
              <a:custGeom>
                <a:avLst/>
                <a:gdLst>
                  <a:gd name="T0" fmla="*/ 140 w 140"/>
                  <a:gd name="T1" fmla="*/ 0 h 33"/>
                  <a:gd name="T2" fmla="*/ 59 w 140"/>
                  <a:gd name="T3" fmla="*/ 28 h 33"/>
                  <a:gd name="T4" fmla="*/ 2 w 140"/>
                  <a:gd name="T5" fmla="*/ 24 h 33"/>
                  <a:gd name="T6" fmla="*/ 0 w 140"/>
                  <a:gd name="T7" fmla="*/ 27 h 33"/>
                  <a:gd name="T8" fmla="*/ 1 w 140"/>
                  <a:gd name="T9" fmla="*/ 29 h 33"/>
                  <a:gd name="T10" fmla="*/ 59 w 140"/>
                  <a:gd name="T11" fmla="*/ 33 h 33"/>
                  <a:gd name="T12" fmla="*/ 140 w 140"/>
                  <a:gd name="T13" fmla="*/ 2 h 33"/>
                  <a:gd name="T14" fmla="*/ 140 w 14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33">
                    <a:moveTo>
                      <a:pt x="140" y="0"/>
                    </a:moveTo>
                    <a:cubicBezTo>
                      <a:pt x="134" y="23"/>
                      <a:pt x="94" y="28"/>
                      <a:pt x="59" y="28"/>
                    </a:cubicBezTo>
                    <a:cubicBezTo>
                      <a:pt x="31" y="28"/>
                      <a:pt x="7" y="25"/>
                      <a:pt x="2" y="24"/>
                    </a:cubicBezTo>
                    <a:cubicBezTo>
                      <a:pt x="1" y="25"/>
                      <a:pt x="1" y="26"/>
                      <a:pt x="0" y="27"/>
                    </a:cubicBezTo>
                    <a:cubicBezTo>
                      <a:pt x="1" y="28"/>
                      <a:pt x="1" y="29"/>
                      <a:pt x="1" y="29"/>
                    </a:cubicBezTo>
                    <a:cubicBezTo>
                      <a:pt x="1" y="29"/>
                      <a:pt x="28" y="33"/>
                      <a:pt x="59" y="33"/>
                    </a:cubicBezTo>
                    <a:cubicBezTo>
                      <a:pt x="96" y="33"/>
                      <a:pt x="138" y="27"/>
                      <a:pt x="140" y="2"/>
                    </a:cubicBezTo>
                    <a:cubicBezTo>
                      <a:pt x="140" y="2"/>
                      <a:pt x="140" y="1"/>
                      <a:pt x="14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9" name="íś1iḓé"/>
              <p:cNvSpPr/>
              <p:nvPr/>
            </p:nvSpPr>
            <p:spPr bwMode="auto">
              <a:xfrm>
                <a:off x="7391401" y="3668713"/>
                <a:ext cx="0" cy="15875"/>
              </a:xfrm>
              <a:custGeom>
                <a:avLst/>
                <a:gdLst>
                  <a:gd name="T0" fmla="*/ 0 h 11"/>
                  <a:gd name="T1" fmla="*/ 11 h 11"/>
                  <a:gd name="T2" fmla="*/ 11 h 11"/>
                  <a:gd name="T3" fmla="*/ 0 h 11"/>
                </a:gdLst>
                <a:ahLst/>
                <a:cxnLst>
                  <a:cxn ang="0">
                    <a:pos x="0" y="T0"/>
                  </a:cxn>
                  <a:cxn ang="0">
                    <a:pos x="0" y="T1"/>
                  </a:cxn>
                  <a:cxn ang="0">
                    <a:pos x="0" y="T2"/>
                  </a:cxn>
                  <a:cxn ang="0">
                    <a:pos x="0" y="T3"/>
                  </a:cxn>
                </a:cxnLst>
                <a:rect l="0" t="0" r="r" b="b"/>
                <a:pathLst>
                  <a:path h="11">
                    <a:moveTo>
                      <a:pt x="0" y="0"/>
                    </a:moveTo>
                    <a:cubicBezTo>
                      <a:pt x="0" y="4"/>
                      <a:pt x="0" y="8"/>
                      <a:pt x="0" y="11"/>
                    </a:cubicBezTo>
                    <a:cubicBezTo>
                      <a:pt x="0" y="11"/>
                      <a:pt x="0" y="11"/>
                      <a:pt x="0" y="11"/>
                    </a:cubicBezTo>
                    <a:cubicBezTo>
                      <a:pt x="0" y="8"/>
                      <a:pt x="0" y="4"/>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0" name="íṡḻîḍe"/>
              <p:cNvSpPr/>
              <p:nvPr/>
            </p:nvSpPr>
            <p:spPr bwMode="auto">
              <a:xfrm>
                <a:off x="8086726" y="4095750"/>
                <a:ext cx="9525" cy="82550"/>
              </a:xfrm>
              <a:custGeom>
                <a:avLst/>
                <a:gdLst>
                  <a:gd name="T0" fmla="*/ 7 w 7"/>
                  <a:gd name="T1" fmla="*/ 0 h 58"/>
                  <a:gd name="T2" fmla="*/ 4 w 7"/>
                  <a:gd name="T3" fmla="*/ 26 h 58"/>
                  <a:gd name="T4" fmla="*/ 0 w 7"/>
                  <a:gd name="T5" fmla="*/ 58 h 58"/>
                  <a:gd name="T6" fmla="*/ 3 w 7"/>
                  <a:gd name="T7" fmla="*/ 31 h 58"/>
                  <a:gd name="T8" fmla="*/ 7 w 7"/>
                  <a:gd name="T9" fmla="*/ 0 h 58"/>
                </a:gdLst>
                <a:ahLst/>
                <a:cxnLst>
                  <a:cxn ang="0">
                    <a:pos x="T0" y="T1"/>
                  </a:cxn>
                  <a:cxn ang="0">
                    <a:pos x="T2" y="T3"/>
                  </a:cxn>
                  <a:cxn ang="0">
                    <a:pos x="T4" y="T5"/>
                  </a:cxn>
                  <a:cxn ang="0">
                    <a:pos x="T6" y="T7"/>
                  </a:cxn>
                  <a:cxn ang="0">
                    <a:pos x="T8" y="T9"/>
                  </a:cxn>
                </a:cxnLst>
                <a:rect l="0" t="0" r="r" b="b"/>
                <a:pathLst>
                  <a:path w="7" h="58">
                    <a:moveTo>
                      <a:pt x="7" y="0"/>
                    </a:moveTo>
                    <a:cubicBezTo>
                      <a:pt x="6" y="12"/>
                      <a:pt x="5" y="21"/>
                      <a:pt x="4" y="26"/>
                    </a:cubicBezTo>
                    <a:cubicBezTo>
                      <a:pt x="1" y="34"/>
                      <a:pt x="0" y="45"/>
                      <a:pt x="0" y="58"/>
                    </a:cubicBezTo>
                    <a:cubicBezTo>
                      <a:pt x="0" y="47"/>
                      <a:pt x="1" y="38"/>
                      <a:pt x="3" y="31"/>
                    </a:cubicBezTo>
                    <a:cubicBezTo>
                      <a:pt x="5" y="25"/>
                      <a:pt x="6" y="1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1" name="îŝḷïḓe"/>
              <p:cNvSpPr/>
              <p:nvPr/>
            </p:nvSpPr>
            <p:spPr bwMode="auto">
              <a:xfrm>
                <a:off x="7853363" y="4559300"/>
                <a:ext cx="320675" cy="823913"/>
              </a:xfrm>
              <a:custGeom>
                <a:avLst/>
                <a:gdLst>
                  <a:gd name="T0" fmla="*/ 226 w 226"/>
                  <a:gd name="T1" fmla="*/ 340 h 580"/>
                  <a:gd name="T2" fmla="*/ 225 w 226"/>
                  <a:gd name="T3" fmla="*/ 352 h 580"/>
                  <a:gd name="T4" fmla="*/ 207 w 226"/>
                  <a:gd name="T5" fmla="*/ 568 h 580"/>
                  <a:gd name="T6" fmla="*/ 200 w 226"/>
                  <a:gd name="T7" fmla="*/ 576 h 580"/>
                  <a:gd name="T8" fmla="*/ 201 w 226"/>
                  <a:gd name="T9" fmla="*/ 580 h 580"/>
                  <a:gd name="T10" fmla="*/ 207 w 226"/>
                  <a:gd name="T11" fmla="*/ 573 h 580"/>
                  <a:gd name="T12" fmla="*/ 224 w 226"/>
                  <a:gd name="T13" fmla="*/ 357 h 580"/>
                  <a:gd name="T14" fmla="*/ 226 w 226"/>
                  <a:gd name="T15" fmla="*/ 340 h 580"/>
                  <a:gd name="T16" fmla="*/ 0 w 226"/>
                  <a:gd name="T17" fmla="*/ 0 h 580"/>
                  <a:gd name="T18" fmla="*/ 20 w 226"/>
                  <a:gd name="T19" fmla="*/ 68 h 580"/>
                  <a:gd name="T20" fmla="*/ 50 w 226"/>
                  <a:gd name="T21" fmla="*/ 247 h 580"/>
                  <a:gd name="T22" fmla="*/ 70 w 226"/>
                  <a:gd name="T23" fmla="*/ 521 h 580"/>
                  <a:gd name="T24" fmla="*/ 85 w 226"/>
                  <a:gd name="T25" fmla="*/ 578 h 580"/>
                  <a:gd name="T26" fmla="*/ 85 w 226"/>
                  <a:gd name="T27" fmla="*/ 575 h 580"/>
                  <a:gd name="T28" fmla="*/ 70 w 226"/>
                  <a:gd name="T29" fmla="*/ 516 h 580"/>
                  <a:gd name="T30" fmla="*/ 50 w 226"/>
                  <a:gd name="T31" fmla="*/ 242 h 580"/>
                  <a:gd name="T32" fmla="*/ 20 w 226"/>
                  <a:gd name="T33" fmla="*/ 63 h 580"/>
                  <a:gd name="T34" fmla="*/ 1 w 226"/>
                  <a:gd name="T35" fmla="*/ 0 h 580"/>
                  <a:gd name="T36" fmla="*/ 0 w 226"/>
                  <a:gd name="T37"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6" h="580">
                    <a:moveTo>
                      <a:pt x="226" y="340"/>
                    </a:moveTo>
                    <a:cubicBezTo>
                      <a:pt x="225" y="345"/>
                      <a:pt x="225" y="348"/>
                      <a:pt x="225" y="352"/>
                    </a:cubicBezTo>
                    <a:cubicBezTo>
                      <a:pt x="217" y="409"/>
                      <a:pt x="207" y="568"/>
                      <a:pt x="207" y="568"/>
                    </a:cubicBezTo>
                    <a:cubicBezTo>
                      <a:pt x="205" y="571"/>
                      <a:pt x="202" y="574"/>
                      <a:pt x="200" y="576"/>
                    </a:cubicBezTo>
                    <a:cubicBezTo>
                      <a:pt x="200" y="578"/>
                      <a:pt x="200" y="579"/>
                      <a:pt x="201" y="580"/>
                    </a:cubicBezTo>
                    <a:cubicBezTo>
                      <a:pt x="203" y="578"/>
                      <a:pt x="205" y="576"/>
                      <a:pt x="207" y="573"/>
                    </a:cubicBezTo>
                    <a:cubicBezTo>
                      <a:pt x="207" y="573"/>
                      <a:pt x="217" y="414"/>
                      <a:pt x="224" y="357"/>
                    </a:cubicBezTo>
                    <a:cubicBezTo>
                      <a:pt x="225" y="352"/>
                      <a:pt x="225" y="347"/>
                      <a:pt x="226" y="340"/>
                    </a:cubicBezTo>
                    <a:moveTo>
                      <a:pt x="0" y="0"/>
                    </a:moveTo>
                    <a:cubicBezTo>
                      <a:pt x="5" y="22"/>
                      <a:pt x="11" y="45"/>
                      <a:pt x="20" y="68"/>
                    </a:cubicBezTo>
                    <a:cubicBezTo>
                      <a:pt x="50" y="247"/>
                      <a:pt x="50" y="247"/>
                      <a:pt x="50" y="247"/>
                    </a:cubicBezTo>
                    <a:cubicBezTo>
                      <a:pt x="50" y="247"/>
                      <a:pt x="58" y="460"/>
                      <a:pt x="70" y="521"/>
                    </a:cubicBezTo>
                    <a:cubicBezTo>
                      <a:pt x="76" y="548"/>
                      <a:pt x="81" y="566"/>
                      <a:pt x="85" y="578"/>
                    </a:cubicBezTo>
                    <a:cubicBezTo>
                      <a:pt x="85" y="577"/>
                      <a:pt x="85" y="576"/>
                      <a:pt x="85" y="575"/>
                    </a:cubicBezTo>
                    <a:cubicBezTo>
                      <a:pt x="82" y="563"/>
                      <a:pt x="76" y="545"/>
                      <a:pt x="70" y="516"/>
                    </a:cubicBezTo>
                    <a:cubicBezTo>
                      <a:pt x="58" y="455"/>
                      <a:pt x="50" y="242"/>
                      <a:pt x="50" y="242"/>
                    </a:cubicBezTo>
                    <a:cubicBezTo>
                      <a:pt x="20" y="63"/>
                      <a:pt x="20" y="63"/>
                      <a:pt x="20" y="63"/>
                    </a:cubicBezTo>
                    <a:cubicBezTo>
                      <a:pt x="12" y="42"/>
                      <a:pt x="6" y="20"/>
                      <a:pt x="1" y="0"/>
                    </a:cubicBezTo>
                    <a:cubicBezTo>
                      <a:pt x="1"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2" name="îšlíďé"/>
              <p:cNvSpPr/>
              <p:nvPr/>
            </p:nvSpPr>
            <p:spPr bwMode="auto">
              <a:xfrm>
                <a:off x="7775576" y="4097338"/>
                <a:ext cx="79375" cy="461963"/>
              </a:xfrm>
              <a:custGeom>
                <a:avLst/>
                <a:gdLst>
                  <a:gd name="T0" fmla="*/ 0 w 55"/>
                  <a:gd name="T1" fmla="*/ 0 h 326"/>
                  <a:gd name="T2" fmla="*/ 1 w 55"/>
                  <a:gd name="T3" fmla="*/ 9 h 326"/>
                  <a:gd name="T4" fmla="*/ 41 w 55"/>
                  <a:gd name="T5" fmla="*/ 243 h 326"/>
                  <a:gd name="T6" fmla="*/ 54 w 55"/>
                  <a:gd name="T7" fmla="*/ 326 h 326"/>
                  <a:gd name="T8" fmla="*/ 55 w 55"/>
                  <a:gd name="T9" fmla="*/ 326 h 326"/>
                  <a:gd name="T10" fmla="*/ 41 w 55"/>
                  <a:gd name="T11" fmla="*/ 238 h 326"/>
                  <a:gd name="T12" fmla="*/ 0 w 55"/>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55" h="326">
                    <a:moveTo>
                      <a:pt x="0" y="0"/>
                    </a:moveTo>
                    <a:cubicBezTo>
                      <a:pt x="0" y="0"/>
                      <a:pt x="0" y="3"/>
                      <a:pt x="1" y="9"/>
                    </a:cubicBezTo>
                    <a:cubicBezTo>
                      <a:pt x="5" y="39"/>
                      <a:pt x="30" y="214"/>
                      <a:pt x="41" y="243"/>
                    </a:cubicBezTo>
                    <a:cubicBezTo>
                      <a:pt x="41" y="243"/>
                      <a:pt x="44" y="281"/>
                      <a:pt x="54" y="326"/>
                    </a:cubicBezTo>
                    <a:cubicBezTo>
                      <a:pt x="54" y="326"/>
                      <a:pt x="55" y="326"/>
                      <a:pt x="55" y="326"/>
                    </a:cubicBezTo>
                    <a:cubicBezTo>
                      <a:pt x="44" y="278"/>
                      <a:pt x="41" y="238"/>
                      <a:pt x="41" y="238"/>
                    </a:cubicBezTo>
                    <a:cubicBezTo>
                      <a:pt x="29" y="206"/>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3" name="îṥḻîdê"/>
              <p:cNvSpPr/>
              <p:nvPr/>
            </p:nvSpPr>
            <p:spPr bwMode="auto">
              <a:xfrm>
                <a:off x="7974013" y="5376863"/>
                <a:ext cx="165100" cy="42863"/>
              </a:xfrm>
              <a:custGeom>
                <a:avLst/>
                <a:gdLst>
                  <a:gd name="T0" fmla="*/ 0 w 116"/>
                  <a:gd name="T1" fmla="*/ 0 h 30"/>
                  <a:gd name="T2" fmla="*/ 0 w 116"/>
                  <a:gd name="T3" fmla="*/ 3 h 30"/>
                  <a:gd name="T4" fmla="*/ 7 w 116"/>
                  <a:gd name="T5" fmla="*/ 23 h 30"/>
                  <a:gd name="T6" fmla="*/ 54 w 116"/>
                  <a:gd name="T7" fmla="*/ 30 h 30"/>
                  <a:gd name="T8" fmla="*/ 116 w 116"/>
                  <a:gd name="T9" fmla="*/ 5 h 30"/>
                  <a:gd name="T10" fmla="*/ 115 w 116"/>
                  <a:gd name="T11" fmla="*/ 1 h 30"/>
                  <a:gd name="T12" fmla="*/ 95 w 116"/>
                  <a:gd name="T13" fmla="*/ 17 h 30"/>
                  <a:gd name="T14" fmla="*/ 54 w 116"/>
                  <a:gd name="T15" fmla="*/ 25 h 30"/>
                  <a:gd name="T16" fmla="*/ 7 w 116"/>
                  <a:gd name="T17" fmla="*/ 18 h 30"/>
                  <a:gd name="T18" fmla="*/ 0 w 11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0">
                    <a:moveTo>
                      <a:pt x="0" y="0"/>
                    </a:moveTo>
                    <a:cubicBezTo>
                      <a:pt x="0" y="1"/>
                      <a:pt x="0" y="2"/>
                      <a:pt x="0" y="3"/>
                    </a:cubicBezTo>
                    <a:cubicBezTo>
                      <a:pt x="4" y="18"/>
                      <a:pt x="7" y="23"/>
                      <a:pt x="7" y="23"/>
                    </a:cubicBezTo>
                    <a:cubicBezTo>
                      <a:pt x="7" y="23"/>
                      <a:pt x="28" y="30"/>
                      <a:pt x="54" y="30"/>
                    </a:cubicBezTo>
                    <a:cubicBezTo>
                      <a:pt x="75" y="30"/>
                      <a:pt x="99" y="25"/>
                      <a:pt x="116" y="5"/>
                    </a:cubicBezTo>
                    <a:cubicBezTo>
                      <a:pt x="115" y="4"/>
                      <a:pt x="115" y="3"/>
                      <a:pt x="115" y="1"/>
                    </a:cubicBezTo>
                    <a:cubicBezTo>
                      <a:pt x="109" y="8"/>
                      <a:pt x="102" y="13"/>
                      <a:pt x="95" y="17"/>
                    </a:cubicBezTo>
                    <a:cubicBezTo>
                      <a:pt x="82" y="23"/>
                      <a:pt x="67" y="25"/>
                      <a:pt x="54" y="25"/>
                    </a:cubicBezTo>
                    <a:cubicBezTo>
                      <a:pt x="28" y="25"/>
                      <a:pt x="7" y="18"/>
                      <a:pt x="7" y="18"/>
                    </a:cubicBezTo>
                    <a:cubicBezTo>
                      <a:pt x="7" y="18"/>
                      <a:pt x="4" y="13"/>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4" name="îṧlïḍê"/>
              <p:cNvSpPr/>
              <p:nvPr/>
            </p:nvSpPr>
            <p:spPr bwMode="auto">
              <a:xfrm>
                <a:off x="7781926" y="4424363"/>
                <a:ext cx="322263" cy="93663"/>
              </a:xfrm>
              <a:custGeom>
                <a:avLst/>
                <a:gdLst>
                  <a:gd name="T0" fmla="*/ 2 w 227"/>
                  <a:gd name="T1" fmla="*/ 23 h 65"/>
                  <a:gd name="T2" fmla="*/ 1 w 227"/>
                  <a:gd name="T3" fmla="*/ 52 h 65"/>
                  <a:gd name="T4" fmla="*/ 0 w 227"/>
                  <a:gd name="T5" fmla="*/ 65 h 65"/>
                  <a:gd name="T6" fmla="*/ 1 w 227"/>
                  <a:gd name="T7" fmla="*/ 57 h 65"/>
                  <a:gd name="T8" fmla="*/ 2 w 227"/>
                  <a:gd name="T9" fmla="*/ 23 h 65"/>
                  <a:gd name="T10" fmla="*/ 226 w 227"/>
                  <a:gd name="T11" fmla="*/ 0 h 65"/>
                  <a:gd name="T12" fmla="*/ 224 w 227"/>
                  <a:gd name="T13" fmla="*/ 17 h 65"/>
                  <a:gd name="T14" fmla="*/ 227 w 227"/>
                  <a:gd name="T15" fmla="*/ 3 h 65"/>
                  <a:gd name="T16" fmla="*/ 226 w 227"/>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65">
                    <a:moveTo>
                      <a:pt x="2" y="23"/>
                    </a:moveTo>
                    <a:cubicBezTo>
                      <a:pt x="2" y="33"/>
                      <a:pt x="1" y="43"/>
                      <a:pt x="1" y="52"/>
                    </a:cubicBezTo>
                    <a:cubicBezTo>
                      <a:pt x="0" y="56"/>
                      <a:pt x="0" y="61"/>
                      <a:pt x="0" y="65"/>
                    </a:cubicBezTo>
                    <a:cubicBezTo>
                      <a:pt x="0" y="63"/>
                      <a:pt x="0" y="60"/>
                      <a:pt x="1" y="57"/>
                    </a:cubicBezTo>
                    <a:cubicBezTo>
                      <a:pt x="1" y="47"/>
                      <a:pt x="2" y="35"/>
                      <a:pt x="2" y="23"/>
                    </a:cubicBezTo>
                    <a:moveTo>
                      <a:pt x="226" y="0"/>
                    </a:moveTo>
                    <a:cubicBezTo>
                      <a:pt x="225" y="5"/>
                      <a:pt x="225" y="10"/>
                      <a:pt x="224" y="17"/>
                    </a:cubicBezTo>
                    <a:cubicBezTo>
                      <a:pt x="225" y="11"/>
                      <a:pt x="226" y="7"/>
                      <a:pt x="227" y="3"/>
                    </a:cubicBezTo>
                    <a:cubicBezTo>
                      <a:pt x="227" y="3"/>
                      <a:pt x="227" y="2"/>
                      <a:pt x="226"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5" name="ïṩ1iḍe"/>
              <p:cNvSpPr/>
              <p:nvPr/>
            </p:nvSpPr>
            <p:spPr bwMode="auto">
              <a:xfrm>
                <a:off x="7853363" y="5024438"/>
                <a:ext cx="7938" cy="53975"/>
              </a:xfrm>
              <a:custGeom>
                <a:avLst/>
                <a:gdLst>
                  <a:gd name="T0" fmla="*/ 6 w 6"/>
                  <a:gd name="T1" fmla="*/ 0 h 38"/>
                  <a:gd name="T2" fmla="*/ 3 w 6"/>
                  <a:gd name="T3" fmla="*/ 21 h 38"/>
                  <a:gd name="T4" fmla="*/ 0 w 6"/>
                  <a:gd name="T5" fmla="*/ 38 h 38"/>
                  <a:gd name="T6" fmla="*/ 2 w 6"/>
                  <a:gd name="T7" fmla="*/ 27 h 38"/>
                  <a:gd name="T8" fmla="*/ 6 w 6"/>
                  <a:gd name="T9" fmla="*/ 0 h 38"/>
                </a:gdLst>
                <a:ahLst/>
                <a:cxnLst>
                  <a:cxn ang="0">
                    <a:pos x="T0" y="T1"/>
                  </a:cxn>
                  <a:cxn ang="0">
                    <a:pos x="T2" y="T3"/>
                  </a:cxn>
                  <a:cxn ang="0">
                    <a:pos x="T4" y="T5"/>
                  </a:cxn>
                  <a:cxn ang="0">
                    <a:pos x="T6" y="T7"/>
                  </a:cxn>
                  <a:cxn ang="0">
                    <a:pos x="T8" y="T9"/>
                  </a:cxn>
                </a:cxnLst>
                <a:rect l="0" t="0" r="r" b="b"/>
                <a:pathLst>
                  <a:path w="6" h="38">
                    <a:moveTo>
                      <a:pt x="6" y="0"/>
                    </a:moveTo>
                    <a:cubicBezTo>
                      <a:pt x="6" y="9"/>
                      <a:pt x="5" y="16"/>
                      <a:pt x="3" y="21"/>
                    </a:cubicBezTo>
                    <a:cubicBezTo>
                      <a:pt x="1" y="26"/>
                      <a:pt x="0" y="31"/>
                      <a:pt x="0" y="38"/>
                    </a:cubicBezTo>
                    <a:cubicBezTo>
                      <a:pt x="1" y="34"/>
                      <a:pt x="1" y="30"/>
                      <a:pt x="2" y="27"/>
                    </a:cubicBezTo>
                    <a:cubicBezTo>
                      <a:pt x="5" y="20"/>
                      <a:pt x="6" y="11"/>
                      <a:pt x="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6" name="íSḷïḋé"/>
              <p:cNvSpPr/>
              <p:nvPr/>
            </p:nvSpPr>
            <p:spPr bwMode="auto">
              <a:xfrm>
                <a:off x="7378701" y="3409950"/>
                <a:ext cx="804863" cy="2032000"/>
              </a:xfrm>
              <a:custGeom>
                <a:avLst/>
                <a:gdLst>
                  <a:gd name="T0" fmla="*/ 557 w 565"/>
                  <a:gd name="T1" fmla="*/ 1161 h 1430"/>
                  <a:gd name="T2" fmla="*/ 540 w 565"/>
                  <a:gd name="T3" fmla="*/ 1377 h 1430"/>
                  <a:gd name="T4" fmla="*/ 425 w 565"/>
                  <a:gd name="T5" fmla="*/ 1402 h 1430"/>
                  <a:gd name="T6" fmla="*/ 403 w 565"/>
                  <a:gd name="T7" fmla="*/ 1325 h 1430"/>
                  <a:gd name="T8" fmla="*/ 383 w 565"/>
                  <a:gd name="T9" fmla="*/ 1051 h 1430"/>
                  <a:gd name="T10" fmla="*/ 353 w 565"/>
                  <a:gd name="T11" fmla="*/ 872 h 1430"/>
                  <a:gd name="T12" fmla="*/ 320 w 565"/>
                  <a:gd name="T13" fmla="*/ 721 h 1430"/>
                  <a:gd name="T14" fmla="*/ 279 w 565"/>
                  <a:gd name="T15" fmla="*/ 483 h 1430"/>
                  <a:gd name="T16" fmla="*/ 284 w 565"/>
                  <a:gd name="T17" fmla="*/ 766 h 1430"/>
                  <a:gd name="T18" fmla="*/ 323 w 565"/>
                  <a:gd name="T19" fmla="*/ 996 h 1430"/>
                  <a:gd name="T20" fmla="*/ 335 w 565"/>
                  <a:gd name="T21" fmla="*/ 1157 h 1430"/>
                  <a:gd name="T22" fmla="*/ 369 w 565"/>
                  <a:gd name="T23" fmla="*/ 1354 h 1430"/>
                  <a:gd name="T24" fmla="*/ 230 w 565"/>
                  <a:gd name="T25" fmla="*/ 1381 h 1430"/>
                  <a:gd name="T26" fmla="*/ 155 w 565"/>
                  <a:gd name="T27" fmla="*/ 1107 h 1430"/>
                  <a:gd name="T28" fmla="*/ 122 w 565"/>
                  <a:gd name="T29" fmla="*/ 923 h 1430"/>
                  <a:gd name="T30" fmla="*/ 111 w 565"/>
                  <a:gd name="T31" fmla="*/ 780 h 1430"/>
                  <a:gd name="T32" fmla="*/ 92 w 565"/>
                  <a:gd name="T33" fmla="*/ 696 h 1430"/>
                  <a:gd name="T34" fmla="*/ 68 w 565"/>
                  <a:gd name="T35" fmla="*/ 585 h 1430"/>
                  <a:gd name="T36" fmla="*/ 34 w 565"/>
                  <a:gd name="T37" fmla="*/ 366 h 1430"/>
                  <a:gd name="T38" fmla="*/ 13 w 565"/>
                  <a:gd name="T39" fmla="*/ 233 h 1430"/>
                  <a:gd name="T40" fmla="*/ 29 w 565"/>
                  <a:gd name="T41" fmla="*/ 48 h 1430"/>
                  <a:gd name="T42" fmla="*/ 38 w 565"/>
                  <a:gd name="T43" fmla="*/ 19 h 1430"/>
                  <a:gd name="T44" fmla="*/ 152 w 565"/>
                  <a:gd name="T45" fmla="*/ 45 h 1430"/>
                  <a:gd name="T46" fmla="*/ 210 w 565"/>
                  <a:gd name="T47" fmla="*/ 50 h 1430"/>
                  <a:gd name="T48" fmla="*/ 469 w 565"/>
                  <a:gd name="T49" fmla="*/ 3 h 1430"/>
                  <a:gd name="T50" fmla="*/ 477 w 565"/>
                  <a:gd name="T51" fmla="*/ 0 h 1430"/>
                  <a:gd name="T52" fmla="*/ 479 w 565"/>
                  <a:gd name="T53" fmla="*/ 15 h 1430"/>
                  <a:gd name="T54" fmla="*/ 483 w 565"/>
                  <a:gd name="T55" fmla="*/ 52 h 1430"/>
                  <a:gd name="T56" fmla="*/ 491 w 565"/>
                  <a:gd name="T57" fmla="*/ 116 h 1430"/>
                  <a:gd name="T58" fmla="*/ 500 w 565"/>
                  <a:gd name="T59" fmla="*/ 508 h 1430"/>
                  <a:gd name="T60" fmla="*/ 510 w 565"/>
                  <a:gd name="T61" fmla="*/ 712 h 1430"/>
                  <a:gd name="T62" fmla="*/ 537 w 565"/>
                  <a:gd name="T63" fmla="*/ 901 h 1430"/>
                  <a:gd name="T64" fmla="*/ 557 w 565"/>
                  <a:gd name="T65" fmla="*/ 1161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1430">
                    <a:moveTo>
                      <a:pt x="557" y="1161"/>
                    </a:moveTo>
                    <a:cubicBezTo>
                      <a:pt x="550" y="1218"/>
                      <a:pt x="540" y="1377"/>
                      <a:pt x="540" y="1377"/>
                    </a:cubicBezTo>
                    <a:cubicBezTo>
                      <a:pt x="504" y="1430"/>
                      <a:pt x="425" y="1402"/>
                      <a:pt x="425" y="1402"/>
                    </a:cubicBezTo>
                    <a:cubicBezTo>
                      <a:pt x="425" y="1402"/>
                      <a:pt x="416" y="1386"/>
                      <a:pt x="403" y="1325"/>
                    </a:cubicBezTo>
                    <a:cubicBezTo>
                      <a:pt x="391" y="1264"/>
                      <a:pt x="383" y="1051"/>
                      <a:pt x="383" y="1051"/>
                    </a:cubicBezTo>
                    <a:cubicBezTo>
                      <a:pt x="353" y="872"/>
                      <a:pt x="353" y="872"/>
                      <a:pt x="353" y="872"/>
                    </a:cubicBezTo>
                    <a:cubicBezTo>
                      <a:pt x="326" y="803"/>
                      <a:pt x="320" y="721"/>
                      <a:pt x="320" y="721"/>
                    </a:cubicBezTo>
                    <a:cubicBezTo>
                      <a:pt x="308" y="689"/>
                      <a:pt x="279" y="483"/>
                      <a:pt x="279" y="483"/>
                    </a:cubicBezTo>
                    <a:cubicBezTo>
                      <a:pt x="279" y="483"/>
                      <a:pt x="291" y="668"/>
                      <a:pt x="284" y="766"/>
                    </a:cubicBezTo>
                    <a:cubicBezTo>
                      <a:pt x="276" y="864"/>
                      <a:pt x="323" y="996"/>
                      <a:pt x="323" y="996"/>
                    </a:cubicBezTo>
                    <a:cubicBezTo>
                      <a:pt x="323" y="996"/>
                      <a:pt x="349" y="1119"/>
                      <a:pt x="335" y="1157"/>
                    </a:cubicBezTo>
                    <a:cubicBezTo>
                      <a:pt x="322" y="1196"/>
                      <a:pt x="369" y="1354"/>
                      <a:pt x="369" y="1354"/>
                    </a:cubicBezTo>
                    <a:cubicBezTo>
                      <a:pt x="365" y="1400"/>
                      <a:pt x="230" y="1381"/>
                      <a:pt x="230" y="1381"/>
                    </a:cubicBezTo>
                    <a:cubicBezTo>
                      <a:pt x="230" y="1381"/>
                      <a:pt x="166" y="1210"/>
                      <a:pt x="155" y="1107"/>
                    </a:cubicBezTo>
                    <a:cubicBezTo>
                      <a:pt x="148" y="1045"/>
                      <a:pt x="137" y="984"/>
                      <a:pt x="122" y="923"/>
                    </a:cubicBezTo>
                    <a:cubicBezTo>
                      <a:pt x="111" y="780"/>
                      <a:pt x="111" y="780"/>
                      <a:pt x="111" y="780"/>
                    </a:cubicBezTo>
                    <a:cubicBezTo>
                      <a:pt x="92" y="696"/>
                      <a:pt x="92" y="696"/>
                      <a:pt x="92" y="696"/>
                    </a:cubicBezTo>
                    <a:cubicBezTo>
                      <a:pt x="68" y="585"/>
                      <a:pt x="68" y="585"/>
                      <a:pt x="68" y="585"/>
                    </a:cubicBezTo>
                    <a:cubicBezTo>
                      <a:pt x="42" y="503"/>
                      <a:pt x="34" y="366"/>
                      <a:pt x="34" y="366"/>
                    </a:cubicBezTo>
                    <a:cubicBezTo>
                      <a:pt x="13" y="233"/>
                      <a:pt x="13" y="233"/>
                      <a:pt x="13" y="233"/>
                    </a:cubicBezTo>
                    <a:cubicBezTo>
                      <a:pt x="0" y="166"/>
                      <a:pt x="17" y="89"/>
                      <a:pt x="29" y="48"/>
                    </a:cubicBezTo>
                    <a:cubicBezTo>
                      <a:pt x="34" y="30"/>
                      <a:pt x="38" y="19"/>
                      <a:pt x="38" y="19"/>
                    </a:cubicBezTo>
                    <a:cubicBezTo>
                      <a:pt x="50" y="28"/>
                      <a:pt x="117" y="38"/>
                      <a:pt x="152" y="45"/>
                    </a:cubicBezTo>
                    <a:cubicBezTo>
                      <a:pt x="171" y="50"/>
                      <a:pt x="190" y="51"/>
                      <a:pt x="210" y="50"/>
                    </a:cubicBezTo>
                    <a:cubicBezTo>
                      <a:pt x="297" y="43"/>
                      <a:pt x="384" y="27"/>
                      <a:pt x="469" y="3"/>
                    </a:cubicBezTo>
                    <a:cubicBezTo>
                      <a:pt x="477" y="0"/>
                      <a:pt x="477" y="0"/>
                      <a:pt x="477" y="0"/>
                    </a:cubicBezTo>
                    <a:cubicBezTo>
                      <a:pt x="479" y="15"/>
                      <a:pt x="479" y="15"/>
                      <a:pt x="479" y="15"/>
                    </a:cubicBezTo>
                    <a:cubicBezTo>
                      <a:pt x="483" y="52"/>
                      <a:pt x="483" y="52"/>
                      <a:pt x="483" y="52"/>
                    </a:cubicBezTo>
                    <a:cubicBezTo>
                      <a:pt x="491" y="116"/>
                      <a:pt x="491" y="116"/>
                      <a:pt x="491" y="116"/>
                    </a:cubicBezTo>
                    <a:cubicBezTo>
                      <a:pt x="491" y="116"/>
                      <a:pt x="514" y="462"/>
                      <a:pt x="500" y="508"/>
                    </a:cubicBezTo>
                    <a:cubicBezTo>
                      <a:pt x="487" y="555"/>
                      <a:pt x="510" y="712"/>
                      <a:pt x="510" y="712"/>
                    </a:cubicBezTo>
                    <a:cubicBezTo>
                      <a:pt x="497" y="750"/>
                      <a:pt x="537" y="901"/>
                      <a:pt x="537" y="901"/>
                    </a:cubicBezTo>
                    <a:cubicBezTo>
                      <a:pt x="537" y="901"/>
                      <a:pt x="565" y="1104"/>
                      <a:pt x="557" y="1161"/>
                    </a:cubicBezTo>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7" name="iśľiḋê"/>
              <p:cNvSpPr/>
              <p:nvPr/>
            </p:nvSpPr>
            <p:spPr bwMode="auto">
              <a:xfrm>
                <a:off x="7810501" y="2030413"/>
                <a:ext cx="23813" cy="160338"/>
              </a:xfrm>
              <a:custGeom>
                <a:avLst/>
                <a:gdLst>
                  <a:gd name="T0" fmla="*/ 12 w 17"/>
                  <a:gd name="T1" fmla="*/ 0 h 113"/>
                  <a:gd name="T2" fmla="*/ 17 w 17"/>
                  <a:gd name="T3" fmla="*/ 41 h 113"/>
                  <a:gd name="T4" fmla="*/ 17 w 17"/>
                  <a:gd name="T5" fmla="*/ 41 h 113"/>
                  <a:gd name="T6" fmla="*/ 0 w 17"/>
                  <a:gd name="T7" fmla="*/ 113 h 113"/>
                  <a:gd name="T8" fmla="*/ 1 w 17"/>
                  <a:gd name="T9" fmla="*/ 113 h 113"/>
                  <a:gd name="T10" fmla="*/ 17 w 17"/>
                  <a:gd name="T11" fmla="*/ 41 h 113"/>
                  <a:gd name="T12" fmla="*/ 17 w 17"/>
                  <a:gd name="T13" fmla="*/ 41 h 113"/>
                  <a:gd name="T14" fmla="*/ 12 w 17"/>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3">
                    <a:moveTo>
                      <a:pt x="12" y="0"/>
                    </a:moveTo>
                    <a:cubicBezTo>
                      <a:pt x="15" y="13"/>
                      <a:pt x="17" y="26"/>
                      <a:pt x="17" y="41"/>
                    </a:cubicBezTo>
                    <a:cubicBezTo>
                      <a:pt x="17" y="41"/>
                      <a:pt x="17" y="41"/>
                      <a:pt x="17" y="41"/>
                    </a:cubicBezTo>
                    <a:cubicBezTo>
                      <a:pt x="17" y="67"/>
                      <a:pt x="11" y="91"/>
                      <a:pt x="0" y="113"/>
                    </a:cubicBezTo>
                    <a:cubicBezTo>
                      <a:pt x="0" y="113"/>
                      <a:pt x="0" y="113"/>
                      <a:pt x="1" y="113"/>
                    </a:cubicBezTo>
                    <a:cubicBezTo>
                      <a:pt x="11" y="91"/>
                      <a:pt x="17" y="66"/>
                      <a:pt x="17" y="41"/>
                    </a:cubicBezTo>
                    <a:cubicBezTo>
                      <a:pt x="17" y="41"/>
                      <a:pt x="17" y="41"/>
                      <a:pt x="17" y="41"/>
                    </a:cubicBezTo>
                    <a:cubicBezTo>
                      <a:pt x="17" y="27"/>
                      <a:pt x="15" y="13"/>
                      <a:pt x="1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8" name="isľíḍe"/>
              <p:cNvSpPr/>
              <p:nvPr/>
            </p:nvSpPr>
            <p:spPr bwMode="auto">
              <a:xfrm>
                <a:off x="7802563" y="2190750"/>
                <a:ext cx="9525" cy="14288"/>
              </a:xfrm>
              <a:custGeom>
                <a:avLst/>
                <a:gdLst>
                  <a:gd name="T0" fmla="*/ 5 w 6"/>
                  <a:gd name="T1" fmla="*/ 0 h 10"/>
                  <a:gd name="T2" fmla="*/ 0 w 6"/>
                  <a:gd name="T3" fmla="*/ 10 h 10"/>
                  <a:gd name="T4" fmla="*/ 0 w 6"/>
                  <a:gd name="T5" fmla="*/ 10 h 10"/>
                  <a:gd name="T6" fmla="*/ 6 w 6"/>
                  <a:gd name="T7" fmla="*/ 0 h 10"/>
                  <a:gd name="T8" fmla="*/ 5 w 6"/>
                  <a:gd name="T9" fmla="*/ 0 h 10"/>
                </a:gdLst>
                <a:ahLst/>
                <a:cxnLst>
                  <a:cxn ang="0">
                    <a:pos x="T0" y="T1"/>
                  </a:cxn>
                  <a:cxn ang="0">
                    <a:pos x="T2" y="T3"/>
                  </a:cxn>
                  <a:cxn ang="0">
                    <a:pos x="T4" y="T5"/>
                  </a:cxn>
                  <a:cxn ang="0">
                    <a:pos x="T6" y="T7"/>
                  </a:cxn>
                  <a:cxn ang="0">
                    <a:pos x="T8" y="T9"/>
                  </a:cxn>
                </a:cxnLst>
                <a:rect l="0" t="0" r="r" b="b"/>
                <a:pathLst>
                  <a:path w="6" h="10">
                    <a:moveTo>
                      <a:pt x="5" y="0"/>
                    </a:moveTo>
                    <a:cubicBezTo>
                      <a:pt x="4" y="4"/>
                      <a:pt x="2" y="7"/>
                      <a:pt x="0" y="10"/>
                    </a:cubicBezTo>
                    <a:cubicBezTo>
                      <a:pt x="0" y="10"/>
                      <a:pt x="0" y="10"/>
                      <a:pt x="0" y="10"/>
                    </a:cubicBezTo>
                    <a:cubicBezTo>
                      <a:pt x="2" y="7"/>
                      <a:pt x="4" y="4"/>
                      <a:pt x="6" y="0"/>
                    </a:cubicBezTo>
                    <a:cubicBezTo>
                      <a:pt x="5" y="0"/>
                      <a:pt x="5" y="0"/>
                      <a:pt x="5"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9" name="îšliḓé"/>
              <p:cNvSpPr/>
              <p:nvPr/>
            </p:nvSpPr>
            <p:spPr bwMode="auto">
              <a:xfrm>
                <a:off x="7388226" y="1855788"/>
                <a:ext cx="446088" cy="350838"/>
              </a:xfrm>
              <a:custGeom>
                <a:avLst/>
                <a:gdLst>
                  <a:gd name="T0" fmla="*/ 150 w 314"/>
                  <a:gd name="T1" fmla="*/ 0 h 248"/>
                  <a:gd name="T2" fmla="*/ 0 w 314"/>
                  <a:gd name="T3" fmla="*/ 98 h 248"/>
                  <a:gd name="T4" fmla="*/ 4 w 314"/>
                  <a:gd name="T5" fmla="*/ 98 h 248"/>
                  <a:gd name="T6" fmla="*/ 5 w 314"/>
                  <a:gd name="T7" fmla="*/ 98 h 248"/>
                  <a:gd name="T8" fmla="*/ 15 w 314"/>
                  <a:gd name="T9" fmla="*/ 98 h 248"/>
                  <a:gd name="T10" fmla="*/ 24 w 314"/>
                  <a:gd name="T11" fmla="*/ 100 h 248"/>
                  <a:gd name="T12" fmla="*/ 32 w 314"/>
                  <a:gd name="T13" fmla="*/ 117 h 248"/>
                  <a:gd name="T14" fmla="*/ 46 w 314"/>
                  <a:gd name="T15" fmla="*/ 152 h 248"/>
                  <a:gd name="T16" fmla="*/ 54 w 314"/>
                  <a:gd name="T17" fmla="*/ 155 h 248"/>
                  <a:gd name="T18" fmla="*/ 65 w 314"/>
                  <a:gd name="T19" fmla="*/ 185 h 248"/>
                  <a:gd name="T20" fmla="*/ 81 w 314"/>
                  <a:gd name="T21" fmla="*/ 194 h 248"/>
                  <a:gd name="T22" fmla="*/ 87 w 314"/>
                  <a:gd name="T23" fmla="*/ 193 h 248"/>
                  <a:gd name="T24" fmla="*/ 106 w 314"/>
                  <a:gd name="T25" fmla="*/ 176 h 248"/>
                  <a:gd name="T26" fmla="*/ 123 w 314"/>
                  <a:gd name="T27" fmla="*/ 151 h 248"/>
                  <a:gd name="T28" fmla="*/ 134 w 314"/>
                  <a:gd name="T29" fmla="*/ 149 h 248"/>
                  <a:gd name="T30" fmla="*/ 145 w 314"/>
                  <a:gd name="T31" fmla="*/ 151 h 248"/>
                  <a:gd name="T32" fmla="*/ 164 w 314"/>
                  <a:gd name="T33" fmla="*/ 165 h 248"/>
                  <a:gd name="T34" fmla="*/ 187 w 314"/>
                  <a:gd name="T35" fmla="*/ 188 h 248"/>
                  <a:gd name="T36" fmla="*/ 220 w 314"/>
                  <a:gd name="T37" fmla="*/ 229 h 248"/>
                  <a:gd name="T38" fmla="*/ 274 w 314"/>
                  <a:gd name="T39" fmla="*/ 248 h 248"/>
                  <a:gd name="T40" fmla="*/ 292 w 314"/>
                  <a:gd name="T41" fmla="*/ 246 h 248"/>
                  <a:gd name="T42" fmla="*/ 297 w 314"/>
                  <a:gd name="T43" fmla="*/ 236 h 248"/>
                  <a:gd name="T44" fmla="*/ 314 w 314"/>
                  <a:gd name="T45" fmla="*/ 164 h 248"/>
                  <a:gd name="T46" fmla="*/ 314 w 314"/>
                  <a:gd name="T47" fmla="*/ 164 h 248"/>
                  <a:gd name="T48" fmla="*/ 309 w 314"/>
                  <a:gd name="T49" fmla="*/ 123 h 248"/>
                  <a:gd name="T50" fmla="*/ 216 w 314"/>
                  <a:gd name="T51" fmla="*/ 14 h 248"/>
                  <a:gd name="T52" fmla="*/ 150 w 314"/>
                  <a:gd name="T5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4" h="248">
                    <a:moveTo>
                      <a:pt x="150" y="0"/>
                    </a:moveTo>
                    <a:cubicBezTo>
                      <a:pt x="87" y="0"/>
                      <a:pt x="27" y="36"/>
                      <a:pt x="0" y="98"/>
                    </a:cubicBezTo>
                    <a:cubicBezTo>
                      <a:pt x="1" y="98"/>
                      <a:pt x="3" y="98"/>
                      <a:pt x="4" y="98"/>
                    </a:cubicBezTo>
                    <a:cubicBezTo>
                      <a:pt x="5" y="98"/>
                      <a:pt x="5" y="98"/>
                      <a:pt x="5" y="98"/>
                    </a:cubicBezTo>
                    <a:cubicBezTo>
                      <a:pt x="9" y="98"/>
                      <a:pt x="12" y="98"/>
                      <a:pt x="15" y="98"/>
                    </a:cubicBezTo>
                    <a:cubicBezTo>
                      <a:pt x="19" y="98"/>
                      <a:pt x="22" y="98"/>
                      <a:pt x="24" y="100"/>
                    </a:cubicBezTo>
                    <a:cubicBezTo>
                      <a:pt x="30" y="103"/>
                      <a:pt x="31" y="111"/>
                      <a:pt x="32" y="117"/>
                    </a:cubicBezTo>
                    <a:cubicBezTo>
                      <a:pt x="33" y="130"/>
                      <a:pt x="34" y="146"/>
                      <a:pt x="46" y="152"/>
                    </a:cubicBezTo>
                    <a:cubicBezTo>
                      <a:pt x="49" y="153"/>
                      <a:pt x="51" y="154"/>
                      <a:pt x="54" y="155"/>
                    </a:cubicBezTo>
                    <a:cubicBezTo>
                      <a:pt x="63" y="161"/>
                      <a:pt x="59" y="176"/>
                      <a:pt x="65" y="185"/>
                    </a:cubicBezTo>
                    <a:cubicBezTo>
                      <a:pt x="68" y="191"/>
                      <a:pt x="75" y="194"/>
                      <a:pt x="81" y="194"/>
                    </a:cubicBezTo>
                    <a:cubicBezTo>
                      <a:pt x="83" y="194"/>
                      <a:pt x="85" y="194"/>
                      <a:pt x="87" y="193"/>
                    </a:cubicBezTo>
                    <a:cubicBezTo>
                      <a:pt x="95" y="190"/>
                      <a:pt x="102" y="184"/>
                      <a:pt x="106" y="176"/>
                    </a:cubicBezTo>
                    <a:cubicBezTo>
                      <a:pt x="111" y="168"/>
                      <a:pt x="114" y="156"/>
                      <a:pt x="123" y="151"/>
                    </a:cubicBezTo>
                    <a:cubicBezTo>
                      <a:pt x="127" y="150"/>
                      <a:pt x="130" y="149"/>
                      <a:pt x="134" y="149"/>
                    </a:cubicBezTo>
                    <a:cubicBezTo>
                      <a:pt x="138" y="149"/>
                      <a:pt x="142" y="150"/>
                      <a:pt x="145" y="151"/>
                    </a:cubicBezTo>
                    <a:cubicBezTo>
                      <a:pt x="152" y="155"/>
                      <a:pt x="158" y="160"/>
                      <a:pt x="164" y="165"/>
                    </a:cubicBezTo>
                    <a:cubicBezTo>
                      <a:pt x="172" y="172"/>
                      <a:pt x="180" y="180"/>
                      <a:pt x="187" y="188"/>
                    </a:cubicBezTo>
                    <a:cubicBezTo>
                      <a:pt x="199" y="202"/>
                      <a:pt x="207" y="217"/>
                      <a:pt x="220" y="229"/>
                    </a:cubicBezTo>
                    <a:cubicBezTo>
                      <a:pt x="235" y="242"/>
                      <a:pt x="255" y="248"/>
                      <a:pt x="274" y="248"/>
                    </a:cubicBezTo>
                    <a:cubicBezTo>
                      <a:pt x="280" y="248"/>
                      <a:pt x="286" y="247"/>
                      <a:pt x="292" y="246"/>
                    </a:cubicBezTo>
                    <a:cubicBezTo>
                      <a:pt x="294" y="243"/>
                      <a:pt x="296" y="240"/>
                      <a:pt x="297" y="236"/>
                    </a:cubicBezTo>
                    <a:cubicBezTo>
                      <a:pt x="308" y="214"/>
                      <a:pt x="314" y="190"/>
                      <a:pt x="314" y="164"/>
                    </a:cubicBezTo>
                    <a:cubicBezTo>
                      <a:pt x="314" y="164"/>
                      <a:pt x="314" y="164"/>
                      <a:pt x="314" y="164"/>
                    </a:cubicBezTo>
                    <a:cubicBezTo>
                      <a:pt x="314" y="149"/>
                      <a:pt x="312" y="136"/>
                      <a:pt x="309" y="123"/>
                    </a:cubicBezTo>
                    <a:cubicBezTo>
                      <a:pt x="296" y="75"/>
                      <a:pt x="263" y="35"/>
                      <a:pt x="216" y="14"/>
                    </a:cubicBezTo>
                    <a:cubicBezTo>
                      <a:pt x="195" y="5"/>
                      <a:pt x="172" y="0"/>
                      <a:pt x="15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0" name="ïšlïďè"/>
              <p:cNvSpPr/>
              <p:nvPr/>
            </p:nvSpPr>
            <p:spPr bwMode="auto">
              <a:xfrm>
                <a:off x="7340601" y="1747838"/>
                <a:ext cx="527050" cy="458788"/>
              </a:xfrm>
              <a:custGeom>
                <a:avLst/>
                <a:gdLst>
                  <a:gd name="T0" fmla="*/ 22 w 370"/>
                  <a:gd name="T1" fmla="*/ 27 h 324"/>
                  <a:gd name="T2" fmla="*/ 0 w 370"/>
                  <a:gd name="T3" fmla="*/ 66 h 324"/>
                  <a:gd name="T4" fmla="*/ 1 w 370"/>
                  <a:gd name="T5" fmla="*/ 74 h 324"/>
                  <a:gd name="T6" fmla="*/ 5 w 370"/>
                  <a:gd name="T7" fmla="*/ 82 h 324"/>
                  <a:gd name="T8" fmla="*/ 2 w 370"/>
                  <a:gd name="T9" fmla="*/ 137 h 324"/>
                  <a:gd name="T10" fmla="*/ 38 w 370"/>
                  <a:gd name="T11" fmla="*/ 169 h 324"/>
                  <a:gd name="T12" fmla="*/ 57 w 370"/>
                  <a:gd name="T13" fmla="*/ 171 h 324"/>
                  <a:gd name="T14" fmla="*/ 65 w 370"/>
                  <a:gd name="T15" fmla="*/ 188 h 324"/>
                  <a:gd name="T16" fmla="*/ 79 w 370"/>
                  <a:gd name="T17" fmla="*/ 223 h 324"/>
                  <a:gd name="T18" fmla="*/ 87 w 370"/>
                  <a:gd name="T19" fmla="*/ 226 h 324"/>
                  <a:gd name="T20" fmla="*/ 97 w 370"/>
                  <a:gd name="T21" fmla="*/ 256 h 324"/>
                  <a:gd name="T22" fmla="*/ 120 w 370"/>
                  <a:gd name="T23" fmla="*/ 264 h 324"/>
                  <a:gd name="T24" fmla="*/ 139 w 370"/>
                  <a:gd name="T25" fmla="*/ 247 h 324"/>
                  <a:gd name="T26" fmla="*/ 156 w 370"/>
                  <a:gd name="T27" fmla="*/ 222 h 324"/>
                  <a:gd name="T28" fmla="*/ 178 w 370"/>
                  <a:gd name="T29" fmla="*/ 222 h 324"/>
                  <a:gd name="T30" fmla="*/ 197 w 370"/>
                  <a:gd name="T31" fmla="*/ 236 h 324"/>
                  <a:gd name="T32" fmla="*/ 220 w 370"/>
                  <a:gd name="T33" fmla="*/ 259 h 324"/>
                  <a:gd name="T34" fmla="*/ 253 w 370"/>
                  <a:gd name="T35" fmla="*/ 300 h 324"/>
                  <a:gd name="T36" fmla="*/ 346 w 370"/>
                  <a:gd name="T37" fmla="*/ 311 h 324"/>
                  <a:gd name="T38" fmla="*/ 358 w 370"/>
                  <a:gd name="T39" fmla="*/ 304 h 324"/>
                  <a:gd name="T40" fmla="*/ 363 w 370"/>
                  <a:gd name="T41" fmla="*/ 291 h 324"/>
                  <a:gd name="T42" fmla="*/ 366 w 370"/>
                  <a:gd name="T43" fmla="*/ 245 h 324"/>
                  <a:gd name="T44" fmla="*/ 363 w 370"/>
                  <a:gd name="T45" fmla="*/ 209 h 324"/>
                  <a:gd name="T46" fmla="*/ 369 w 370"/>
                  <a:gd name="T47" fmla="*/ 171 h 324"/>
                  <a:gd name="T48" fmla="*/ 345 w 370"/>
                  <a:gd name="T49" fmla="*/ 108 h 324"/>
                  <a:gd name="T50" fmla="*/ 320 w 370"/>
                  <a:gd name="T51" fmla="*/ 76 h 324"/>
                  <a:gd name="T52" fmla="*/ 303 w 370"/>
                  <a:gd name="T53" fmla="*/ 45 h 324"/>
                  <a:gd name="T54" fmla="*/ 233 w 370"/>
                  <a:gd name="T55" fmla="*/ 5 h 324"/>
                  <a:gd name="T56" fmla="*/ 151 w 370"/>
                  <a:gd name="T57" fmla="*/ 7 h 324"/>
                  <a:gd name="T58" fmla="*/ 79 w 370"/>
                  <a:gd name="T59" fmla="*/ 18 h 324"/>
                  <a:gd name="T60" fmla="*/ 22 w 370"/>
                  <a:gd name="T61" fmla="*/ 2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0" h="324">
                    <a:moveTo>
                      <a:pt x="22" y="27"/>
                    </a:moveTo>
                    <a:cubicBezTo>
                      <a:pt x="10" y="36"/>
                      <a:pt x="2" y="51"/>
                      <a:pt x="0" y="66"/>
                    </a:cubicBezTo>
                    <a:cubicBezTo>
                      <a:pt x="0" y="69"/>
                      <a:pt x="0" y="72"/>
                      <a:pt x="1" y="74"/>
                    </a:cubicBezTo>
                    <a:cubicBezTo>
                      <a:pt x="2" y="77"/>
                      <a:pt x="3" y="79"/>
                      <a:pt x="5" y="82"/>
                    </a:cubicBezTo>
                    <a:cubicBezTo>
                      <a:pt x="13" y="99"/>
                      <a:pt x="1" y="118"/>
                      <a:pt x="2" y="137"/>
                    </a:cubicBezTo>
                    <a:cubicBezTo>
                      <a:pt x="4" y="155"/>
                      <a:pt x="20" y="169"/>
                      <a:pt x="38" y="169"/>
                    </a:cubicBezTo>
                    <a:cubicBezTo>
                      <a:pt x="45" y="169"/>
                      <a:pt x="52" y="167"/>
                      <a:pt x="57" y="171"/>
                    </a:cubicBezTo>
                    <a:cubicBezTo>
                      <a:pt x="63" y="174"/>
                      <a:pt x="64" y="181"/>
                      <a:pt x="65" y="188"/>
                    </a:cubicBezTo>
                    <a:cubicBezTo>
                      <a:pt x="66" y="201"/>
                      <a:pt x="67" y="217"/>
                      <a:pt x="79" y="223"/>
                    </a:cubicBezTo>
                    <a:cubicBezTo>
                      <a:pt x="82" y="223"/>
                      <a:pt x="84" y="225"/>
                      <a:pt x="87" y="226"/>
                    </a:cubicBezTo>
                    <a:cubicBezTo>
                      <a:pt x="96" y="232"/>
                      <a:pt x="92" y="247"/>
                      <a:pt x="97" y="256"/>
                    </a:cubicBezTo>
                    <a:cubicBezTo>
                      <a:pt x="102" y="263"/>
                      <a:pt x="112" y="266"/>
                      <a:pt x="120" y="264"/>
                    </a:cubicBezTo>
                    <a:cubicBezTo>
                      <a:pt x="128" y="261"/>
                      <a:pt x="135" y="255"/>
                      <a:pt x="139" y="247"/>
                    </a:cubicBezTo>
                    <a:cubicBezTo>
                      <a:pt x="144" y="238"/>
                      <a:pt x="147" y="227"/>
                      <a:pt x="156" y="222"/>
                    </a:cubicBezTo>
                    <a:cubicBezTo>
                      <a:pt x="163" y="219"/>
                      <a:pt x="171" y="219"/>
                      <a:pt x="178" y="222"/>
                    </a:cubicBezTo>
                    <a:cubicBezTo>
                      <a:pt x="185" y="226"/>
                      <a:pt x="191" y="230"/>
                      <a:pt x="197" y="236"/>
                    </a:cubicBezTo>
                    <a:cubicBezTo>
                      <a:pt x="205" y="243"/>
                      <a:pt x="213" y="251"/>
                      <a:pt x="220" y="259"/>
                    </a:cubicBezTo>
                    <a:cubicBezTo>
                      <a:pt x="232" y="272"/>
                      <a:pt x="240" y="288"/>
                      <a:pt x="253" y="300"/>
                    </a:cubicBezTo>
                    <a:cubicBezTo>
                      <a:pt x="278" y="321"/>
                      <a:pt x="316" y="324"/>
                      <a:pt x="346" y="311"/>
                    </a:cubicBezTo>
                    <a:cubicBezTo>
                      <a:pt x="351" y="310"/>
                      <a:pt x="355" y="307"/>
                      <a:pt x="358" y="304"/>
                    </a:cubicBezTo>
                    <a:cubicBezTo>
                      <a:pt x="361" y="300"/>
                      <a:pt x="362" y="295"/>
                      <a:pt x="363" y="291"/>
                    </a:cubicBezTo>
                    <a:cubicBezTo>
                      <a:pt x="366" y="276"/>
                      <a:pt x="367" y="260"/>
                      <a:pt x="366" y="245"/>
                    </a:cubicBezTo>
                    <a:cubicBezTo>
                      <a:pt x="365" y="233"/>
                      <a:pt x="362" y="221"/>
                      <a:pt x="363" y="209"/>
                    </a:cubicBezTo>
                    <a:cubicBezTo>
                      <a:pt x="364" y="196"/>
                      <a:pt x="368" y="184"/>
                      <a:pt x="369" y="171"/>
                    </a:cubicBezTo>
                    <a:cubicBezTo>
                      <a:pt x="370" y="148"/>
                      <a:pt x="359" y="126"/>
                      <a:pt x="345" y="108"/>
                    </a:cubicBezTo>
                    <a:cubicBezTo>
                      <a:pt x="337" y="97"/>
                      <a:pt x="327" y="87"/>
                      <a:pt x="320" y="76"/>
                    </a:cubicBezTo>
                    <a:cubicBezTo>
                      <a:pt x="314" y="66"/>
                      <a:pt x="309" y="55"/>
                      <a:pt x="303" y="45"/>
                    </a:cubicBezTo>
                    <a:cubicBezTo>
                      <a:pt x="287" y="23"/>
                      <a:pt x="260" y="9"/>
                      <a:pt x="233" y="5"/>
                    </a:cubicBezTo>
                    <a:cubicBezTo>
                      <a:pt x="206" y="0"/>
                      <a:pt x="178" y="3"/>
                      <a:pt x="151" y="7"/>
                    </a:cubicBezTo>
                    <a:cubicBezTo>
                      <a:pt x="127" y="11"/>
                      <a:pt x="103" y="17"/>
                      <a:pt x="79" y="18"/>
                    </a:cubicBezTo>
                    <a:cubicBezTo>
                      <a:pt x="58" y="20"/>
                      <a:pt x="42" y="13"/>
                      <a:pt x="22" y="27"/>
                    </a:cubicBezTo>
                    <a:close/>
                  </a:path>
                </a:pathLst>
              </a:custGeom>
              <a:solidFill>
                <a:srgbClr val="47272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1" name="ïṩļiďê"/>
              <p:cNvSpPr/>
              <p:nvPr/>
            </p:nvSpPr>
            <p:spPr bwMode="auto">
              <a:xfrm>
                <a:off x="7635876" y="2390775"/>
                <a:ext cx="23813" cy="17463"/>
              </a:xfrm>
              <a:custGeom>
                <a:avLst/>
                <a:gdLst>
                  <a:gd name="T0" fmla="*/ 17 w 17"/>
                  <a:gd name="T1" fmla="*/ 0 h 12"/>
                  <a:gd name="T2" fmla="*/ 0 w 17"/>
                  <a:gd name="T3" fmla="*/ 12 h 12"/>
                  <a:gd name="T4" fmla="*/ 0 w 17"/>
                  <a:gd name="T5" fmla="*/ 12 h 12"/>
                  <a:gd name="T6" fmla="*/ 17 w 17"/>
                  <a:gd name="T7" fmla="*/ 0 h 12"/>
                  <a:gd name="T8" fmla="*/ 17 w 17"/>
                  <a:gd name="T9" fmla="*/ 0 h 12"/>
                </a:gdLst>
                <a:ahLst/>
                <a:cxnLst>
                  <a:cxn ang="0">
                    <a:pos x="T0" y="T1"/>
                  </a:cxn>
                  <a:cxn ang="0">
                    <a:pos x="T2" y="T3"/>
                  </a:cxn>
                  <a:cxn ang="0">
                    <a:pos x="T4" y="T5"/>
                  </a:cxn>
                  <a:cxn ang="0">
                    <a:pos x="T6" y="T7"/>
                  </a:cxn>
                  <a:cxn ang="0">
                    <a:pos x="T8" y="T9"/>
                  </a:cxn>
                </a:cxnLst>
                <a:rect l="0" t="0" r="r" b="b"/>
                <a:pathLst>
                  <a:path w="17" h="12">
                    <a:moveTo>
                      <a:pt x="17" y="0"/>
                    </a:moveTo>
                    <a:cubicBezTo>
                      <a:pt x="12" y="5"/>
                      <a:pt x="6" y="9"/>
                      <a:pt x="0" y="12"/>
                    </a:cubicBezTo>
                    <a:cubicBezTo>
                      <a:pt x="0" y="12"/>
                      <a:pt x="0" y="12"/>
                      <a:pt x="0" y="12"/>
                    </a:cubicBezTo>
                    <a:cubicBezTo>
                      <a:pt x="6" y="9"/>
                      <a:pt x="12" y="5"/>
                      <a:pt x="17" y="0"/>
                    </a:cubicBezTo>
                    <a:cubicBezTo>
                      <a:pt x="17" y="0"/>
                      <a:pt x="17" y="0"/>
                      <a:pt x="1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2" name="ïṧlíḋê"/>
              <p:cNvSpPr/>
              <p:nvPr/>
            </p:nvSpPr>
            <p:spPr bwMode="auto">
              <a:xfrm>
                <a:off x="7546976" y="2390775"/>
                <a:ext cx="112713" cy="312738"/>
              </a:xfrm>
              <a:custGeom>
                <a:avLst/>
                <a:gdLst>
                  <a:gd name="T0" fmla="*/ 79 w 79"/>
                  <a:gd name="T1" fmla="*/ 0 h 220"/>
                  <a:gd name="T2" fmla="*/ 62 w 79"/>
                  <a:gd name="T3" fmla="*/ 12 h 220"/>
                  <a:gd name="T4" fmla="*/ 0 w 79"/>
                  <a:gd name="T5" fmla="*/ 220 h 220"/>
                  <a:gd name="T6" fmla="*/ 1 w 79"/>
                  <a:gd name="T7" fmla="*/ 218 h 220"/>
                  <a:gd name="T8" fmla="*/ 50 w 79"/>
                  <a:gd name="T9" fmla="*/ 77 h 220"/>
                  <a:gd name="T10" fmla="*/ 79 w 79"/>
                  <a:gd name="T11" fmla="*/ 0 h 220"/>
                </a:gdLst>
                <a:ahLst/>
                <a:cxnLst>
                  <a:cxn ang="0">
                    <a:pos x="T0" y="T1"/>
                  </a:cxn>
                  <a:cxn ang="0">
                    <a:pos x="T2" y="T3"/>
                  </a:cxn>
                  <a:cxn ang="0">
                    <a:pos x="T4" y="T5"/>
                  </a:cxn>
                  <a:cxn ang="0">
                    <a:pos x="T6" y="T7"/>
                  </a:cxn>
                  <a:cxn ang="0">
                    <a:pos x="T8" y="T9"/>
                  </a:cxn>
                  <a:cxn ang="0">
                    <a:pos x="T10" y="T11"/>
                  </a:cxn>
                </a:cxnLst>
                <a:rect l="0" t="0" r="r" b="b"/>
                <a:pathLst>
                  <a:path w="79" h="220">
                    <a:moveTo>
                      <a:pt x="79" y="0"/>
                    </a:moveTo>
                    <a:cubicBezTo>
                      <a:pt x="74" y="5"/>
                      <a:pt x="68" y="9"/>
                      <a:pt x="62" y="12"/>
                    </a:cubicBezTo>
                    <a:cubicBezTo>
                      <a:pt x="0" y="220"/>
                      <a:pt x="0" y="220"/>
                      <a:pt x="0" y="220"/>
                    </a:cubicBezTo>
                    <a:cubicBezTo>
                      <a:pt x="0" y="219"/>
                      <a:pt x="1" y="218"/>
                      <a:pt x="1" y="218"/>
                    </a:cubicBezTo>
                    <a:cubicBezTo>
                      <a:pt x="50" y="77"/>
                      <a:pt x="50" y="77"/>
                      <a:pt x="50" y="77"/>
                    </a:cubicBezTo>
                    <a:cubicBezTo>
                      <a:pt x="79" y="0"/>
                      <a:pt x="79" y="0"/>
                      <a:pt x="79"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3" name="íŝļíḓè"/>
              <p:cNvSpPr/>
              <p:nvPr/>
            </p:nvSpPr>
            <p:spPr bwMode="auto">
              <a:xfrm>
                <a:off x="7545388" y="2703513"/>
                <a:ext cx="1588" cy="3175"/>
              </a:xfrm>
              <a:custGeom>
                <a:avLst/>
                <a:gdLst>
                  <a:gd name="T0" fmla="*/ 1 w 1"/>
                  <a:gd name="T1" fmla="*/ 0 h 2"/>
                  <a:gd name="T2" fmla="*/ 0 w 1"/>
                  <a:gd name="T3" fmla="*/ 2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1" y="1"/>
                      <a:pt x="0" y="2"/>
                    </a:cubicBezTo>
                    <a:cubicBezTo>
                      <a:pt x="0" y="2"/>
                      <a:pt x="0" y="2"/>
                      <a:pt x="0" y="2"/>
                    </a:cubicBezTo>
                    <a:cubicBezTo>
                      <a:pt x="1" y="0"/>
                      <a:pt x="1" y="0"/>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4" name="íṣḻïḍé"/>
              <p:cNvSpPr/>
              <p:nvPr/>
            </p:nvSpPr>
            <p:spPr bwMode="auto">
              <a:xfrm>
                <a:off x="7975601" y="3589338"/>
                <a:ext cx="130175" cy="219075"/>
              </a:xfrm>
              <a:custGeom>
                <a:avLst/>
                <a:gdLst>
                  <a:gd name="T0" fmla="*/ 89 w 92"/>
                  <a:gd name="T1" fmla="*/ 37 h 154"/>
                  <a:gd name="T2" fmla="*/ 67 w 92"/>
                  <a:gd name="T3" fmla="*/ 154 h 154"/>
                  <a:gd name="T4" fmla="*/ 0 w 92"/>
                  <a:gd name="T5" fmla="*/ 28 h 154"/>
                  <a:gd name="T6" fmla="*/ 56 w 92"/>
                  <a:gd name="T7" fmla="*/ 0 h 154"/>
                  <a:gd name="T8" fmla="*/ 89 w 92"/>
                  <a:gd name="T9" fmla="*/ 37 h 154"/>
                </a:gdLst>
                <a:ahLst/>
                <a:cxnLst>
                  <a:cxn ang="0">
                    <a:pos x="T0" y="T1"/>
                  </a:cxn>
                  <a:cxn ang="0">
                    <a:pos x="T2" y="T3"/>
                  </a:cxn>
                  <a:cxn ang="0">
                    <a:pos x="T4" y="T5"/>
                  </a:cxn>
                  <a:cxn ang="0">
                    <a:pos x="T6" y="T7"/>
                  </a:cxn>
                  <a:cxn ang="0">
                    <a:pos x="T8" y="T9"/>
                  </a:cxn>
                </a:cxnLst>
                <a:rect l="0" t="0" r="r" b="b"/>
                <a:pathLst>
                  <a:path w="92" h="154">
                    <a:moveTo>
                      <a:pt x="89" y="37"/>
                    </a:moveTo>
                    <a:cubicBezTo>
                      <a:pt x="89" y="37"/>
                      <a:pt x="92" y="130"/>
                      <a:pt x="67" y="154"/>
                    </a:cubicBezTo>
                    <a:cubicBezTo>
                      <a:pt x="0" y="28"/>
                      <a:pt x="0" y="28"/>
                      <a:pt x="0" y="28"/>
                    </a:cubicBezTo>
                    <a:cubicBezTo>
                      <a:pt x="56" y="0"/>
                      <a:pt x="56" y="0"/>
                      <a:pt x="56" y="0"/>
                    </a:cubicBezTo>
                    <a:cubicBezTo>
                      <a:pt x="89" y="37"/>
                      <a:pt x="89" y="37"/>
                      <a:pt x="89" y="3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5" name="iśliďè"/>
              <p:cNvSpPr/>
              <p:nvPr/>
            </p:nvSpPr>
            <p:spPr bwMode="auto">
              <a:xfrm>
                <a:off x="7878763" y="2274888"/>
                <a:ext cx="4763" cy="11113"/>
              </a:xfrm>
              <a:custGeom>
                <a:avLst/>
                <a:gdLst>
                  <a:gd name="T0" fmla="*/ 1 w 4"/>
                  <a:gd name="T1" fmla="*/ 0 h 7"/>
                  <a:gd name="T2" fmla="*/ 0 w 4"/>
                  <a:gd name="T3" fmla="*/ 2 h 7"/>
                  <a:gd name="T4" fmla="*/ 4 w 4"/>
                  <a:gd name="T5" fmla="*/ 7 h 7"/>
                  <a:gd name="T6" fmla="*/ 4 w 4"/>
                  <a:gd name="T7" fmla="*/ 6 h 7"/>
                  <a:gd name="T8" fmla="*/ 1 w 4"/>
                  <a:gd name="T9" fmla="*/ 0 h 7"/>
                </a:gdLst>
                <a:ahLst/>
                <a:cxnLst>
                  <a:cxn ang="0">
                    <a:pos x="T0" y="T1"/>
                  </a:cxn>
                  <a:cxn ang="0">
                    <a:pos x="T2" y="T3"/>
                  </a:cxn>
                  <a:cxn ang="0">
                    <a:pos x="T4" y="T5"/>
                  </a:cxn>
                  <a:cxn ang="0">
                    <a:pos x="T6" y="T7"/>
                  </a:cxn>
                  <a:cxn ang="0">
                    <a:pos x="T8" y="T9"/>
                  </a:cxn>
                </a:cxnLst>
                <a:rect l="0" t="0" r="r" b="b"/>
                <a:pathLst>
                  <a:path w="4" h="7">
                    <a:moveTo>
                      <a:pt x="1" y="0"/>
                    </a:moveTo>
                    <a:cubicBezTo>
                      <a:pt x="1" y="0"/>
                      <a:pt x="1" y="1"/>
                      <a:pt x="0" y="2"/>
                    </a:cubicBezTo>
                    <a:cubicBezTo>
                      <a:pt x="4" y="7"/>
                      <a:pt x="4" y="7"/>
                      <a:pt x="4" y="7"/>
                    </a:cubicBezTo>
                    <a:cubicBezTo>
                      <a:pt x="4" y="7"/>
                      <a:pt x="4" y="6"/>
                      <a:pt x="4" y="6"/>
                    </a:cubicBezTo>
                    <a:cubicBezTo>
                      <a:pt x="3" y="4"/>
                      <a:pt x="2" y="2"/>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6" name="í$ľidê"/>
              <p:cNvSpPr/>
              <p:nvPr/>
            </p:nvSpPr>
            <p:spPr bwMode="auto">
              <a:xfrm>
                <a:off x="7689851" y="2393950"/>
                <a:ext cx="212725" cy="1057275"/>
              </a:xfrm>
              <a:custGeom>
                <a:avLst/>
                <a:gdLst>
                  <a:gd name="T0" fmla="*/ 109 w 149"/>
                  <a:gd name="T1" fmla="*/ 0 h 744"/>
                  <a:gd name="T2" fmla="*/ 101 w 149"/>
                  <a:gd name="T3" fmla="*/ 7 h 744"/>
                  <a:gd name="T4" fmla="*/ 45 w 149"/>
                  <a:gd name="T5" fmla="*/ 181 h 744"/>
                  <a:gd name="T6" fmla="*/ 5 w 149"/>
                  <a:gd name="T7" fmla="*/ 399 h 744"/>
                  <a:gd name="T8" fmla="*/ 59 w 149"/>
                  <a:gd name="T9" fmla="*/ 628 h 744"/>
                  <a:gd name="T10" fmla="*/ 145 w 149"/>
                  <a:gd name="T11" fmla="*/ 744 h 744"/>
                  <a:gd name="T12" fmla="*/ 149 w 149"/>
                  <a:gd name="T13" fmla="*/ 743 h 744"/>
                  <a:gd name="T14" fmla="*/ 64 w 149"/>
                  <a:gd name="T15" fmla="*/ 628 h 744"/>
                  <a:gd name="T16" fmla="*/ 10 w 149"/>
                  <a:gd name="T17" fmla="*/ 399 h 744"/>
                  <a:gd name="T18" fmla="*/ 50 w 149"/>
                  <a:gd name="T19" fmla="*/ 181 h 744"/>
                  <a:gd name="T20" fmla="*/ 67 w 149"/>
                  <a:gd name="T21" fmla="*/ 123 h 744"/>
                  <a:gd name="T22" fmla="*/ 109 w 149"/>
                  <a:gd name="T23"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744">
                    <a:moveTo>
                      <a:pt x="109" y="0"/>
                    </a:moveTo>
                    <a:cubicBezTo>
                      <a:pt x="106" y="2"/>
                      <a:pt x="104" y="4"/>
                      <a:pt x="101" y="7"/>
                    </a:cubicBezTo>
                    <a:cubicBezTo>
                      <a:pt x="77" y="75"/>
                      <a:pt x="48" y="160"/>
                      <a:pt x="45" y="181"/>
                    </a:cubicBezTo>
                    <a:cubicBezTo>
                      <a:pt x="45" y="181"/>
                      <a:pt x="8" y="343"/>
                      <a:pt x="5" y="399"/>
                    </a:cubicBezTo>
                    <a:cubicBezTo>
                      <a:pt x="2" y="455"/>
                      <a:pt x="0" y="530"/>
                      <a:pt x="59" y="628"/>
                    </a:cubicBezTo>
                    <a:cubicBezTo>
                      <a:pt x="106" y="706"/>
                      <a:pt x="135" y="736"/>
                      <a:pt x="145" y="744"/>
                    </a:cubicBezTo>
                    <a:cubicBezTo>
                      <a:pt x="146" y="744"/>
                      <a:pt x="148" y="744"/>
                      <a:pt x="149" y="743"/>
                    </a:cubicBezTo>
                    <a:cubicBezTo>
                      <a:pt x="138" y="734"/>
                      <a:pt x="109" y="704"/>
                      <a:pt x="64" y="628"/>
                    </a:cubicBezTo>
                    <a:cubicBezTo>
                      <a:pt x="5" y="530"/>
                      <a:pt x="7" y="455"/>
                      <a:pt x="10" y="399"/>
                    </a:cubicBezTo>
                    <a:cubicBezTo>
                      <a:pt x="13" y="343"/>
                      <a:pt x="50" y="181"/>
                      <a:pt x="50" y="181"/>
                    </a:cubicBezTo>
                    <a:cubicBezTo>
                      <a:pt x="52" y="172"/>
                      <a:pt x="58" y="150"/>
                      <a:pt x="67" y="123"/>
                    </a:cubicBezTo>
                    <a:cubicBezTo>
                      <a:pt x="79" y="86"/>
                      <a:pt x="95" y="40"/>
                      <a:pt x="10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7" name="íSlíḍé"/>
              <p:cNvSpPr/>
              <p:nvPr/>
            </p:nvSpPr>
            <p:spPr bwMode="auto">
              <a:xfrm>
                <a:off x="8093076" y="3748088"/>
                <a:ext cx="3175" cy="1588"/>
              </a:xfrm>
              <a:custGeom>
                <a:avLst/>
                <a:gdLst>
                  <a:gd name="T0" fmla="*/ 1 w 2"/>
                  <a:gd name="T1" fmla="*/ 0 h 2"/>
                  <a:gd name="T2" fmla="*/ 0 w 2"/>
                  <a:gd name="T3" fmla="*/ 2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1" y="1"/>
                      <a:pt x="0" y="2"/>
                    </a:cubicBezTo>
                    <a:cubicBezTo>
                      <a:pt x="1" y="2"/>
                      <a:pt x="2" y="2"/>
                      <a:pt x="2" y="2"/>
                    </a:cubicBezTo>
                    <a:cubicBezTo>
                      <a:pt x="1" y="0"/>
                      <a:pt x="1" y="0"/>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8" name="ïṡļíḑe"/>
              <p:cNvSpPr/>
              <p:nvPr/>
            </p:nvSpPr>
            <p:spPr bwMode="auto">
              <a:xfrm>
                <a:off x="7834313" y="2382838"/>
                <a:ext cx="14288" cy="20638"/>
              </a:xfrm>
              <a:custGeom>
                <a:avLst/>
                <a:gdLst>
                  <a:gd name="T0" fmla="*/ 10 w 10"/>
                  <a:gd name="T1" fmla="*/ 0 h 15"/>
                  <a:gd name="T2" fmla="*/ 3 w 10"/>
                  <a:gd name="T3" fmla="*/ 7 h 15"/>
                  <a:gd name="T4" fmla="*/ 0 w 10"/>
                  <a:gd name="T5" fmla="*/ 15 h 15"/>
                  <a:gd name="T6" fmla="*/ 8 w 10"/>
                  <a:gd name="T7" fmla="*/ 8 h 15"/>
                  <a:gd name="T8" fmla="*/ 10 w 10"/>
                  <a:gd name="T9" fmla="*/ 0 h 15"/>
                </a:gdLst>
                <a:ahLst/>
                <a:cxnLst>
                  <a:cxn ang="0">
                    <a:pos x="T0" y="T1"/>
                  </a:cxn>
                  <a:cxn ang="0">
                    <a:pos x="T2" y="T3"/>
                  </a:cxn>
                  <a:cxn ang="0">
                    <a:pos x="T4" y="T5"/>
                  </a:cxn>
                  <a:cxn ang="0">
                    <a:pos x="T6" y="T7"/>
                  </a:cxn>
                  <a:cxn ang="0">
                    <a:pos x="T8" y="T9"/>
                  </a:cxn>
                </a:cxnLst>
                <a:rect l="0" t="0" r="r" b="b"/>
                <a:pathLst>
                  <a:path w="10" h="15">
                    <a:moveTo>
                      <a:pt x="10" y="0"/>
                    </a:moveTo>
                    <a:cubicBezTo>
                      <a:pt x="8" y="2"/>
                      <a:pt x="6" y="5"/>
                      <a:pt x="3" y="7"/>
                    </a:cubicBezTo>
                    <a:cubicBezTo>
                      <a:pt x="2" y="10"/>
                      <a:pt x="1" y="12"/>
                      <a:pt x="0" y="15"/>
                    </a:cubicBezTo>
                    <a:cubicBezTo>
                      <a:pt x="3" y="12"/>
                      <a:pt x="5" y="10"/>
                      <a:pt x="8" y="8"/>
                    </a:cubicBezTo>
                    <a:cubicBezTo>
                      <a:pt x="9" y="5"/>
                      <a:pt x="10" y="3"/>
                      <a:pt x="1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9" name="iṣlïḑè"/>
              <p:cNvSpPr/>
              <p:nvPr/>
            </p:nvSpPr>
            <p:spPr bwMode="auto">
              <a:xfrm>
                <a:off x="7839076" y="2278063"/>
                <a:ext cx="44450" cy="114300"/>
              </a:xfrm>
              <a:custGeom>
                <a:avLst/>
                <a:gdLst>
                  <a:gd name="T0" fmla="*/ 28 w 32"/>
                  <a:gd name="T1" fmla="*/ 0 h 80"/>
                  <a:gd name="T2" fmla="*/ 0 w 32"/>
                  <a:gd name="T3" fmla="*/ 80 h 80"/>
                  <a:gd name="T4" fmla="*/ 7 w 32"/>
                  <a:gd name="T5" fmla="*/ 73 h 80"/>
                  <a:gd name="T6" fmla="*/ 32 w 32"/>
                  <a:gd name="T7" fmla="*/ 5 h 80"/>
                  <a:gd name="T8" fmla="*/ 28 w 32"/>
                  <a:gd name="T9" fmla="*/ 0 h 80"/>
                </a:gdLst>
                <a:ahLst/>
                <a:cxnLst>
                  <a:cxn ang="0">
                    <a:pos x="T0" y="T1"/>
                  </a:cxn>
                  <a:cxn ang="0">
                    <a:pos x="T2" y="T3"/>
                  </a:cxn>
                  <a:cxn ang="0">
                    <a:pos x="T4" y="T5"/>
                  </a:cxn>
                  <a:cxn ang="0">
                    <a:pos x="T6" y="T7"/>
                  </a:cxn>
                  <a:cxn ang="0">
                    <a:pos x="T8" y="T9"/>
                  </a:cxn>
                </a:cxnLst>
                <a:rect l="0" t="0" r="r" b="b"/>
                <a:pathLst>
                  <a:path w="32" h="80">
                    <a:moveTo>
                      <a:pt x="28" y="0"/>
                    </a:moveTo>
                    <a:cubicBezTo>
                      <a:pt x="26" y="8"/>
                      <a:pt x="14" y="40"/>
                      <a:pt x="0" y="80"/>
                    </a:cubicBezTo>
                    <a:cubicBezTo>
                      <a:pt x="3" y="78"/>
                      <a:pt x="5" y="75"/>
                      <a:pt x="7" y="73"/>
                    </a:cubicBezTo>
                    <a:cubicBezTo>
                      <a:pt x="18" y="42"/>
                      <a:pt x="27" y="17"/>
                      <a:pt x="32" y="5"/>
                    </a:cubicBezTo>
                    <a:cubicBezTo>
                      <a:pt x="28" y="0"/>
                      <a:pt x="28" y="0"/>
                      <a:pt x="28"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0" name="íSḻïdé"/>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close/>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1" name="ïŝḻïďe"/>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2" name="íṡļîdé"/>
              <p:cNvSpPr/>
              <p:nvPr/>
            </p:nvSpPr>
            <p:spPr bwMode="auto">
              <a:xfrm>
                <a:off x="8059738" y="3702050"/>
                <a:ext cx="34925" cy="47625"/>
              </a:xfrm>
              <a:custGeom>
                <a:avLst/>
                <a:gdLst>
                  <a:gd name="T0" fmla="*/ 20 w 25"/>
                  <a:gd name="T1" fmla="*/ 24 h 34"/>
                  <a:gd name="T2" fmla="*/ 20 w 25"/>
                  <a:gd name="T3" fmla="*/ 32 h 34"/>
                  <a:gd name="T4" fmla="*/ 21 w 25"/>
                  <a:gd name="T5" fmla="*/ 34 h 34"/>
                  <a:gd name="T6" fmla="*/ 24 w 25"/>
                  <a:gd name="T7" fmla="*/ 34 h 34"/>
                  <a:gd name="T8" fmla="*/ 25 w 25"/>
                  <a:gd name="T9" fmla="*/ 32 h 34"/>
                  <a:gd name="T10" fmla="*/ 20 w 25"/>
                  <a:gd name="T11" fmla="*/ 24 h 34"/>
                  <a:gd name="T12" fmla="*/ 0 w 25"/>
                  <a:gd name="T13" fmla="*/ 0 h 34"/>
                  <a:gd name="T14" fmla="*/ 4 w 25"/>
                  <a:gd name="T15" fmla="*/ 6 h 34"/>
                  <a:gd name="T16" fmla="*/ 4 w 25"/>
                  <a:gd name="T17" fmla="*/ 1 h 34"/>
                  <a:gd name="T18" fmla="*/ 0 w 25"/>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4">
                    <a:moveTo>
                      <a:pt x="20" y="24"/>
                    </a:moveTo>
                    <a:cubicBezTo>
                      <a:pt x="20" y="26"/>
                      <a:pt x="20" y="29"/>
                      <a:pt x="20" y="32"/>
                    </a:cubicBezTo>
                    <a:cubicBezTo>
                      <a:pt x="21" y="34"/>
                      <a:pt x="21" y="34"/>
                      <a:pt x="21" y="34"/>
                    </a:cubicBezTo>
                    <a:cubicBezTo>
                      <a:pt x="21" y="34"/>
                      <a:pt x="23" y="34"/>
                      <a:pt x="24" y="34"/>
                    </a:cubicBezTo>
                    <a:cubicBezTo>
                      <a:pt x="25" y="33"/>
                      <a:pt x="25" y="32"/>
                      <a:pt x="25" y="32"/>
                    </a:cubicBezTo>
                    <a:cubicBezTo>
                      <a:pt x="20" y="24"/>
                      <a:pt x="20" y="24"/>
                      <a:pt x="20" y="24"/>
                    </a:cubicBezTo>
                    <a:moveTo>
                      <a:pt x="0" y="0"/>
                    </a:moveTo>
                    <a:cubicBezTo>
                      <a:pt x="4" y="6"/>
                      <a:pt x="4" y="6"/>
                      <a:pt x="4" y="6"/>
                    </a:cubicBezTo>
                    <a:cubicBezTo>
                      <a:pt x="4" y="5"/>
                      <a:pt x="4" y="3"/>
                      <a:pt x="4" y="1"/>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3" name="iSlíďe"/>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close/>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4" name="ïŝļidè"/>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5" name="iṥļiḓe"/>
              <p:cNvSpPr/>
              <p:nvPr/>
            </p:nvSpPr>
            <p:spPr bwMode="auto">
              <a:xfrm>
                <a:off x="7419976" y="3436938"/>
                <a:ext cx="15875" cy="41275"/>
              </a:xfrm>
              <a:custGeom>
                <a:avLst/>
                <a:gdLst>
                  <a:gd name="T0" fmla="*/ 10 w 11"/>
                  <a:gd name="T1" fmla="*/ 1 h 29"/>
                  <a:gd name="T2" fmla="*/ 11 w 11"/>
                  <a:gd name="T3" fmla="*/ 1 h 29"/>
                  <a:gd name="T4" fmla="*/ 11 w 11"/>
                  <a:gd name="T5" fmla="*/ 1 h 29"/>
                  <a:gd name="T6" fmla="*/ 10 w 11"/>
                  <a:gd name="T7" fmla="*/ 1 h 29"/>
                  <a:gd name="T8" fmla="*/ 9 w 11"/>
                  <a:gd name="T9" fmla="*/ 0 h 29"/>
                  <a:gd name="T10" fmla="*/ 0 w 11"/>
                  <a:gd name="T11" fmla="*/ 29 h 29"/>
                  <a:gd name="T12" fmla="*/ 0 w 11"/>
                  <a:gd name="T13" fmla="*/ 29 h 29"/>
                  <a:gd name="T14" fmla="*/ 9 w 11"/>
                  <a:gd name="T15" fmla="*/ 0 h 29"/>
                  <a:gd name="T16" fmla="*/ 9 w 11"/>
                  <a:gd name="T17" fmla="*/ 1 h 29"/>
                  <a:gd name="T18" fmla="*/ 9 w 11"/>
                  <a:gd name="T19" fmla="*/ 0 h 29"/>
                  <a:gd name="T20" fmla="*/ 9 w 11"/>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9">
                    <a:moveTo>
                      <a:pt x="10" y="1"/>
                    </a:moveTo>
                    <a:cubicBezTo>
                      <a:pt x="10" y="1"/>
                      <a:pt x="10" y="1"/>
                      <a:pt x="11" y="1"/>
                    </a:cubicBezTo>
                    <a:cubicBezTo>
                      <a:pt x="11" y="1"/>
                      <a:pt x="11" y="1"/>
                      <a:pt x="11" y="1"/>
                    </a:cubicBezTo>
                    <a:cubicBezTo>
                      <a:pt x="10" y="1"/>
                      <a:pt x="10" y="1"/>
                      <a:pt x="10" y="1"/>
                    </a:cubicBezTo>
                    <a:moveTo>
                      <a:pt x="9" y="0"/>
                    </a:moveTo>
                    <a:cubicBezTo>
                      <a:pt x="9" y="0"/>
                      <a:pt x="5" y="11"/>
                      <a:pt x="0" y="29"/>
                    </a:cubicBezTo>
                    <a:cubicBezTo>
                      <a:pt x="0" y="29"/>
                      <a:pt x="0" y="29"/>
                      <a:pt x="0" y="29"/>
                    </a:cubicBezTo>
                    <a:cubicBezTo>
                      <a:pt x="5" y="11"/>
                      <a:pt x="9" y="0"/>
                      <a:pt x="9" y="0"/>
                    </a:cubicBezTo>
                    <a:cubicBezTo>
                      <a:pt x="9" y="1"/>
                      <a:pt x="9" y="1"/>
                      <a:pt x="9" y="1"/>
                    </a:cubicBezTo>
                    <a:cubicBezTo>
                      <a:pt x="9" y="0"/>
                      <a:pt x="9" y="0"/>
                      <a:pt x="9" y="0"/>
                    </a:cubicBezTo>
                    <a:cubicBezTo>
                      <a:pt x="9" y="0"/>
                      <a:pt x="9" y="0"/>
                      <a:pt x="9"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6" name="ïṡ1îḑé"/>
              <p:cNvSpPr/>
              <p:nvPr/>
            </p:nvSpPr>
            <p:spPr bwMode="auto">
              <a:xfrm>
                <a:off x="7435851" y="3438525"/>
                <a:ext cx="460375" cy="44450"/>
              </a:xfrm>
              <a:custGeom>
                <a:avLst/>
                <a:gdLst>
                  <a:gd name="T0" fmla="*/ 0 w 324"/>
                  <a:gd name="T1" fmla="*/ 0 h 31"/>
                  <a:gd name="T2" fmla="*/ 0 w 324"/>
                  <a:gd name="T3" fmla="*/ 0 h 31"/>
                  <a:gd name="T4" fmla="*/ 112 w 324"/>
                  <a:gd name="T5" fmla="*/ 25 h 31"/>
                  <a:gd name="T6" fmla="*/ 156 w 324"/>
                  <a:gd name="T7" fmla="*/ 31 h 31"/>
                  <a:gd name="T8" fmla="*/ 170 w 324"/>
                  <a:gd name="T9" fmla="*/ 30 h 31"/>
                  <a:gd name="T10" fmla="*/ 324 w 324"/>
                  <a:gd name="T11" fmla="*/ 8 h 31"/>
                  <a:gd name="T12" fmla="*/ 324 w 324"/>
                  <a:gd name="T13" fmla="*/ 8 h 31"/>
                  <a:gd name="T14" fmla="*/ 170 w 324"/>
                  <a:gd name="T15" fmla="*/ 30 h 31"/>
                  <a:gd name="T16" fmla="*/ 156 w 324"/>
                  <a:gd name="T17" fmla="*/ 30 h 31"/>
                  <a:gd name="T18" fmla="*/ 112 w 324"/>
                  <a:gd name="T19" fmla="*/ 25 h 31"/>
                  <a:gd name="T20" fmla="*/ 0 w 324"/>
                  <a:gd name="T21" fmla="*/ 0 h 31"/>
                  <a:gd name="T22" fmla="*/ 0 w 32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4" h="31">
                    <a:moveTo>
                      <a:pt x="0" y="0"/>
                    </a:moveTo>
                    <a:cubicBezTo>
                      <a:pt x="0" y="0"/>
                      <a:pt x="0" y="0"/>
                      <a:pt x="0" y="0"/>
                    </a:cubicBezTo>
                    <a:cubicBezTo>
                      <a:pt x="15" y="9"/>
                      <a:pt x="78" y="18"/>
                      <a:pt x="112" y="25"/>
                    </a:cubicBezTo>
                    <a:cubicBezTo>
                      <a:pt x="126" y="29"/>
                      <a:pt x="141" y="31"/>
                      <a:pt x="156" y="31"/>
                    </a:cubicBezTo>
                    <a:cubicBezTo>
                      <a:pt x="161" y="31"/>
                      <a:pt x="165" y="30"/>
                      <a:pt x="170" y="30"/>
                    </a:cubicBezTo>
                    <a:cubicBezTo>
                      <a:pt x="221" y="26"/>
                      <a:pt x="273" y="19"/>
                      <a:pt x="324" y="8"/>
                    </a:cubicBezTo>
                    <a:cubicBezTo>
                      <a:pt x="324" y="8"/>
                      <a:pt x="324" y="8"/>
                      <a:pt x="324" y="8"/>
                    </a:cubicBezTo>
                    <a:cubicBezTo>
                      <a:pt x="273" y="19"/>
                      <a:pt x="221" y="26"/>
                      <a:pt x="170" y="30"/>
                    </a:cubicBezTo>
                    <a:cubicBezTo>
                      <a:pt x="165" y="30"/>
                      <a:pt x="161" y="30"/>
                      <a:pt x="156" y="30"/>
                    </a:cubicBezTo>
                    <a:cubicBezTo>
                      <a:pt x="141" y="30"/>
                      <a:pt x="126" y="29"/>
                      <a:pt x="112" y="25"/>
                    </a:cubicBezTo>
                    <a:cubicBezTo>
                      <a:pt x="78" y="18"/>
                      <a:pt x="16" y="9"/>
                      <a:pt x="0" y="0"/>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7" name="ïSļíďè"/>
              <p:cNvSpPr/>
              <p:nvPr/>
            </p:nvSpPr>
            <p:spPr bwMode="auto">
              <a:xfrm>
                <a:off x="7419976" y="3436938"/>
                <a:ext cx="509588" cy="82550"/>
              </a:xfrm>
              <a:custGeom>
                <a:avLst/>
                <a:gdLst>
                  <a:gd name="T0" fmla="*/ 9 w 358"/>
                  <a:gd name="T1" fmla="*/ 0 h 58"/>
                  <a:gd name="T2" fmla="*/ 0 w 358"/>
                  <a:gd name="T3" fmla="*/ 29 h 58"/>
                  <a:gd name="T4" fmla="*/ 108 w 358"/>
                  <a:gd name="T5" fmla="*/ 50 h 58"/>
                  <a:gd name="T6" fmla="*/ 183 w 358"/>
                  <a:gd name="T7" fmla="*/ 58 h 58"/>
                  <a:gd name="T8" fmla="*/ 221 w 358"/>
                  <a:gd name="T9" fmla="*/ 56 h 58"/>
                  <a:gd name="T10" fmla="*/ 358 w 358"/>
                  <a:gd name="T11" fmla="*/ 42 h 58"/>
                  <a:gd name="T12" fmla="*/ 338 w 358"/>
                  <a:gd name="T13" fmla="*/ 12 h 58"/>
                  <a:gd name="T14" fmla="*/ 335 w 358"/>
                  <a:gd name="T15" fmla="*/ 9 h 58"/>
                  <a:gd name="T16" fmla="*/ 181 w 358"/>
                  <a:gd name="T17" fmla="*/ 31 h 58"/>
                  <a:gd name="T18" fmla="*/ 167 w 358"/>
                  <a:gd name="T19" fmla="*/ 32 h 58"/>
                  <a:gd name="T20" fmla="*/ 123 w 358"/>
                  <a:gd name="T21" fmla="*/ 26 h 58"/>
                  <a:gd name="T22" fmla="*/ 11 w 358"/>
                  <a:gd name="T23" fmla="*/ 1 h 58"/>
                  <a:gd name="T24" fmla="*/ 10 w 358"/>
                  <a:gd name="T25" fmla="*/ 1 h 58"/>
                  <a:gd name="T26" fmla="*/ 9 w 358"/>
                  <a:gd name="T27" fmla="*/ 1 h 58"/>
                  <a:gd name="T28" fmla="*/ 9 w 358"/>
                  <a:gd name="T29" fmla="*/ 1 h 58"/>
                  <a:gd name="T30" fmla="*/ 9 w 358"/>
                  <a:gd name="T3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58">
                    <a:moveTo>
                      <a:pt x="9" y="0"/>
                    </a:moveTo>
                    <a:cubicBezTo>
                      <a:pt x="9" y="0"/>
                      <a:pt x="5" y="11"/>
                      <a:pt x="0" y="29"/>
                    </a:cubicBezTo>
                    <a:cubicBezTo>
                      <a:pt x="108" y="50"/>
                      <a:pt x="108" y="50"/>
                      <a:pt x="108" y="50"/>
                    </a:cubicBezTo>
                    <a:cubicBezTo>
                      <a:pt x="133" y="55"/>
                      <a:pt x="158" y="58"/>
                      <a:pt x="183" y="58"/>
                    </a:cubicBezTo>
                    <a:cubicBezTo>
                      <a:pt x="196" y="58"/>
                      <a:pt x="208" y="57"/>
                      <a:pt x="221" y="56"/>
                    </a:cubicBezTo>
                    <a:cubicBezTo>
                      <a:pt x="358" y="42"/>
                      <a:pt x="358" y="42"/>
                      <a:pt x="358" y="42"/>
                    </a:cubicBezTo>
                    <a:cubicBezTo>
                      <a:pt x="338" y="12"/>
                      <a:pt x="338" y="12"/>
                      <a:pt x="338" y="12"/>
                    </a:cubicBezTo>
                    <a:cubicBezTo>
                      <a:pt x="338" y="12"/>
                      <a:pt x="337" y="11"/>
                      <a:pt x="335" y="9"/>
                    </a:cubicBezTo>
                    <a:cubicBezTo>
                      <a:pt x="284" y="20"/>
                      <a:pt x="232" y="27"/>
                      <a:pt x="181" y="31"/>
                    </a:cubicBezTo>
                    <a:cubicBezTo>
                      <a:pt x="176" y="31"/>
                      <a:pt x="172" y="32"/>
                      <a:pt x="167" y="32"/>
                    </a:cubicBezTo>
                    <a:cubicBezTo>
                      <a:pt x="152" y="32"/>
                      <a:pt x="137" y="30"/>
                      <a:pt x="123" y="26"/>
                    </a:cubicBezTo>
                    <a:cubicBezTo>
                      <a:pt x="89" y="19"/>
                      <a:pt x="26" y="10"/>
                      <a:pt x="11" y="1"/>
                    </a:cubicBezTo>
                    <a:cubicBezTo>
                      <a:pt x="10" y="1"/>
                      <a:pt x="10" y="1"/>
                      <a:pt x="10" y="1"/>
                    </a:cubicBezTo>
                    <a:cubicBezTo>
                      <a:pt x="9" y="1"/>
                      <a:pt x="9" y="1"/>
                      <a:pt x="9" y="1"/>
                    </a:cubicBezTo>
                    <a:cubicBezTo>
                      <a:pt x="9" y="1"/>
                      <a:pt x="9" y="1"/>
                      <a:pt x="9" y="1"/>
                    </a:cubicBezTo>
                    <a:cubicBezTo>
                      <a:pt x="9" y="1"/>
                      <a:pt x="9" y="1"/>
                      <a:pt x="9"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8" name="îṩļíďé"/>
              <p:cNvSpPr/>
              <p:nvPr/>
            </p:nvSpPr>
            <p:spPr bwMode="auto">
              <a:xfrm>
                <a:off x="7896226" y="3449638"/>
                <a:ext cx="6350" cy="1588"/>
              </a:xfrm>
              <a:custGeom>
                <a:avLst/>
                <a:gdLst>
                  <a:gd name="T0" fmla="*/ 4 w 4"/>
                  <a:gd name="T1" fmla="*/ 0 h 1"/>
                  <a:gd name="T2" fmla="*/ 0 w 4"/>
                  <a:gd name="T3" fmla="*/ 1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1"/>
                      <a:pt x="1" y="1"/>
                      <a:pt x="0" y="1"/>
                    </a:cubicBezTo>
                    <a:cubicBezTo>
                      <a:pt x="0" y="1"/>
                      <a:pt x="0" y="1"/>
                      <a:pt x="0" y="1"/>
                    </a:cubicBezTo>
                    <a:cubicBezTo>
                      <a:pt x="1" y="1"/>
                      <a:pt x="3" y="1"/>
                      <a:pt x="4" y="1"/>
                    </a:cubicBezTo>
                    <a:cubicBezTo>
                      <a:pt x="4" y="0"/>
                      <a:pt x="4" y="0"/>
                      <a:pt x="4"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9" name="iS1ïdè"/>
              <p:cNvSpPr/>
              <p:nvPr/>
            </p:nvSpPr>
            <p:spPr bwMode="auto">
              <a:xfrm>
                <a:off x="7896226" y="3451225"/>
                <a:ext cx="39688" cy="46038"/>
              </a:xfrm>
              <a:custGeom>
                <a:avLst/>
                <a:gdLst>
                  <a:gd name="T0" fmla="*/ 4 w 27"/>
                  <a:gd name="T1" fmla="*/ 0 h 33"/>
                  <a:gd name="T2" fmla="*/ 0 w 27"/>
                  <a:gd name="T3" fmla="*/ 0 h 33"/>
                  <a:gd name="T4" fmla="*/ 3 w 27"/>
                  <a:gd name="T5" fmla="*/ 3 h 33"/>
                  <a:gd name="T6" fmla="*/ 23 w 27"/>
                  <a:gd name="T7" fmla="*/ 33 h 33"/>
                  <a:gd name="T8" fmla="*/ 27 w 27"/>
                  <a:gd name="T9" fmla="*/ 33 h 33"/>
                  <a:gd name="T10" fmla="*/ 9 w 27"/>
                  <a:gd name="T11" fmla="*/ 3 h 33"/>
                  <a:gd name="T12" fmla="*/ 4 w 2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4" y="0"/>
                    </a:moveTo>
                    <a:cubicBezTo>
                      <a:pt x="3" y="0"/>
                      <a:pt x="1" y="0"/>
                      <a:pt x="0" y="0"/>
                    </a:cubicBezTo>
                    <a:cubicBezTo>
                      <a:pt x="2" y="2"/>
                      <a:pt x="3" y="3"/>
                      <a:pt x="3" y="3"/>
                    </a:cubicBezTo>
                    <a:cubicBezTo>
                      <a:pt x="23" y="33"/>
                      <a:pt x="23" y="33"/>
                      <a:pt x="23" y="33"/>
                    </a:cubicBezTo>
                    <a:cubicBezTo>
                      <a:pt x="27" y="33"/>
                      <a:pt x="27" y="33"/>
                      <a:pt x="27" y="33"/>
                    </a:cubicBezTo>
                    <a:cubicBezTo>
                      <a:pt x="9" y="3"/>
                      <a:pt x="9" y="3"/>
                      <a:pt x="9" y="3"/>
                    </a:cubicBezTo>
                    <a:cubicBezTo>
                      <a:pt x="9" y="3"/>
                      <a:pt x="7" y="2"/>
                      <a:pt x="4"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0" name="ïŝļîḓè"/>
              <p:cNvSpPr/>
              <p:nvPr/>
            </p:nvSpPr>
            <p:spPr bwMode="auto">
              <a:xfrm>
                <a:off x="7432676" y="3436938"/>
                <a:ext cx="3175" cy="1588"/>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2" y="1"/>
                    </a:cubicBezTo>
                    <a:cubicBezTo>
                      <a:pt x="2" y="1"/>
                      <a:pt x="2" y="1"/>
                      <a:pt x="2" y="1"/>
                    </a:cubicBezTo>
                    <a:cubicBezTo>
                      <a:pt x="1" y="1"/>
                      <a:pt x="1" y="1"/>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1" name="íṩḷîḓé"/>
              <p:cNvSpPr/>
              <p:nvPr/>
            </p:nvSpPr>
            <p:spPr bwMode="auto">
              <a:xfrm>
                <a:off x="7435851" y="3438525"/>
                <a:ext cx="0" cy="1588"/>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2" name="îṡľîḑê"/>
              <p:cNvSpPr/>
              <p:nvPr/>
            </p:nvSpPr>
            <p:spPr bwMode="auto">
              <a:xfrm>
                <a:off x="7432676" y="3436938"/>
                <a:ext cx="3175" cy="1588"/>
              </a:xfrm>
              <a:custGeom>
                <a:avLst/>
                <a:gdLst>
                  <a:gd name="T0" fmla="*/ 0 w 2"/>
                  <a:gd name="T1" fmla="*/ 0 h 1"/>
                  <a:gd name="T2" fmla="*/ 0 w 2"/>
                  <a:gd name="T3" fmla="*/ 1 h 1"/>
                  <a:gd name="T4" fmla="*/ 1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1"/>
                      <a:pt x="0" y="1"/>
                      <a:pt x="0" y="1"/>
                    </a:cubicBezTo>
                    <a:cubicBezTo>
                      <a:pt x="0" y="1"/>
                      <a:pt x="1" y="1"/>
                      <a:pt x="1" y="1"/>
                    </a:cubicBezTo>
                    <a:cubicBezTo>
                      <a:pt x="2" y="1"/>
                      <a:pt x="2" y="1"/>
                      <a:pt x="2" y="1"/>
                    </a:cubicBezTo>
                    <a:cubicBezTo>
                      <a:pt x="2" y="1"/>
                      <a:pt x="2" y="1"/>
                      <a:pt x="2" y="1"/>
                    </a:cubicBezTo>
                    <a:cubicBezTo>
                      <a:pt x="1" y="1"/>
                      <a:pt x="1" y="1"/>
                      <a:pt x="0" y="0"/>
                    </a:cubicBezTo>
                  </a:path>
                </a:pathLst>
              </a:custGeom>
              <a:solidFill>
                <a:srgbClr val="373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3" name="îṥḷíḑé"/>
              <p:cNvSpPr/>
              <p:nvPr/>
            </p:nvSpPr>
            <p:spPr bwMode="auto">
              <a:xfrm>
                <a:off x="7435851" y="34385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4" name="îŝļiďé"/>
              <p:cNvSpPr/>
              <p:nvPr/>
            </p:nvSpPr>
            <p:spPr bwMode="auto">
              <a:xfrm>
                <a:off x="7432676" y="343852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5" name="işlîḓê"/>
              <p:cNvSpPr/>
              <p:nvPr/>
            </p:nvSpPr>
            <p:spPr bwMode="auto">
              <a:xfrm>
                <a:off x="8088313" y="3770313"/>
                <a:ext cx="1588" cy="19050"/>
              </a:xfrm>
              <a:custGeom>
                <a:avLst/>
                <a:gdLst>
                  <a:gd name="T0" fmla="*/ 0 w 1"/>
                  <a:gd name="T1" fmla="*/ 0 h 14"/>
                  <a:gd name="T2" fmla="*/ 0 w 1"/>
                  <a:gd name="T3" fmla="*/ 1 h 14"/>
                  <a:gd name="T4" fmla="*/ 0 w 1"/>
                  <a:gd name="T5" fmla="*/ 13 h 14"/>
                  <a:gd name="T6" fmla="*/ 1 w 1"/>
                  <a:gd name="T7" fmla="*/ 14 h 14"/>
                  <a:gd name="T8" fmla="*/ 0 w 1"/>
                  <a:gd name="T9" fmla="*/ 0 h 14"/>
                </a:gdLst>
                <a:ahLst/>
                <a:cxnLst>
                  <a:cxn ang="0">
                    <a:pos x="T0" y="T1"/>
                  </a:cxn>
                  <a:cxn ang="0">
                    <a:pos x="T2" y="T3"/>
                  </a:cxn>
                  <a:cxn ang="0">
                    <a:pos x="T4" y="T5"/>
                  </a:cxn>
                  <a:cxn ang="0">
                    <a:pos x="T6" y="T7"/>
                  </a:cxn>
                  <a:cxn ang="0">
                    <a:pos x="T8" y="T9"/>
                  </a:cxn>
                </a:cxnLst>
                <a:rect l="0" t="0" r="r" b="b"/>
                <a:pathLst>
                  <a:path w="1" h="14">
                    <a:moveTo>
                      <a:pt x="0" y="0"/>
                    </a:moveTo>
                    <a:cubicBezTo>
                      <a:pt x="0" y="0"/>
                      <a:pt x="0" y="1"/>
                      <a:pt x="0" y="1"/>
                    </a:cubicBezTo>
                    <a:cubicBezTo>
                      <a:pt x="0" y="5"/>
                      <a:pt x="0" y="9"/>
                      <a:pt x="0" y="13"/>
                    </a:cubicBezTo>
                    <a:cubicBezTo>
                      <a:pt x="1" y="13"/>
                      <a:pt x="1" y="13"/>
                      <a:pt x="1" y="14"/>
                    </a:cubicBezTo>
                    <a:cubicBezTo>
                      <a:pt x="1" y="9"/>
                      <a:pt x="0" y="5"/>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6" name="i$ľiďè"/>
              <p:cNvSpPr/>
              <p:nvPr/>
            </p:nvSpPr>
            <p:spPr bwMode="auto">
              <a:xfrm>
                <a:off x="8086726" y="3771900"/>
                <a:ext cx="1588" cy="15875"/>
              </a:xfrm>
              <a:custGeom>
                <a:avLst/>
                <a:gdLst>
                  <a:gd name="T0" fmla="*/ 2 w 2"/>
                  <a:gd name="T1" fmla="*/ 0 h 12"/>
                  <a:gd name="T2" fmla="*/ 0 w 2"/>
                  <a:gd name="T3" fmla="*/ 5 h 12"/>
                  <a:gd name="T4" fmla="*/ 2 w 2"/>
                  <a:gd name="T5" fmla="*/ 12 h 12"/>
                  <a:gd name="T6" fmla="*/ 2 w 2"/>
                  <a:gd name="T7" fmla="*/ 0 h 12"/>
                </a:gdLst>
                <a:ahLst/>
                <a:cxnLst>
                  <a:cxn ang="0">
                    <a:pos x="T0" y="T1"/>
                  </a:cxn>
                  <a:cxn ang="0">
                    <a:pos x="T2" y="T3"/>
                  </a:cxn>
                  <a:cxn ang="0">
                    <a:pos x="T4" y="T5"/>
                  </a:cxn>
                  <a:cxn ang="0">
                    <a:pos x="T6" y="T7"/>
                  </a:cxn>
                </a:cxnLst>
                <a:rect l="0" t="0" r="r" b="b"/>
                <a:pathLst>
                  <a:path w="2" h="12">
                    <a:moveTo>
                      <a:pt x="2" y="0"/>
                    </a:moveTo>
                    <a:cubicBezTo>
                      <a:pt x="1" y="2"/>
                      <a:pt x="1" y="3"/>
                      <a:pt x="0" y="5"/>
                    </a:cubicBezTo>
                    <a:cubicBezTo>
                      <a:pt x="1" y="8"/>
                      <a:pt x="2" y="10"/>
                      <a:pt x="2" y="12"/>
                    </a:cubicBezTo>
                    <a:cubicBezTo>
                      <a:pt x="2" y="8"/>
                      <a:pt x="2" y="4"/>
                      <a:pt x="2"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7" name="îşḷïḓé"/>
              <p:cNvSpPr/>
              <p:nvPr/>
            </p:nvSpPr>
            <p:spPr bwMode="auto">
              <a:xfrm>
                <a:off x="8064501" y="3709988"/>
                <a:ext cx="23813" cy="68263"/>
              </a:xfrm>
              <a:custGeom>
                <a:avLst/>
                <a:gdLst>
                  <a:gd name="T0" fmla="*/ 0 w 17"/>
                  <a:gd name="T1" fmla="*/ 0 h 48"/>
                  <a:gd name="T2" fmla="*/ 1 w 17"/>
                  <a:gd name="T3" fmla="*/ 17 h 48"/>
                  <a:gd name="T4" fmla="*/ 15 w 17"/>
                  <a:gd name="T5" fmla="*/ 48 h 48"/>
                  <a:gd name="T6" fmla="*/ 17 w 17"/>
                  <a:gd name="T7" fmla="*/ 43 h 48"/>
                  <a:gd name="T8" fmla="*/ 17 w 17"/>
                  <a:gd name="T9" fmla="*/ 42 h 48"/>
                  <a:gd name="T10" fmla="*/ 16 w 17"/>
                  <a:gd name="T11" fmla="*/ 26 h 48"/>
                  <a:gd name="T12" fmla="*/ 0 w 1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7" h="48">
                    <a:moveTo>
                      <a:pt x="0" y="0"/>
                    </a:moveTo>
                    <a:cubicBezTo>
                      <a:pt x="0" y="6"/>
                      <a:pt x="0" y="12"/>
                      <a:pt x="1" y="17"/>
                    </a:cubicBezTo>
                    <a:cubicBezTo>
                      <a:pt x="7" y="28"/>
                      <a:pt x="12" y="39"/>
                      <a:pt x="15" y="48"/>
                    </a:cubicBezTo>
                    <a:cubicBezTo>
                      <a:pt x="16" y="46"/>
                      <a:pt x="16" y="45"/>
                      <a:pt x="17" y="43"/>
                    </a:cubicBezTo>
                    <a:cubicBezTo>
                      <a:pt x="17" y="43"/>
                      <a:pt x="17" y="42"/>
                      <a:pt x="17" y="42"/>
                    </a:cubicBezTo>
                    <a:cubicBezTo>
                      <a:pt x="17" y="37"/>
                      <a:pt x="17" y="32"/>
                      <a:pt x="16" y="26"/>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8" name="iṣľiḍè"/>
              <p:cNvSpPr/>
              <p:nvPr/>
            </p:nvSpPr>
            <p:spPr bwMode="auto">
              <a:xfrm>
                <a:off x="8064501" y="3703638"/>
                <a:ext cx="23813" cy="44450"/>
              </a:xfrm>
              <a:custGeom>
                <a:avLst/>
                <a:gdLst>
                  <a:gd name="T0" fmla="*/ 0 w 16"/>
                  <a:gd name="T1" fmla="*/ 0 h 31"/>
                  <a:gd name="T2" fmla="*/ 0 w 16"/>
                  <a:gd name="T3" fmla="*/ 5 h 31"/>
                  <a:gd name="T4" fmla="*/ 16 w 16"/>
                  <a:gd name="T5" fmla="*/ 31 h 31"/>
                  <a:gd name="T6" fmla="*/ 16 w 16"/>
                  <a:gd name="T7" fmla="*/ 23 h 31"/>
                  <a:gd name="T8" fmla="*/ 2 w 16"/>
                  <a:gd name="T9" fmla="*/ 1 h 31"/>
                  <a:gd name="T10" fmla="*/ 0 w 16"/>
                  <a:gd name="T11" fmla="*/ 0 h 31"/>
                </a:gdLst>
                <a:ahLst/>
                <a:cxnLst>
                  <a:cxn ang="0">
                    <a:pos x="T0" y="T1"/>
                  </a:cxn>
                  <a:cxn ang="0">
                    <a:pos x="T2" y="T3"/>
                  </a:cxn>
                  <a:cxn ang="0">
                    <a:pos x="T4" y="T5"/>
                  </a:cxn>
                  <a:cxn ang="0">
                    <a:pos x="T6" y="T7"/>
                  </a:cxn>
                  <a:cxn ang="0">
                    <a:pos x="T8" y="T9"/>
                  </a:cxn>
                  <a:cxn ang="0">
                    <a:pos x="T10" y="T11"/>
                  </a:cxn>
                </a:cxnLst>
                <a:rect l="0" t="0" r="r" b="b"/>
                <a:pathLst>
                  <a:path w="16" h="31">
                    <a:moveTo>
                      <a:pt x="0" y="0"/>
                    </a:moveTo>
                    <a:cubicBezTo>
                      <a:pt x="0" y="2"/>
                      <a:pt x="0" y="4"/>
                      <a:pt x="0" y="5"/>
                    </a:cubicBezTo>
                    <a:cubicBezTo>
                      <a:pt x="16" y="31"/>
                      <a:pt x="16" y="31"/>
                      <a:pt x="16" y="31"/>
                    </a:cubicBezTo>
                    <a:cubicBezTo>
                      <a:pt x="16" y="28"/>
                      <a:pt x="16" y="25"/>
                      <a:pt x="16" y="23"/>
                    </a:cubicBezTo>
                    <a:cubicBezTo>
                      <a:pt x="2" y="1"/>
                      <a:pt x="2" y="1"/>
                      <a:pt x="2" y="1"/>
                    </a:cubicBezTo>
                    <a:cubicBezTo>
                      <a:pt x="0" y="0"/>
                      <a:pt x="0" y="0"/>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9" name="îṣ1ïďe"/>
              <p:cNvSpPr/>
              <p:nvPr/>
            </p:nvSpPr>
            <p:spPr bwMode="auto">
              <a:xfrm>
                <a:off x="8062913" y="3698875"/>
                <a:ext cx="4763" cy="6350"/>
              </a:xfrm>
              <a:custGeom>
                <a:avLst/>
                <a:gdLst>
                  <a:gd name="T0" fmla="*/ 0 w 3"/>
                  <a:gd name="T1" fmla="*/ 0 h 4"/>
                  <a:gd name="T2" fmla="*/ 1 w 3"/>
                  <a:gd name="T3" fmla="*/ 3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cubicBezTo>
                      <a:pt x="0" y="1"/>
                      <a:pt x="1" y="2"/>
                      <a:pt x="1" y="3"/>
                    </a:cubicBezTo>
                    <a:cubicBezTo>
                      <a:pt x="3" y="4"/>
                      <a:pt x="3" y="4"/>
                      <a:pt x="3" y="4"/>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0" name="îṡļïḍé"/>
              <p:cNvSpPr/>
              <p:nvPr/>
            </p:nvSpPr>
            <p:spPr bwMode="auto">
              <a:xfrm>
                <a:off x="8081963" y="3817938"/>
                <a:ext cx="22225" cy="606425"/>
              </a:xfrm>
              <a:custGeom>
                <a:avLst/>
                <a:gdLst>
                  <a:gd name="T0" fmla="*/ 3 w 16"/>
                  <a:gd name="T1" fmla="*/ 253 h 427"/>
                  <a:gd name="T2" fmla="*/ 2 w 16"/>
                  <a:gd name="T3" fmla="*/ 270 h 427"/>
                  <a:gd name="T4" fmla="*/ 16 w 16"/>
                  <a:gd name="T5" fmla="*/ 425 h 427"/>
                  <a:gd name="T6" fmla="*/ 15 w 16"/>
                  <a:gd name="T7" fmla="*/ 427 h 427"/>
                  <a:gd name="T8" fmla="*/ 15 w 16"/>
                  <a:gd name="T9" fmla="*/ 427 h 427"/>
                  <a:gd name="T10" fmla="*/ 16 w 16"/>
                  <a:gd name="T11" fmla="*/ 425 h 427"/>
                  <a:gd name="T12" fmla="*/ 3 w 16"/>
                  <a:gd name="T13" fmla="*/ 253 h 427"/>
                  <a:gd name="T14" fmla="*/ 7 w 16"/>
                  <a:gd name="T15" fmla="*/ 0 h 427"/>
                  <a:gd name="T16" fmla="*/ 7 w 16"/>
                  <a:gd name="T17" fmla="*/ 1 h 427"/>
                  <a:gd name="T18" fmla="*/ 11 w 16"/>
                  <a:gd name="T19" fmla="*/ 153 h 427"/>
                  <a:gd name="T20" fmla="*/ 10 w 16"/>
                  <a:gd name="T21" fmla="*/ 195 h 427"/>
                  <a:gd name="T22" fmla="*/ 7 w 16"/>
                  <a:gd name="T2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427">
                    <a:moveTo>
                      <a:pt x="3" y="253"/>
                    </a:moveTo>
                    <a:cubicBezTo>
                      <a:pt x="2" y="259"/>
                      <a:pt x="2" y="264"/>
                      <a:pt x="2" y="270"/>
                    </a:cubicBezTo>
                    <a:cubicBezTo>
                      <a:pt x="2" y="334"/>
                      <a:pt x="16" y="425"/>
                      <a:pt x="16" y="425"/>
                    </a:cubicBezTo>
                    <a:cubicBezTo>
                      <a:pt x="16" y="426"/>
                      <a:pt x="15" y="426"/>
                      <a:pt x="15" y="427"/>
                    </a:cubicBezTo>
                    <a:cubicBezTo>
                      <a:pt x="15" y="427"/>
                      <a:pt x="15" y="427"/>
                      <a:pt x="15" y="427"/>
                    </a:cubicBezTo>
                    <a:cubicBezTo>
                      <a:pt x="16" y="427"/>
                      <a:pt x="16" y="426"/>
                      <a:pt x="16" y="425"/>
                    </a:cubicBezTo>
                    <a:cubicBezTo>
                      <a:pt x="16" y="425"/>
                      <a:pt x="0" y="317"/>
                      <a:pt x="3" y="253"/>
                    </a:cubicBezTo>
                    <a:moveTo>
                      <a:pt x="7" y="0"/>
                    </a:moveTo>
                    <a:cubicBezTo>
                      <a:pt x="7" y="1"/>
                      <a:pt x="7" y="1"/>
                      <a:pt x="7" y="1"/>
                    </a:cubicBezTo>
                    <a:cubicBezTo>
                      <a:pt x="9" y="54"/>
                      <a:pt x="11" y="110"/>
                      <a:pt x="11" y="153"/>
                    </a:cubicBezTo>
                    <a:cubicBezTo>
                      <a:pt x="11" y="169"/>
                      <a:pt x="11" y="183"/>
                      <a:pt x="10" y="195"/>
                    </a:cubicBezTo>
                    <a:cubicBezTo>
                      <a:pt x="12" y="152"/>
                      <a:pt x="10" y="7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1" name="íSļîḍè"/>
              <p:cNvSpPr/>
              <p:nvPr/>
            </p:nvSpPr>
            <p:spPr bwMode="auto">
              <a:xfrm>
                <a:off x="8110538" y="4545013"/>
                <a:ext cx="68263" cy="498475"/>
              </a:xfrm>
              <a:custGeom>
                <a:avLst/>
                <a:gdLst>
                  <a:gd name="T0" fmla="*/ 1 w 48"/>
                  <a:gd name="T1" fmla="*/ 0 h 351"/>
                  <a:gd name="T2" fmla="*/ 0 w 48"/>
                  <a:gd name="T3" fmla="*/ 0 h 351"/>
                  <a:gd name="T4" fmla="*/ 23 w 48"/>
                  <a:gd name="T5" fmla="*/ 103 h 351"/>
                  <a:gd name="T6" fmla="*/ 45 w 48"/>
                  <a:gd name="T7" fmla="*/ 339 h 351"/>
                  <a:gd name="T8" fmla="*/ 45 w 48"/>
                  <a:gd name="T9" fmla="*/ 351 h 351"/>
                  <a:gd name="T10" fmla="*/ 23 w 48"/>
                  <a:gd name="T11" fmla="*/ 103 h 351"/>
                  <a:gd name="T12" fmla="*/ 1 w 48"/>
                  <a:gd name="T13" fmla="*/ 0 h 351"/>
                </a:gdLst>
                <a:ahLst/>
                <a:cxnLst>
                  <a:cxn ang="0">
                    <a:pos x="T0" y="T1"/>
                  </a:cxn>
                  <a:cxn ang="0">
                    <a:pos x="T2" y="T3"/>
                  </a:cxn>
                  <a:cxn ang="0">
                    <a:pos x="T4" y="T5"/>
                  </a:cxn>
                  <a:cxn ang="0">
                    <a:pos x="T6" y="T7"/>
                  </a:cxn>
                  <a:cxn ang="0">
                    <a:pos x="T8" y="T9"/>
                  </a:cxn>
                  <a:cxn ang="0">
                    <a:pos x="T10" y="T11"/>
                  </a:cxn>
                  <a:cxn ang="0">
                    <a:pos x="T12" y="T13"/>
                  </a:cxn>
                </a:cxnLst>
                <a:rect l="0" t="0" r="r" b="b"/>
                <a:pathLst>
                  <a:path w="48" h="351">
                    <a:moveTo>
                      <a:pt x="1" y="0"/>
                    </a:moveTo>
                    <a:cubicBezTo>
                      <a:pt x="0" y="0"/>
                      <a:pt x="0" y="0"/>
                      <a:pt x="0" y="0"/>
                    </a:cubicBezTo>
                    <a:cubicBezTo>
                      <a:pt x="9" y="51"/>
                      <a:pt x="23" y="103"/>
                      <a:pt x="23" y="103"/>
                    </a:cubicBezTo>
                    <a:cubicBezTo>
                      <a:pt x="23" y="103"/>
                      <a:pt x="45" y="263"/>
                      <a:pt x="45" y="339"/>
                    </a:cubicBezTo>
                    <a:cubicBezTo>
                      <a:pt x="45" y="343"/>
                      <a:pt x="45" y="347"/>
                      <a:pt x="45" y="351"/>
                    </a:cubicBezTo>
                    <a:cubicBezTo>
                      <a:pt x="48" y="283"/>
                      <a:pt x="23" y="103"/>
                      <a:pt x="23" y="103"/>
                    </a:cubicBezTo>
                    <a:cubicBezTo>
                      <a:pt x="23" y="103"/>
                      <a:pt x="9" y="51"/>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2" name="îśļíḓé"/>
              <p:cNvSpPr/>
              <p:nvPr/>
            </p:nvSpPr>
            <p:spPr bwMode="auto">
              <a:xfrm>
                <a:off x="8101013" y="4449763"/>
                <a:ext cx="11113" cy="95250"/>
              </a:xfrm>
              <a:custGeom>
                <a:avLst/>
                <a:gdLst>
                  <a:gd name="T0" fmla="*/ 0 w 8"/>
                  <a:gd name="T1" fmla="*/ 0 h 67"/>
                  <a:gd name="T2" fmla="*/ 0 w 8"/>
                  <a:gd name="T3" fmla="*/ 5 h 67"/>
                  <a:gd name="T4" fmla="*/ 7 w 8"/>
                  <a:gd name="T5" fmla="*/ 67 h 67"/>
                  <a:gd name="T6" fmla="*/ 8 w 8"/>
                  <a:gd name="T7" fmla="*/ 67 h 67"/>
                  <a:gd name="T8" fmla="*/ 0 w 8"/>
                  <a:gd name="T9" fmla="*/ 0 h 67"/>
                </a:gdLst>
                <a:ahLst/>
                <a:cxnLst>
                  <a:cxn ang="0">
                    <a:pos x="T0" y="T1"/>
                  </a:cxn>
                  <a:cxn ang="0">
                    <a:pos x="T2" y="T3"/>
                  </a:cxn>
                  <a:cxn ang="0">
                    <a:pos x="T4" y="T5"/>
                  </a:cxn>
                  <a:cxn ang="0">
                    <a:pos x="T6" y="T7"/>
                  </a:cxn>
                  <a:cxn ang="0">
                    <a:pos x="T8" y="T9"/>
                  </a:cxn>
                </a:cxnLst>
                <a:rect l="0" t="0" r="r" b="b"/>
                <a:pathLst>
                  <a:path w="8" h="67">
                    <a:moveTo>
                      <a:pt x="0" y="0"/>
                    </a:moveTo>
                    <a:cubicBezTo>
                      <a:pt x="0" y="2"/>
                      <a:pt x="0" y="3"/>
                      <a:pt x="0" y="5"/>
                    </a:cubicBezTo>
                    <a:cubicBezTo>
                      <a:pt x="1" y="22"/>
                      <a:pt x="3" y="45"/>
                      <a:pt x="7" y="67"/>
                    </a:cubicBezTo>
                    <a:cubicBezTo>
                      <a:pt x="7" y="67"/>
                      <a:pt x="7" y="67"/>
                      <a:pt x="8" y="67"/>
                    </a:cubicBezTo>
                    <a:cubicBezTo>
                      <a:pt x="3" y="42"/>
                      <a:pt x="0" y="18"/>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3" name="ïṧḻidè"/>
              <p:cNvSpPr/>
              <p:nvPr/>
            </p:nvSpPr>
            <p:spPr bwMode="auto">
              <a:xfrm>
                <a:off x="8085138" y="4035425"/>
                <a:ext cx="17463" cy="420688"/>
              </a:xfrm>
              <a:custGeom>
                <a:avLst/>
                <a:gdLst>
                  <a:gd name="T0" fmla="*/ 13 w 13"/>
                  <a:gd name="T1" fmla="*/ 274 h 296"/>
                  <a:gd name="T2" fmla="*/ 11 w 13"/>
                  <a:gd name="T3" fmla="*/ 296 h 296"/>
                  <a:gd name="T4" fmla="*/ 11 w 13"/>
                  <a:gd name="T5" fmla="*/ 291 h 296"/>
                  <a:gd name="T6" fmla="*/ 13 w 13"/>
                  <a:gd name="T7" fmla="*/ 274 h 296"/>
                  <a:gd name="T8" fmla="*/ 13 w 13"/>
                  <a:gd name="T9" fmla="*/ 274 h 296"/>
                  <a:gd name="T10" fmla="*/ 9 w 13"/>
                  <a:gd name="T11" fmla="*/ 0 h 296"/>
                  <a:gd name="T12" fmla="*/ 4 w 13"/>
                  <a:gd name="T13" fmla="*/ 68 h 296"/>
                  <a:gd name="T14" fmla="*/ 0 w 13"/>
                  <a:gd name="T15" fmla="*/ 117 h 296"/>
                  <a:gd name="T16" fmla="*/ 1 w 13"/>
                  <a:gd name="T17" fmla="*/ 100 h 296"/>
                  <a:gd name="T18" fmla="*/ 5 w 13"/>
                  <a:gd name="T19" fmla="*/ 68 h 296"/>
                  <a:gd name="T20" fmla="*/ 8 w 13"/>
                  <a:gd name="T21" fmla="*/ 42 h 296"/>
                  <a:gd name="T22" fmla="*/ 9 w 13"/>
                  <a:gd name="T23"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96">
                    <a:moveTo>
                      <a:pt x="13" y="274"/>
                    </a:moveTo>
                    <a:cubicBezTo>
                      <a:pt x="12" y="279"/>
                      <a:pt x="11" y="287"/>
                      <a:pt x="11" y="296"/>
                    </a:cubicBezTo>
                    <a:cubicBezTo>
                      <a:pt x="11" y="294"/>
                      <a:pt x="11" y="293"/>
                      <a:pt x="11" y="291"/>
                    </a:cubicBezTo>
                    <a:cubicBezTo>
                      <a:pt x="12" y="284"/>
                      <a:pt x="12" y="279"/>
                      <a:pt x="13" y="274"/>
                    </a:cubicBezTo>
                    <a:cubicBezTo>
                      <a:pt x="13" y="274"/>
                      <a:pt x="13" y="274"/>
                      <a:pt x="13" y="274"/>
                    </a:cubicBezTo>
                    <a:moveTo>
                      <a:pt x="9" y="0"/>
                    </a:moveTo>
                    <a:cubicBezTo>
                      <a:pt x="9" y="33"/>
                      <a:pt x="7" y="58"/>
                      <a:pt x="4" y="68"/>
                    </a:cubicBezTo>
                    <a:cubicBezTo>
                      <a:pt x="1" y="80"/>
                      <a:pt x="0" y="97"/>
                      <a:pt x="0" y="117"/>
                    </a:cubicBezTo>
                    <a:cubicBezTo>
                      <a:pt x="0" y="111"/>
                      <a:pt x="0" y="106"/>
                      <a:pt x="1" y="100"/>
                    </a:cubicBezTo>
                    <a:cubicBezTo>
                      <a:pt x="1" y="87"/>
                      <a:pt x="2" y="76"/>
                      <a:pt x="5" y="68"/>
                    </a:cubicBezTo>
                    <a:cubicBezTo>
                      <a:pt x="6" y="63"/>
                      <a:pt x="7" y="54"/>
                      <a:pt x="8" y="42"/>
                    </a:cubicBezTo>
                    <a:cubicBezTo>
                      <a:pt x="9" y="30"/>
                      <a:pt x="9" y="16"/>
                      <a:pt x="9"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4" name="išļïde"/>
              <p:cNvSpPr/>
              <p:nvPr/>
            </p:nvSpPr>
            <p:spPr bwMode="auto">
              <a:xfrm>
                <a:off x="8137526" y="5026025"/>
                <a:ext cx="36513" cy="352425"/>
              </a:xfrm>
              <a:custGeom>
                <a:avLst/>
                <a:gdLst>
                  <a:gd name="T0" fmla="*/ 26 w 26"/>
                  <a:gd name="T1" fmla="*/ 0 h 248"/>
                  <a:gd name="T2" fmla="*/ 24 w 26"/>
                  <a:gd name="T3" fmla="*/ 24 h 248"/>
                  <a:gd name="T4" fmla="*/ 7 w 26"/>
                  <a:gd name="T5" fmla="*/ 240 h 248"/>
                  <a:gd name="T6" fmla="*/ 0 w 26"/>
                  <a:gd name="T7" fmla="*/ 248 h 248"/>
                  <a:gd name="T8" fmla="*/ 0 w 26"/>
                  <a:gd name="T9" fmla="*/ 248 h 248"/>
                  <a:gd name="T10" fmla="*/ 7 w 26"/>
                  <a:gd name="T11" fmla="*/ 240 h 248"/>
                  <a:gd name="T12" fmla="*/ 25 w 26"/>
                  <a:gd name="T13" fmla="*/ 24 h 248"/>
                  <a:gd name="T14" fmla="*/ 26 w 26"/>
                  <a:gd name="T15" fmla="*/ 12 h 248"/>
                  <a:gd name="T16" fmla="*/ 26 w 26"/>
                  <a:gd name="T1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8">
                    <a:moveTo>
                      <a:pt x="26" y="0"/>
                    </a:moveTo>
                    <a:cubicBezTo>
                      <a:pt x="26" y="9"/>
                      <a:pt x="25" y="18"/>
                      <a:pt x="24" y="24"/>
                    </a:cubicBezTo>
                    <a:cubicBezTo>
                      <a:pt x="17" y="81"/>
                      <a:pt x="7" y="240"/>
                      <a:pt x="7" y="240"/>
                    </a:cubicBezTo>
                    <a:cubicBezTo>
                      <a:pt x="4" y="243"/>
                      <a:pt x="2" y="246"/>
                      <a:pt x="0" y="248"/>
                    </a:cubicBezTo>
                    <a:cubicBezTo>
                      <a:pt x="0" y="248"/>
                      <a:pt x="0" y="248"/>
                      <a:pt x="0" y="248"/>
                    </a:cubicBezTo>
                    <a:cubicBezTo>
                      <a:pt x="2" y="246"/>
                      <a:pt x="5" y="243"/>
                      <a:pt x="7" y="240"/>
                    </a:cubicBezTo>
                    <a:cubicBezTo>
                      <a:pt x="7" y="240"/>
                      <a:pt x="17" y="81"/>
                      <a:pt x="25" y="24"/>
                    </a:cubicBezTo>
                    <a:cubicBezTo>
                      <a:pt x="25" y="20"/>
                      <a:pt x="25" y="17"/>
                      <a:pt x="26" y="12"/>
                    </a:cubicBezTo>
                    <a:cubicBezTo>
                      <a:pt x="26" y="8"/>
                      <a:pt x="26" y="4"/>
                      <a:pt x="26"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5" name="îslíḑé"/>
              <p:cNvSpPr/>
              <p:nvPr/>
            </p:nvSpPr>
            <p:spPr bwMode="auto">
              <a:xfrm>
                <a:off x="8108951" y="5378450"/>
                <a:ext cx="28575" cy="22225"/>
              </a:xfrm>
              <a:custGeom>
                <a:avLst/>
                <a:gdLst>
                  <a:gd name="T0" fmla="*/ 20 w 20"/>
                  <a:gd name="T1" fmla="*/ 0 h 16"/>
                  <a:gd name="T2" fmla="*/ 0 w 20"/>
                  <a:gd name="T3" fmla="*/ 16 h 16"/>
                  <a:gd name="T4" fmla="*/ 20 w 20"/>
                  <a:gd name="T5" fmla="*/ 0 h 16"/>
                  <a:gd name="T6" fmla="*/ 20 w 20"/>
                  <a:gd name="T7" fmla="*/ 0 h 16"/>
                </a:gdLst>
                <a:ahLst/>
                <a:cxnLst>
                  <a:cxn ang="0">
                    <a:pos x="T0" y="T1"/>
                  </a:cxn>
                  <a:cxn ang="0">
                    <a:pos x="T2" y="T3"/>
                  </a:cxn>
                  <a:cxn ang="0">
                    <a:pos x="T4" y="T5"/>
                  </a:cxn>
                  <a:cxn ang="0">
                    <a:pos x="T6" y="T7"/>
                  </a:cxn>
                </a:cxnLst>
                <a:rect l="0" t="0" r="r" b="b"/>
                <a:pathLst>
                  <a:path w="20" h="16">
                    <a:moveTo>
                      <a:pt x="20" y="0"/>
                    </a:moveTo>
                    <a:cubicBezTo>
                      <a:pt x="14" y="7"/>
                      <a:pt x="7" y="12"/>
                      <a:pt x="0" y="16"/>
                    </a:cubicBezTo>
                    <a:cubicBezTo>
                      <a:pt x="7" y="12"/>
                      <a:pt x="14" y="7"/>
                      <a:pt x="20" y="0"/>
                    </a:cubicBezTo>
                    <a:cubicBezTo>
                      <a:pt x="20" y="0"/>
                      <a:pt x="20" y="0"/>
                      <a:pt x="2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6" name="ïṣļiḑé"/>
              <p:cNvSpPr/>
              <p:nvPr/>
            </p:nvSpPr>
            <p:spPr bwMode="auto">
              <a:xfrm>
                <a:off x="7981951" y="3819525"/>
                <a:ext cx="192088" cy="1592263"/>
              </a:xfrm>
              <a:custGeom>
                <a:avLst/>
                <a:gdLst>
                  <a:gd name="T0" fmla="*/ 77 w 135"/>
                  <a:gd name="T1" fmla="*/ 0 h 1121"/>
                  <a:gd name="T2" fmla="*/ 62 w 135"/>
                  <a:gd name="T3" fmla="*/ 14 h 1121"/>
                  <a:gd name="T4" fmla="*/ 61 w 135"/>
                  <a:gd name="T5" fmla="*/ 215 h 1121"/>
                  <a:gd name="T6" fmla="*/ 71 w 135"/>
                  <a:gd name="T7" fmla="*/ 419 h 1121"/>
                  <a:gd name="T8" fmla="*/ 98 w 135"/>
                  <a:gd name="T9" fmla="*/ 608 h 1121"/>
                  <a:gd name="T10" fmla="*/ 118 w 135"/>
                  <a:gd name="T11" fmla="*/ 868 h 1121"/>
                  <a:gd name="T12" fmla="*/ 100 w 135"/>
                  <a:gd name="T13" fmla="*/ 1084 h 1121"/>
                  <a:gd name="T14" fmla="*/ 32 w 135"/>
                  <a:gd name="T15" fmla="*/ 1116 h 1121"/>
                  <a:gd name="T16" fmla="*/ 0 w 135"/>
                  <a:gd name="T17" fmla="*/ 1112 h 1121"/>
                  <a:gd name="T18" fmla="*/ 1 w 135"/>
                  <a:gd name="T19" fmla="*/ 1113 h 1121"/>
                  <a:gd name="T20" fmla="*/ 48 w 135"/>
                  <a:gd name="T21" fmla="*/ 1121 h 1121"/>
                  <a:gd name="T22" fmla="*/ 89 w 135"/>
                  <a:gd name="T23" fmla="*/ 1113 h 1121"/>
                  <a:gd name="T24" fmla="*/ 109 w 135"/>
                  <a:gd name="T25" fmla="*/ 1097 h 1121"/>
                  <a:gd name="T26" fmla="*/ 116 w 135"/>
                  <a:gd name="T27" fmla="*/ 1089 h 1121"/>
                  <a:gd name="T28" fmla="*/ 133 w 135"/>
                  <a:gd name="T29" fmla="*/ 873 h 1121"/>
                  <a:gd name="T30" fmla="*/ 135 w 135"/>
                  <a:gd name="T31" fmla="*/ 849 h 1121"/>
                  <a:gd name="T32" fmla="*/ 113 w 135"/>
                  <a:gd name="T33" fmla="*/ 613 h 1121"/>
                  <a:gd name="T34" fmla="*/ 90 w 135"/>
                  <a:gd name="T35" fmla="*/ 510 h 1121"/>
                  <a:gd name="T36" fmla="*/ 83 w 135"/>
                  <a:gd name="T37" fmla="*/ 448 h 1121"/>
                  <a:gd name="T38" fmla="*/ 85 w 135"/>
                  <a:gd name="T39" fmla="*/ 426 h 1121"/>
                  <a:gd name="T40" fmla="*/ 86 w 135"/>
                  <a:gd name="T41" fmla="*/ 424 h 1121"/>
                  <a:gd name="T42" fmla="*/ 72 w 135"/>
                  <a:gd name="T43" fmla="*/ 269 h 1121"/>
                  <a:gd name="T44" fmla="*/ 76 w 135"/>
                  <a:gd name="T45" fmla="*/ 220 h 1121"/>
                  <a:gd name="T46" fmla="*/ 81 w 135"/>
                  <a:gd name="T47" fmla="*/ 152 h 1121"/>
                  <a:gd name="T48" fmla="*/ 77 w 135"/>
                  <a:gd name="T4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121">
                    <a:moveTo>
                      <a:pt x="77" y="0"/>
                    </a:moveTo>
                    <a:cubicBezTo>
                      <a:pt x="73" y="10"/>
                      <a:pt x="68" y="14"/>
                      <a:pt x="62" y="14"/>
                    </a:cubicBezTo>
                    <a:cubicBezTo>
                      <a:pt x="66" y="103"/>
                      <a:pt x="68" y="193"/>
                      <a:pt x="61" y="215"/>
                    </a:cubicBezTo>
                    <a:cubicBezTo>
                      <a:pt x="48" y="262"/>
                      <a:pt x="71" y="419"/>
                      <a:pt x="71" y="419"/>
                    </a:cubicBezTo>
                    <a:cubicBezTo>
                      <a:pt x="58" y="457"/>
                      <a:pt x="98" y="608"/>
                      <a:pt x="98" y="608"/>
                    </a:cubicBezTo>
                    <a:cubicBezTo>
                      <a:pt x="98" y="608"/>
                      <a:pt x="126" y="811"/>
                      <a:pt x="118" y="868"/>
                    </a:cubicBezTo>
                    <a:cubicBezTo>
                      <a:pt x="111" y="925"/>
                      <a:pt x="100" y="1084"/>
                      <a:pt x="100" y="1084"/>
                    </a:cubicBezTo>
                    <a:cubicBezTo>
                      <a:pt x="83" y="1109"/>
                      <a:pt x="56" y="1116"/>
                      <a:pt x="32" y="1116"/>
                    </a:cubicBezTo>
                    <a:cubicBezTo>
                      <a:pt x="20" y="1116"/>
                      <a:pt x="9" y="1114"/>
                      <a:pt x="0" y="1112"/>
                    </a:cubicBezTo>
                    <a:cubicBezTo>
                      <a:pt x="1" y="1113"/>
                      <a:pt x="1" y="1113"/>
                      <a:pt x="1" y="1113"/>
                    </a:cubicBezTo>
                    <a:cubicBezTo>
                      <a:pt x="1" y="1113"/>
                      <a:pt x="22" y="1121"/>
                      <a:pt x="48" y="1121"/>
                    </a:cubicBezTo>
                    <a:cubicBezTo>
                      <a:pt x="61" y="1121"/>
                      <a:pt x="76" y="1119"/>
                      <a:pt x="89" y="1113"/>
                    </a:cubicBezTo>
                    <a:cubicBezTo>
                      <a:pt x="96" y="1109"/>
                      <a:pt x="103" y="1104"/>
                      <a:pt x="109" y="1097"/>
                    </a:cubicBezTo>
                    <a:cubicBezTo>
                      <a:pt x="111" y="1095"/>
                      <a:pt x="113" y="1092"/>
                      <a:pt x="116" y="1089"/>
                    </a:cubicBezTo>
                    <a:cubicBezTo>
                      <a:pt x="116" y="1089"/>
                      <a:pt x="126" y="930"/>
                      <a:pt x="133" y="873"/>
                    </a:cubicBezTo>
                    <a:cubicBezTo>
                      <a:pt x="134" y="867"/>
                      <a:pt x="135" y="858"/>
                      <a:pt x="135" y="849"/>
                    </a:cubicBezTo>
                    <a:cubicBezTo>
                      <a:pt x="135" y="773"/>
                      <a:pt x="113" y="613"/>
                      <a:pt x="113" y="613"/>
                    </a:cubicBezTo>
                    <a:cubicBezTo>
                      <a:pt x="113" y="613"/>
                      <a:pt x="99" y="561"/>
                      <a:pt x="90" y="510"/>
                    </a:cubicBezTo>
                    <a:cubicBezTo>
                      <a:pt x="86" y="488"/>
                      <a:pt x="84" y="465"/>
                      <a:pt x="83" y="448"/>
                    </a:cubicBezTo>
                    <a:cubicBezTo>
                      <a:pt x="83" y="439"/>
                      <a:pt x="84" y="431"/>
                      <a:pt x="85" y="426"/>
                    </a:cubicBezTo>
                    <a:cubicBezTo>
                      <a:pt x="85" y="425"/>
                      <a:pt x="86" y="425"/>
                      <a:pt x="86" y="424"/>
                    </a:cubicBezTo>
                    <a:cubicBezTo>
                      <a:pt x="86" y="424"/>
                      <a:pt x="72" y="333"/>
                      <a:pt x="72" y="269"/>
                    </a:cubicBezTo>
                    <a:cubicBezTo>
                      <a:pt x="72" y="249"/>
                      <a:pt x="73" y="232"/>
                      <a:pt x="76" y="220"/>
                    </a:cubicBezTo>
                    <a:cubicBezTo>
                      <a:pt x="79" y="210"/>
                      <a:pt x="81" y="185"/>
                      <a:pt x="81" y="152"/>
                    </a:cubicBezTo>
                    <a:cubicBezTo>
                      <a:pt x="81" y="109"/>
                      <a:pt x="79" y="53"/>
                      <a:pt x="7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7" name="ïṥliḑe"/>
              <p:cNvSpPr/>
              <p:nvPr/>
            </p:nvSpPr>
            <p:spPr bwMode="auto">
              <a:xfrm>
                <a:off x="7785101" y="4287838"/>
                <a:ext cx="1588" cy="169863"/>
              </a:xfrm>
              <a:custGeom>
                <a:avLst/>
                <a:gdLst>
                  <a:gd name="T0" fmla="*/ 0 w 2"/>
                  <a:gd name="T1" fmla="*/ 0 h 120"/>
                  <a:gd name="T2" fmla="*/ 1 w 2"/>
                  <a:gd name="T3" fmla="*/ 69 h 120"/>
                  <a:gd name="T4" fmla="*/ 0 w 2"/>
                  <a:gd name="T5" fmla="*/ 120 h 120"/>
                  <a:gd name="T6" fmla="*/ 0 w 2"/>
                  <a:gd name="T7" fmla="*/ 1 h 120"/>
                  <a:gd name="T8" fmla="*/ 0 w 2"/>
                  <a:gd name="T9" fmla="*/ 0 h 120"/>
                </a:gdLst>
                <a:ahLst/>
                <a:cxnLst>
                  <a:cxn ang="0">
                    <a:pos x="T0" y="T1"/>
                  </a:cxn>
                  <a:cxn ang="0">
                    <a:pos x="T2" y="T3"/>
                  </a:cxn>
                  <a:cxn ang="0">
                    <a:pos x="T4" y="T5"/>
                  </a:cxn>
                  <a:cxn ang="0">
                    <a:pos x="T6" y="T7"/>
                  </a:cxn>
                  <a:cxn ang="0">
                    <a:pos x="T8" y="T9"/>
                  </a:cxn>
                </a:cxnLst>
                <a:rect l="0" t="0" r="r" b="b"/>
                <a:pathLst>
                  <a:path w="2" h="120">
                    <a:moveTo>
                      <a:pt x="0" y="0"/>
                    </a:moveTo>
                    <a:cubicBezTo>
                      <a:pt x="1" y="23"/>
                      <a:pt x="1" y="46"/>
                      <a:pt x="1" y="69"/>
                    </a:cubicBezTo>
                    <a:cubicBezTo>
                      <a:pt x="1" y="86"/>
                      <a:pt x="1" y="104"/>
                      <a:pt x="0" y="120"/>
                    </a:cubicBezTo>
                    <a:cubicBezTo>
                      <a:pt x="2" y="84"/>
                      <a:pt x="1" y="41"/>
                      <a:pt x="0" y="1"/>
                    </a:cubicBezTo>
                    <a:cubicBezTo>
                      <a:pt x="0" y="1"/>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8" name="ïśḷîḋe"/>
              <p:cNvSpPr/>
              <p:nvPr/>
            </p:nvSpPr>
            <p:spPr bwMode="auto">
              <a:xfrm>
                <a:off x="7781926" y="4559300"/>
                <a:ext cx="84138" cy="465138"/>
              </a:xfrm>
              <a:custGeom>
                <a:avLst/>
                <a:gdLst>
                  <a:gd name="T0" fmla="*/ 0 w 59"/>
                  <a:gd name="T1" fmla="*/ 0 h 328"/>
                  <a:gd name="T2" fmla="*/ 40 w 59"/>
                  <a:gd name="T3" fmla="*/ 188 h 328"/>
                  <a:gd name="T4" fmla="*/ 56 w 59"/>
                  <a:gd name="T5" fmla="*/ 319 h 328"/>
                  <a:gd name="T6" fmla="*/ 56 w 59"/>
                  <a:gd name="T7" fmla="*/ 328 h 328"/>
                  <a:gd name="T8" fmla="*/ 40 w 59"/>
                  <a:gd name="T9" fmla="*/ 188 h 328"/>
                  <a:gd name="T10" fmla="*/ 0 w 59"/>
                  <a:gd name="T11" fmla="*/ 0 h 328"/>
                  <a:gd name="T12" fmla="*/ 0 w 59"/>
                  <a:gd name="T13" fmla="*/ 0 h 328"/>
                </a:gdLst>
                <a:ahLst/>
                <a:cxnLst>
                  <a:cxn ang="0">
                    <a:pos x="T0" y="T1"/>
                  </a:cxn>
                  <a:cxn ang="0">
                    <a:pos x="T2" y="T3"/>
                  </a:cxn>
                  <a:cxn ang="0">
                    <a:pos x="T4" y="T5"/>
                  </a:cxn>
                  <a:cxn ang="0">
                    <a:pos x="T6" y="T7"/>
                  </a:cxn>
                  <a:cxn ang="0">
                    <a:pos x="T8" y="T9"/>
                  </a:cxn>
                  <a:cxn ang="0">
                    <a:pos x="T10" y="T11"/>
                  </a:cxn>
                  <a:cxn ang="0">
                    <a:pos x="T12" y="T13"/>
                  </a:cxn>
                </a:cxnLst>
                <a:rect l="0" t="0" r="r" b="b"/>
                <a:pathLst>
                  <a:path w="59" h="328">
                    <a:moveTo>
                      <a:pt x="0" y="0"/>
                    </a:moveTo>
                    <a:cubicBezTo>
                      <a:pt x="5" y="90"/>
                      <a:pt x="40" y="188"/>
                      <a:pt x="40" y="188"/>
                    </a:cubicBezTo>
                    <a:cubicBezTo>
                      <a:pt x="40" y="188"/>
                      <a:pt x="57" y="268"/>
                      <a:pt x="56" y="319"/>
                    </a:cubicBezTo>
                    <a:cubicBezTo>
                      <a:pt x="56" y="322"/>
                      <a:pt x="56" y="325"/>
                      <a:pt x="56" y="328"/>
                    </a:cubicBezTo>
                    <a:cubicBezTo>
                      <a:pt x="59" y="278"/>
                      <a:pt x="40" y="188"/>
                      <a:pt x="40" y="188"/>
                    </a:cubicBezTo>
                    <a:cubicBezTo>
                      <a:pt x="40" y="188"/>
                      <a:pt x="5" y="9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9" name="iṥliḓé"/>
              <p:cNvSpPr/>
              <p:nvPr/>
            </p:nvSpPr>
            <p:spPr bwMode="auto">
              <a:xfrm>
                <a:off x="7781926" y="4518025"/>
                <a:ext cx="0" cy="41275"/>
              </a:xfrm>
              <a:custGeom>
                <a:avLst/>
                <a:gdLst>
                  <a:gd name="T0" fmla="*/ 0 h 29"/>
                  <a:gd name="T1" fmla="*/ 13 h 29"/>
                  <a:gd name="T2" fmla="*/ 29 h 29"/>
                  <a:gd name="T3" fmla="*/ 29 h 29"/>
                  <a:gd name="T4" fmla="*/ 0 h 29"/>
                </a:gdLst>
                <a:ahLst/>
                <a:cxnLst>
                  <a:cxn ang="0">
                    <a:pos x="0" y="T0"/>
                  </a:cxn>
                  <a:cxn ang="0">
                    <a:pos x="0" y="T1"/>
                  </a:cxn>
                  <a:cxn ang="0">
                    <a:pos x="0" y="T2"/>
                  </a:cxn>
                  <a:cxn ang="0">
                    <a:pos x="0" y="T3"/>
                  </a:cxn>
                  <a:cxn ang="0">
                    <a:pos x="0" y="T4"/>
                  </a:cxn>
                </a:cxnLst>
                <a:rect l="0" t="0" r="r" b="b"/>
                <a:pathLst>
                  <a:path h="29">
                    <a:moveTo>
                      <a:pt x="0" y="0"/>
                    </a:moveTo>
                    <a:cubicBezTo>
                      <a:pt x="0" y="4"/>
                      <a:pt x="0" y="8"/>
                      <a:pt x="0" y="13"/>
                    </a:cubicBezTo>
                    <a:cubicBezTo>
                      <a:pt x="0" y="18"/>
                      <a:pt x="0" y="23"/>
                      <a:pt x="0" y="29"/>
                    </a:cubicBezTo>
                    <a:cubicBezTo>
                      <a:pt x="0" y="29"/>
                      <a:pt x="0" y="29"/>
                      <a:pt x="0" y="29"/>
                    </a:cubicBezTo>
                    <a:cubicBezTo>
                      <a:pt x="0" y="19"/>
                      <a:pt x="0" y="1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0" name="iṥḻíḓè"/>
              <p:cNvSpPr/>
              <p:nvPr/>
            </p:nvSpPr>
            <p:spPr bwMode="auto">
              <a:xfrm>
                <a:off x="7851776" y="5078413"/>
                <a:ext cx="50800" cy="247650"/>
              </a:xfrm>
              <a:custGeom>
                <a:avLst/>
                <a:gdLst>
                  <a:gd name="T0" fmla="*/ 1 w 36"/>
                  <a:gd name="T1" fmla="*/ 0 h 174"/>
                  <a:gd name="T2" fmla="*/ 1 w 36"/>
                  <a:gd name="T3" fmla="*/ 5 h 174"/>
                  <a:gd name="T4" fmla="*/ 35 w 36"/>
                  <a:gd name="T5" fmla="*/ 173 h 174"/>
                  <a:gd name="T6" fmla="*/ 36 w 36"/>
                  <a:gd name="T7" fmla="*/ 174 h 174"/>
                  <a:gd name="T8" fmla="*/ 1 w 36"/>
                  <a:gd name="T9" fmla="*/ 0 h 174"/>
                </a:gdLst>
                <a:ahLst/>
                <a:cxnLst>
                  <a:cxn ang="0">
                    <a:pos x="T0" y="T1"/>
                  </a:cxn>
                  <a:cxn ang="0">
                    <a:pos x="T2" y="T3"/>
                  </a:cxn>
                  <a:cxn ang="0">
                    <a:pos x="T4" y="T5"/>
                  </a:cxn>
                  <a:cxn ang="0">
                    <a:pos x="T6" y="T7"/>
                  </a:cxn>
                  <a:cxn ang="0">
                    <a:pos x="T8" y="T9"/>
                  </a:cxn>
                </a:cxnLst>
                <a:rect l="0" t="0" r="r" b="b"/>
                <a:pathLst>
                  <a:path w="36" h="174">
                    <a:moveTo>
                      <a:pt x="1" y="0"/>
                    </a:moveTo>
                    <a:cubicBezTo>
                      <a:pt x="1" y="2"/>
                      <a:pt x="1" y="4"/>
                      <a:pt x="1" y="5"/>
                    </a:cubicBezTo>
                    <a:cubicBezTo>
                      <a:pt x="2" y="54"/>
                      <a:pt x="28" y="148"/>
                      <a:pt x="35" y="173"/>
                    </a:cubicBezTo>
                    <a:cubicBezTo>
                      <a:pt x="36" y="173"/>
                      <a:pt x="36" y="174"/>
                      <a:pt x="36" y="174"/>
                    </a:cubicBezTo>
                    <a:cubicBezTo>
                      <a:pt x="28" y="148"/>
                      <a:pt x="0" y="47"/>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1" name="iśḷïḍe"/>
              <p:cNvSpPr/>
              <p:nvPr/>
            </p:nvSpPr>
            <p:spPr bwMode="auto">
              <a:xfrm>
                <a:off x="7900988" y="5324475"/>
                <a:ext cx="4763" cy="14288"/>
              </a:xfrm>
              <a:custGeom>
                <a:avLst/>
                <a:gdLst>
                  <a:gd name="T0" fmla="*/ 0 w 3"/>
                  <a:gd name="T1" fmla="*/ 0 h 10"/>
                  <a:gd name="T2" fmla="*/ 2 w 3"/>
                  <a:gd name="T3" fmla="*/ 7 h 10"/>
                  <a:gd name="T4" fmla="*/ 2 w 3"/>
                  <a:gd name="T5" fmla="*/ 10 h 10"/>
                  <a:gd name="T6" fmla="*/ 2 w 3"/>
                  <a:gd name="T7" fmla="*/ 10 h 10"/>
                  <a:gd name="T8" fmla="*/ 3 w 3"/>
                  <a:gd name="T9" fmla="*/ 7 h 10"/>
                  <a:gd name="T10" fmla="*/ 1 w 3"/>
                  <a:gd name="T11" fmla="*/ 1 h 10"/>
                  <a:gd name="T12" fmla="*/ 0 w 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 h="10">
                    <a:moveTo>
                      <a:pt x="0" y="0"/>
                    </a:moveTo>
                    <a:cubicBezTo>
                      <a:pt x="2" y="4"/>
                      <a:pt x="2" y="7"/>
                      <a:pt x="2" y="7"/>
                    </a:cubicBezTo>
                    <a:cubicBezTo>
                      <a:pt x="2" y="8"/>
                      <a:pt x="2" y="9"/>
                      <a:pt x="2" y="10"/>
                    </a:cubicBezTo>
                    <a:cubicBezTo>
                      <a:pt x="2" y="10"/>
                      <a:pt x="2" y="10"/>
                      <a:pt x="2" y="10"/>
                    </a:cubicBezTo>
                    <a:cubicBezTo>
                      <a:pt x="2" y="9"/>
                      <a:pt x="2" y="8"/>
                      <a:pt x="3" y="7"/>
                    </a:cubicBezTo>
                    <a:cubicBezTo>
                      <a:pt x="3" y="7"/>
                      <a:pt x="2" y="5"/>
                      <a:pt x="1" y="1"/>
                    </a:cubicBezTo>
                    <a:cubicBezTo>
                      <a:pt x="1" y="1"/>
                      <a:pt x="1" y="0"/>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2" name="iŝliḋè"/>
              <p:cNvSpPr/>
              <p:nvPr/>
            </p:nvSpPr>
            <p:spPr bwMode="auto">
              <a:xfrm>
                <a:off x="7781926" y="4384675"/>
                <a:ext cx="4763" cy="150813"/>
              </a:xfrm>
              <a:custGeom>
                <a:avLst/>
                <a:gdLst>
                  <a:gd name="T0" fmla="*/ 3 w 3"/>
                  <a:gd name="T1" fmla="*/ 0 h 106"/>
                  <a:gd name="T2" fmla="*/ 1 w 3"/>
                  <a:gd name="T3" fmla="*/ 80 h 106"/>
                  <a:gd name="T4" fmla="*/ 0 w 3"/>
                  <a:gd name="T5" fmla="*/ 106 h 106"/>
                  <a:gd name="T6" fmla="*/ 0 w 3"/>
                  <a:gd name="T7" fmla="*/ 93 h 106"/>
                  <a:gd name="T8" fmla="*/ 1 w 3"/>
                  <a:gd name="T9" fmla="*/ 80 h 106"/>
                  <a:gd name="T10" fmla="*/ 2 w 3"/>
                  <a:gd name="T11" fmla="*/ 51 h 106"/>
                  <a:gd name="T12" fmla="*/ 3 w 3"/>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3" h="106">
                    <a:moveTo>
                      <a:pt x="3" y="0"/>
                    </a:moveTo>
                    <a:cubicBezTo>
                      <a:pt x="3" y="29"/>
                      <a:pt x="2" y="57"/>
                      <a:pt x="1" y="80"/>
                    </a:cubicBezTo>
                    <a:cubicBezTo>
                      <a:pt x="0" y="88"/>
                      <a:pt x="0" y="97"/>
                      <a:pt x="0" y="106"/>
                    </a:cubicBezTo>
                    <a:cubicBezTo>
                      <a:pt x="0" y="101"/>
                      <a:pt x="0" y="97"/>
                      <a:pt x="0" y="93"/>
                    </a:cubicBezTo>
                    <a:cubicBezTo>
                      <a:pt x="0" y="89"/>
                      <a:pt x="0" y="84"/>
                      <a:pt x="1" y="80"/>
                    </a:cubicBezTo>
                    <a:cubicBezTo>
                      <a:pt x="1" y="71"/>
                      <a:pt x="2" y="61"/>
                      <a:pt x="2" y="51"/>
                    </a:cubicBezTo>
                    <a:cubicBezTo>
                      <a:pt x="3" y="35"/>
                      <a:pt x="3" y="17"/>
                      <a:pt x="3"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3" name="isľîďê"/>
              <p:cNvSpPr/>
              <p:nvPr/>
            </p:nvSpPr>
            <p:spPr bwMode="auto">
              <a:xfrm>
                <a:off x="7705726" y="5011738"/>
                <a:ext cx="155575" cy="360363"/>
              </a:xfrm>
              <a:custGeom>
                <a:avLst/>
                <a:gdLst>
                  <a:gd name="T0" fmla="*/ 0 w 109"/>
                  <a:gd name="T1" fmla="*/ 254 h 254"/>
                  <a:gd name="T2" fmla="*/ 0 w 109"/>
                  <a:gd name="T3" fmla="*/ 254 h 254"/>
                  <a:gd name="T4" fmla="*/ 1 w 109"/>
                  <a:gd name="T5" fmla="*/ 254 h 254"/>
                  <a:gd name="T6" fmla="*/ 1 w 109"/>
                  <a:gd name="T7" fmla="*/ 254 h 254"/>
                  <a:gd name="T8" fmla="*/ 0 w 109"/>
                  <a:gd name="T9" fmla="*/ 254 h 254"/>
                  <a:gd name="T10" fmla="*/ 109 w 109"/>
                  <a:gd name="T11" fmla="*/ 0 h 254"/>
                  <a:gd name="T12" fmla="*/ 105 w 109"/>
                  <a:gd name="T13" fmla="*/ 30 h 254"/>
                  <a:gd name="T14" fmla="*/ 103 w 109"/>
                  <a:gd name="T15" fmla="*/ 52 h 254"/>
                  <a:gd name="T16" fmla="*/ 103 w 109"/>
                  <a:gd name="T17" fmla="*/ 47 h 254"/>
                  <a:gd name="T18" fmla="*/ 106 w 109"/>
                  <a:gd name="T19" fmla="*/ 30 h 254"/>
                  <a:gd name="T20" fmla="*/ 109 w 109"/>
                  <a:gd name="T21" fmla="*/ 9 h 254"/>
                  <a:gd name="T22" fmla="*/ 109 w 109"/>
                  <a:gd name="T2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54">
                    <a:moveTo>
                      <a:pt x="0" y="254"/>
                    </a:moveTo>
                    <a:cubicBezTo>
                      <a:pt x="0" y="254"/>
                      <a:pt x="0" y="254"/>
                      <a:pt x="0" y="254"/>
                    </a:cubicBezTo>
                    <a:cubicBezTo>
                      <a:pt x="0" y="254"/>
                      <a:pt x="0" y="254"/>
                      <a:pt x="1" y="254"/>
                    </a:cubicBezTo>
                    <a:cubicBezTo>
                      <a:pt x="1" y="254"/>
                      <a:pt x="1" y="254"/>
                      <a:pt x="1" y="254"/>
                    </a:cubicBezTo>
                    <a:cubicBezTo>
                      <a:pt x="0" y="254"/>
                      <a:pt x="0" y="254"/>
                      <a:pt x="0" y="254"/>
                    </a:cubicBezTo>
                    <a:moveTo>
                      <a:pt x="109" y="0"/>
                    </a:moveTo>
                    <a:cubicBezTo>
                      <a:pt x="109" y="12"/>
                      <a:pt x="108" y="23"/>
                      <a:pt x="105" y="30"/>
                    </a:cubicBezTo>
                    <a:cubicBezTo>
                      <a:pt x="103" y="36"/>
                      <a:pt x="103" y="43"/>
                      <a:pt x="103" y="52"/>
                    </a:cubicBezTo>
                    <a:cubicBezTo>
                      <a:pt x="103" y="51"/>
                      <a:pt x="103" y="49"/>
                      <a:pt x="103" y="47"/>
                    </a:cubicBezTo>
                    <a:cubicBezTo>
                      <a:pt x="103" y="40"/>
                      <a:pt x="104" y="35"/>
                      <a:pt x="106" y="30"/>
                    </a:cubicBezTo>
                    <a:cubicBezTo>
                      <a:pt x="108" y="25"/>
                      <a:pt x="109" y="18"/>
                      <a:pt x="109" y="9"/>
                    </a:cubicBezTo>
                    <a:cubicBezTo>
                      <a:pt x="109" y="6"/>
                      <a:pt x="109" y="3"/>
                      <a:pt x="109"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4" name="ísḻiḋê"/>
              <p:cNvSpPr/>
              <p:nvPr/>
            </p:nvSpPr>
            <p:spPr bwMode="auto">
              <a:xfrm>
                <a:off x="7707313" y="5338763"/>
                <a:ext cx="196850" cy="39688"/>
              </a:xfrm>
              <a:custGeom>
                <a:avLst/>
                <a:gdLst>
                  <a:gd name="T0" fmla="*/ 138 w 138"/>
                  <a:gd name="T1" fmla="*/ 0 h 28"/>
                  <a:gd name="T2" fmla="*/ 57 w 138"/>
                  <a:gd name="T3" fmla="*/ 28 h 28"/>
                  <a:gd name="T4" fmla="*/ 0 w 138"/>
                  <a:gd name="T5" fmla="*/ 24 h 28"/>
                  <a:gd name="T6" fmla="*/ 0 w 138"/>
                  <a:gd name="T7" fmla="*/ 24 h 28"/>
                  <a:gd name="T8" fmla="*/ 57 w 138"/>
                  <a:gd name="T9" fmla="*/ 28 h 28"/>
                  <a:gd name="T10" fmla="*/ 138 w 138"/>
                  <a:gd name="T11" fmla="*/ 0 h 28"/>
                  <a:gd name="T12" fmla="*/ 138 w 13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38" h="28">
                    <a:moveTo>
                      <a:pt x="138" y="0"/>
                    </a:moveTo>
                    <a:cubicBezTo>
                      <a:pt x="132" y="23"/>
                      <a:pt x="92" y="28"/>
                      <a:pt x="57" y="28"/>
                    </a:cubicBezTo>
                    <a:cubicBezTo>
                      <a:pt x="30" y="28"/>
                      <a:pt x="6" y="25"/>
                      <a:pt x="0" y="24"/>
                    </a:cubicBezTo>
                    <a:cubicBezTo>
                      <a:pt x="0" y="24"/>
                      <a:pt x="0" y="24"/>
                      <a:pt x="0" y="24"/>
                    </a:cubicBezTo>
                    <a:cubicBezTo>
                      <a:pt x="5" y="25"/>
                      <a:pt x="29" y="28"/>
                      <a:pt x="57" y="28"/>
                    </a:cubicBezTo>
                    <a:cubicBezTo>
                      <a:pt x="92" y="28"/>
                      <a:pt x="132" y="23"/>
                      <a:pt x="138" y="0"/>
                    </a:cubicBezTo>
                    <a:cubicBezTo>
                      <a:pt x="138" y="0"/>
                      <a:pt x="138" y="0"/>
                      <a:pt x="138"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5" name="íŝḷïďe"/>
              <p:cNvSpPr/>
              <p:nvPr/>
            </p:nvSpPr>
            <p:spPr bwMode="auto">
              <a:xfrm>
                <a:off x="7704138" y="53689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6" name="ïṩḷïďè"/>
              <p:cNvSpPr/>
              <p:nvPr/>
            </p:nvSpPr>
            <p:spPr bwMode="auto">
              <a:xfrm>
                <a:off x="7704138" y="4089400"/>
                <a:ext cx="200025" cy="1289050"/>
              </a:xfrm>
              <a:custGeom>
                <a:avLst/>
                <a:gdLst>
                  <a:gd name="T0" fmla="*/ 35 w 140"/>
                  <a:gd name="T1" fmla="*/ 0 h 907"/>
                  <a:gd name="T2" fmla="*/ 39 w 140"/>
                  <a:gd name="T3" fmla="*/ 283 h 907"/>
                  <a:gd name="T4" fmla="*/ 79 w 140"/>
                  <a:gd name="T5" fmla="*/ 513 h 907"/>
                  <a:gd name="T6" fmla="*/ 91 w 140"/>
                  <a:gd name="T7" fmla="*/ 675 h 907"/>
                  <a:gd name="T8" fmla="*/ 125 w 140"/>
                  <a:gd name="T9" fmla="*/ 871 h 907"/>
                  <a:gd name="T10" fmla="*/ 43 w 140"/>
                  <a:gd name="T11" fmla="*/ 902 h 907"/>
                  <a:gd name="T12" fmla="*/ 0 w 140"/>
                  <a:gd name="T13" fmla="*/ 900 h 907"/>
                  <a:gd name="T14" fmla="*/ 0 w 140"/>
                  <a:gd name="T15" fmla="*/ 900 h 907"/>
                  <a:gd name="T16" fmla="*/ 1 w 140"/>
                  <a:gd name="T17" fmla="*/ 903 h 907"/>
                  <a:gd name="T18" fmla="*/ 2 w 140"/>
                  <a:gd name="T19" fmla="*/ 903 h 907"/>
                  <a:gd name="T20" fmla="*/ 59 w 140"/>
                  <a:gd name="T21" fmla="*/ 907 h 907"/>
                  <a:gd name="T22" fmla="*/ 140 w 140"/>
                  <a:gd name="T23" fmla="*/ 879 h 907"/>
                  <a:gd name="T24" fmla="*/ 140 w 140"/>
                  <a:gd name="T25" fmla="*/ 876 h 907"/>
                  <a:gd name="T26" fmla="*/ 138 w 140"/>
                  <a:gd name="T27" fmla="*/ 869 h 907"/>
                  <a:gd name="T28" fmla="*/ 104 w 140"/>
                  <a:gd name="T29" fmla="*/ 701 h 907"/>
                  <a:gd name="T30" fmla="*/ 106 w 140"/>
                  <a:gd name="T31" fmla="*/ 679 h 907"/>
                  <a:gd name="T32" fmla="*/ 110 w 140"/>
                  <a:gd name="T33" fmla="*/ 649 h 907"/>
                  <a:gd name="T34" fmla="*/ 94 w 140"/>
                  <a:gd name="T35" fmla="*/ 518 h 907"/>
                  <a:gd name="T36" fmla="*/ 54 w 140"/>
                  <a:gd name="T37" fmla="*/ 330 h 907"/>
                  <a:gd name="T38" fmla="*/ 54 w 140"/>
                  <a:gd name="T39" fmla="*/ 314 h 907"/>
                  <a:gd name="T40" fmla="*/ 55 w 140"/>
                  <a:gd name="T41" fmla="*/ 288 h 907"/>
                  <a:gd name="T42" fmla="*/ 57 w 140"/>
                  <a:gd name="T43" fmla="*/ 208 h 907"/>
                  <a:gd name="T44" fmla="*/ 56 w 140"/>
                  <a:gd name="T45" fmla="*/ 139 h 907"/>
                  <a:gd name="T46" fmla="*/ 35 w 140"/>
                  <a:gd name="T47"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0" h="907">
                    <a:moveTo>
                      <a:pt x="35" y="0"/>
                    </a:moveTo>
                    <a:cubicBezTo>
                      <a:pt x="35" y="0"/>
                      <a:pt x="47" y="186"/>
                      <a:pt x="39" y="283"/>
                    </a:cubicBezTo>
                    <a:cubicBezTo>
                      <a:pt x="32" y="381"/>
                      <a:pt x="79" y="513"/>
                      <a:pt x="79" y="513"/>
                    </a:cubicBezTo>
                    <a:cubicBezTo>
                      <a:pt x="79" y="513"/>
                      <a:pt x="105" y="636"/>
                      <a:pt x="91" y="675"/>
                    </a:cubicBezTo>
                    <a:cubicBezTo>
                      <a:pt x="78" y="713"/>
                      <a:pt x="125" y="871"/>
                      <a:pt x="125" y="871"/>
                    </a:cubicBezTo>
                    <a:cubicBezTo>
                      <a:pt x="123" y="896"/>
                      <a:pt x="81" y="902"/>
                      <a:pt x="43" y="902"/>
                    </a:cubicBezTo>
                    <a:cubicBezTo>
                      <a:pt x="27" y="902"/>
                      <a:pt x="11" y="901"/>
                      <a:pt x="0" y="900"/>
                    </a:cubicBezTo>
                    <a:cubicBezTo>
                      <a:pt x="0" y="900"/>
                      <a:pt x="0" y="900"/>
                      <a:pt x="0" y="900"/>
                    </a:cubicBezTo>
                    <a:cubicBezTo>
                      <a:pt x="1" y="903"/>
                      <a:pt x="1" y="903"/>
                      <a:pt x="1" y="903"/>
                    </a:cubicBezTo>
                    <a:cubicBezTo>
                      <a:pt x="1" y="903"/>
                      <a:pt x="1" y="903"/>
                      <a:pt x="2" y="903"/>
                    </a:cubicBezTo>
                    <a:cubicBezTo>
                      <a:pt x="8" y="904"/>
                      <a:pt x="32" y="907"/>
                      <a:pt x="59" y="907"/>
                    </a:cubicBezTo>
                    <a:cubicBezTo>
                      <a:pt x="94" y="907"/>
                      <a:pt x="134" y="902"/>
                      <a:pt x="140" y="879"/>
                    </a:cubicBezTo>
                    <a:cubicBezTo>
                      <a:pt x="140" y="878"/>
                      <a:pt x="140" y="877"/>
                      <a:pt x="140" y="876"/>
                    </a:cubicBezTo>
                    <a:cubicBezTo>
                      <a:pt x="140" y="876"/>
                      <a:pt x="140" y="873"/>
                      <a:pt x="138" y="869"/>
                    </a:cubicBezTo>
                    <a:cubicBezTo>
                      <a:pt x="131" y="844"/>
                      <a:pt x="105" y="750"/>
                      <a:pt x="104" y="701"/>
                    </a:cubicBezTo>
                    <a:cubicBezTo>
                      <a:pt x="104" y="692"/>
                      <a:pt x="104" y="685"/>
                      <a:pt x="106" y="679"/>
                    </a:cubicBezTo>
                    <a:cubicBezTo>
                      <a:pt x="109" y="672"/>
                      <a:pt x="110" y="661"/>
                      <a:pt x="110" y="649"/>
                    </a:cubicBezTo>
                    <a:cubicBezTo>
                      <a:pt x="111" y="598"/>
                      <a:pt x="94" y="518"/>
                      <a:pt x="94" y="518"/>
                    </a:cubicBezTo>
                    <a:cubicBezTo>
                      <a:pt x="94" y="518"/>
                      <a:pt x="59" y="420"/>
                      <a:pt x="54" y="330"/>
                    </a:cubicBezTo>
                    <a:cubicBezTo>
                      <a:pt x="54" y="324"/>
                      <a:pt x="54" y="319"/>
                      <a:pt x="54" y="314"/>
                    </a:cubicBezTo>
                    <a:cubicBezTo>
                      <a:pt x="54" y="305"/>
                      <a:pt x="54" y="296"/>
                      <a:pt x="55" y="288"/>
                    </a:cubicBezTo>
                    <a:cubicBezTo>
                      <a:pt x="56" y="265"/>
                      <a:pt x="57" y="237"/>
                      <a:pt x="57" y="208"/>
                    </a:cubicBezTo>
                    <a:cubicBezTo>
                      <a:pt x="57" y="185"/>
                      <a:pt x="57" y="162"/>
                      <a:pt x="56" y="139"/>
                    </a:cubicBezTo>
                    <a:cubicBezTo>
                      <a:pt x="45" y="73"/>
                      <a:pt x="35" y="0"/>
                      <a:pt x="3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7" name="íšḻîḑè"/>
              <p:cNvSpPr/>
              <p:nvPr/>
            </p:nvSpPr>
            <p:spPr bwMode="auto">
              <a:xfrm>
                <a:off x="7697788" y="2274888"/>
                <a:ext cx="633413" cy="1474788"/>
              </a:xfrm>
              <a:custGeom>
                <a:avLst/>
                <a:gdLst>
                  <a:gd name="T0" fmla="*/ 445 w 445"/>
                  <a:gd name="T1" fmla="*/ 996 h 1038"/>
                  <a:gd name="T2" fmla="*/ 281 w 445"/>
                  <a:gd name="T3" fmla="*/ 1038 h 1038"/>
                  <a:gd name="T4" fmla="*/ 149 w 445"/>
                  <a:gd name="T5" fmla="*/ 830 h 1038"/>
                  <a:gd name="T6" fmla="*/ 59 w 445"/>
                  <a:gd name="T7" fmla="*/ 711 h 1038"/>
                  <a:gd name="T8" fmla="*/ 5 w 445"/>
                  <a:gd name="T9" fmla="*/ 482 h 1038"/>
                  <a:gd name="T10" fmla="*/ 45 w 445"/>
                  <a:gd name="T11" fmla="*/ 264 h 1038"/>
                  <a:gd name="T12" fmla="*/ 133 w 445"/>
                  <a:gd name="T13" fmla="*/ 0 h 1038"/>
                  <a:gd name="T14" fmla="*/ 177 w 445"/>
                  <a:gd name="T15" fmla="*/ 44 h 1038"/>
                  <a:gd name="T16" fmla="*/ 298 w 445"/>
                  <a:gd name="T17" fmla="*/ 89 h 1038"/>
                  <a:gd name="T18" fmla="*/ 391 w 445"/>
                  <a:gd name="T19" fmla="*/ 224 h 1038"/>
                  <a:gd name="T20" fmla="*/ 386 w 445"/>
                  <a:gd name="T21" fmla="*/ 737 h 1038"/>
                  <a:gd name="T22" fmla="*/ 445 w 445"/>
                  <a:gd name="T23" fmla="*/ 996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 h="1038">
                    <a:moveTo>
                      <a:pt x="445" y="996"/>
                    </a:moveTo>
                    <a:cubicBezTo>
                      <a:pt x="414" y="1032"/>
                      <a:pt x="281" y="1038"/>
                      <a:pt x="281" y="1038"/>
                    </a:cubicBezTo>
                    <a:cubicBezTo>
                      <a:pt x="149" y="830"/>
                      <a:pt x="149" y="830"/>
                      <a:pt x="149" y="830"/>
                    </a:cubicBezTo>
                    <a:cubicBezTo>
                      <a:pt x="149" y="830"/>
                      <a:pt x="117" y="809"/>
                      <a:pt x="59" y="711"/>
                    </a:cubicBezTo>
                    <a:cubicBezTo>
                      <a:pt x="0" y="613"/>
                      <a:pt x="2" y="538"/>
                      <a:pt x="5" y="482"/>
                    </a:cubicBezTo>
                    <a:cubicBezTo>
                      <a:pt x="8" y="426"/>
                      <a:pt x="45" y="264"/>
                      <a:pt x="45" y="264"/>
                    </a:cubicBezTo>
                    <a:cubicBezTo>
                      <a:pt x="51" y="228"/>
                      <a:pt x="133" y="0"/>
                      <a:pt x="133" y="0"/>
                    </a:cubicBezTo>
                    <a:cubicBezTo>
                      <a:pt x="142" y="18"/>
                      <a:pt x="158" y="32"/>
                      <a:pt x="177" y="44"/>
                    </a:cubicBezTo>
                    <a:cubicBezTo>
                      <a:pt x="227" y="76"/>
                      <a:pt x="298" y="89"/>
                      <a:pt x="298" y="89"/>
                    </a:cubicBezTo>
                    <a:cubicBezTo>
                      <a:pt x="413" y="106"/>
                      <a:pt x="391" y="224"/>
                      <a:pt x="391" y="224"/>
                    </a:cubicBezTo>
                    <a:cubicBezTo>
                      <a:pt x="391" y="224"/>
                      <a:pt x="393" y="682"/>
                      <a:pt x="386" y="737"/>
                    </a:cubicBezTo>
                    <a:cubicBezTo>
                      <a:pt x="379" y="792"/>
                      <a:pt x="445" y="996"/>
                      <a:pt x="445" y="99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8" name="ïşľïdé"/>
              <p:cNvSpPr/>
              <p:nvPr/>
            </p:nvSpPr>
            <p:spPr bwMode="auto">
              <a:xfrm>
                <a:off x="7883526" y="2274888"/>
                <a:ext cx="66675" cy="63500"/>
              </a:xfrm>
              <a:custGeom>
                <a:avLst/>
                <a:gdLst>
                  <a:gd name="T0" fmla="*/ 2 w 46"/>
                  <a:gd name="T1" fmla="*/ 0 h 44"/>
                  <a:gd name="T2" fmla="*/ 0 w 46"/>
                  <a:gd name="T3" fmla="*/ 6 h 44"/>
                  <a:gd name="T4" fmla="*/ 0 w 46"/>
                  <a:gd name="T5" fmla="*/ 6 h 44"/>
                  <a:gd name="T6" fmla="*/ 2 w 46"/>
                  <a:gd name="T7" fmla="*/ 0 h 44"/>
                  <a:gd name="T8" fmla="*/ 46 w 46"/>
                  <a:gd name="T9" fmla="*/ 44 h 44"/>
                  <a:gd name="T10" fmla="*/ 46 w 46"/>
                  <a:gd name="T11" fmla="*/ 44 h 44"/>
                  <a:gd name="T12" fmla="*/ 46 w 46"/>
                  <a:gd name="T13" fmla="*/ 44 h 44"/>
                  <a:gd name="T14" fmla="*/ 2 w 46"/>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4">
                    <a:moveTo>
                      <a:pt x="2" y="0"/>
                    </a:moveTo>
                    <a:cubicBezTo>
                      <a:pt x="2" y="0"/>
                      <a:pt x="1" y="2"/>
                      <a:pt x="0" y="6"/>
                    </a:cubicBezTo>
                    <a:cubicBezTo>
                      <a:pt x="0" y="6"/>
                      <a:pt x="0" y="6"/>
                      <a:pt x="0" y="6"/>
                    </a:cubicBezTo>
                    <a:cubicBezTo>
                      <a:pt x="1" y="2"/>
                      <a:pt x="2" y="0"/>
                      <a:pt x="2" y="0"/>
                    </a:cubicBezTo>
                    <a:cubicBezTo>
                      <a:pt x="11" y="18"/>
                      <a:pt x="27" y="32"/>
                      <a:pt x="46" y="44"/>
                    </a:cubicBezTo>
                    <a:cubicBezTo>
                      <a:pt x="46" y="44"/>
                      <a:pt x="46" y="44"/>
                      <a:pt x="46" y="44"/>
                    </a:cubicBezTo>
                    <a:cubicBezTo>
                      <a:pt x="46" y="44"/>
                      <a:pt x="46" y="44"/>
                      <a:pt x="46" y="44"/>
                    </a:cubicBezTo>
                    <a:cubicBezTo>
                      <a:pt x="27" y="32"/>
                      <a:pt x="11" y="17"/>
                      <a:pt x="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9" name="iṥļidé"/>
              <p:cNvSpPr/>
              <p:nvPr/>
            </p:nvSpPr>
            <p:spPr bwMode="auto">
              <a:xfrm>
                <a:off x="7883526" y="2284413"/>
                <a:ext cx="0" cy="1588"/>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0" name="íş1ïḓé"/>
              <p:cNvSpPr/>
              <p:nvPr/>
            </p:nvSpPr>
            <p:spPr bwMode="auto">
              <a:xfrm>
                <a:off x="7786688" y="2393950"/>
                <a:ext cx="58738" cy="174625"/>
              </a:xfrm>
              <a:custGeom>
                <a:avLst/>
                <a:gdLst>
                  <a:gd name="T0" fmla="*/ 42 w 42"/>
                  <a:gd name="T1" fmla="*/ 0 h 123"/>
                  <a:gd name="T2" fmla="*/ 42 w 42"/>
                  <a:gd name="T3" fmla="*/ 0 h 123"/>
                  <a:gd name="T4" fmla="*/ 0 w 42"/>
                  <a:gd name="T5" fmla="*/ 123 h 123"/>
                  <a:gd name="T6" fmla="*/ 42 w 42"/>
                  <a:gd name="T7" fmla="*/ 0 h 123"/>
                </a:gdLst>
                <a:ahLst/>
                <a:cxnLst>
                  <a:cxn ang="0">
                    <a:pos x="T0" y="T1"/>
                  </a:cxn>
                  <a:cxn ang="0">
                    <a:pos x="T2" y="T3"/>
                  </a:cxn>
                  <a:cxn ang="0">
                    <a:pos x="T4" y="T5"/>
                  </a:cxn>
                  <a:cxn ang="0">
                    <a:pos x="T6" y="T7"/>
                  </a:cxn>
                </a:cxnLst>
                <a:rect l="0" t="0" r="r" b="b"/>
                <a:pathLst>
                  <a:path w="42" h="123">
                    <a:moveTo>
                      <a:pt x="42" y="0"/>
                    </a:moveTo>
                    <a:cubicBezTo>
                      <a:pt x="42" y="0"/>
                      <a:pt x="42" y="0"/>
                      <a:pt x="42" y="0"/>
                    </a:cubicBezTo>
                    <a:cubicBezTo>
                      <a:pt x="28" y="40"/>
                      <a:pt x="12" y="86"/>
                      <a:pt x="0" y="123"/>
                    </a:cubicBezTo>
                    <a:cubicBezTo>
                      <a:pt x="12" y="86"/>
                      <a:pt x="28" y="40"/>
                      <a:pt x="42"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1" name="íSḷiḍê"/>
              <p:cNvSpPr/>
              <p:nvPr/>
            </p:nvSpPr>
            <p:spPr bwMode="auto">
              <a:xfrm>
                <a:off x="7845426" y="2382838"/>
                <a:ext cx="3175" cy="11113"/>
              </a:xfrm>
              <a:custGeom>
                <a:avLst/>
                <a:gdLst>
                  <a:gd name="T0" fmla="*/ 2 w 2"/>
                  <a:gd name="T1" fmla="*/ 0 h 8"/>
                  <a:gd name="T2" fmla="*/ 2 w 2"/>
                  <a:gd name="T3" fmla="*/ 0 h 8"/>
                  <a:gd name="T4" fmla="*/ 0 w 2"/>
                  <a:gd name="T5" fmla="*/ 8 h 8"/>
                  <a:gd name="T6" fmla="*/ 0 w 2"/>
                  <a:gd name="T7" fmla="*/ 8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0"/>
                      <a:pt x="2" y="0"/>
                      <a:pt x="2" y="0"/>
                    </a:cubicBezTo>
                    <a:cubicBezTo>
                      <a:pt x="2" y="3"/>
                      <a:pt x="1" y="5"/>
                      <a:pt x="0" y="8"/>
                    </a:cubicBezTo>
                    <a:cubicBezTo>
                      <a:pt x="0" y="8"/>
                      <a:pt x="0" y="8"/>
                      <a:pt x="0" y="8"/>
                    </a:cubicBezTo>
                    <a:cubicBezTo>
                      <a:pt x="1" y="5"/>
                      <a:pt x="2" y="3"/>
                      <a:pt x="2" y="0"/>
                    </a:cubicBezTo>
                  </a:path>
                </a:pathLst>
              </a:custGeom>
              <a:solidFill>
                <a:srgbClr val="929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2" name="îś1iḋe"/>
              <p:cNvSpPr/>
              <p:nvPr/>
            </p:nvSpPr>
            <p:spPr bwMode="auto">
              <a:xfrm>
                <a:off x="7848601" y="2286000"/>
                <a:ext cx="34925" cy="96838"/>
              </a:xfrm>
              <a:custGeom>
                <a:avLst/>
                <a:gdLst>
                  <a:gd name="T0" fmla="*/ 25 w 25"/>
                  <a:gd name="T1" fmla="*/ 0 h 68"/>
                  <a:gd name="T2" fmla="*/ 0 w 25"/>
                  <a:gd name="T3" fmla="*/ 68 h 68"/>
                  <a:gd name="T4" fmla="*/ 0 w 25"/>
                  <a:gd name="T5" fmla="*/ 68 h 68"/>
                  <a:gd name="T6" fmla="*/ 25 w 25"/>
                  <a:gd name="T7" fmla="*/ 0 h 68"/>
                  <a:gd name="T8" fmla="*/ 25 w 25"/>
                  <a:gd name="T9" fmla="*/ 0 h 68"/>
                </a:gdLst>
                <a:ahLst/>
                <a:cxnLst>
                  <a:cxn ang="0">
                    <a:pos x="T0" y="T1"/>
                  </a:cxn>
                  <a:cxn ang="0">
                    <a:pos x="T2" y="T3"/>
                  </a:cxn>
                  <a:cxn ang="0">
                    <a:pos x="T4" y="T5"/>
                  </a:cxn>
                  <a:cxn ang="0">
                    <a:pos x="T6" y="T7"/>
                  </a:cxn>
                  <a:cxn ang="0">
                    <a:pos x="T8" y="T9"/>
                  </a:cxn>
                </a:cxnLst>
                <a:rect l="0" t="0" r="r" b="b"/>
                <a:pathLst>
                  <a:path w="25" h="68">
                    <a:moveTo>
                      <a:pt x="25" y="0"/>
                    </a:moveTo>
                    <a:cubicBezTo>
                      <a:pt x="20" y="12"/>
                      <a:pt x="11" y="37"/>
                      <a:pt x="0" y="68"/>
                    </a:cubicBezTo>
                    <a:cubicBezTo>
                      <a:pt x="0" y="68"/>
                      <a:pt x="0" y="68"/>
                      <a:pt x="0" y="68"/>
                    </a:cubicBezTo>
                    <a:cubicBezTo>
                      <a:pt x="11" y="37"/>
                      <a:pt x="20" y="12"/>
                      <a:pt x="25" y="0"/>
                    </a:cubicBezTo>
                    <a:cubicBezTo>
                      <a:pt x="25" y="0"/>
                      <a:pt x="25" y="0"/>
                      <a:pt x="25"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3" name="ïŝļíḋè"/>
              <p:cNvSpPr/>
              <p:nvPr/>
            </p:nvSpPr>
            <p:spPr bwMode="auto">
              <a:xfrm>
                <a:off x="7704138" y="2274888"/>
                <a:ext cx="246063" cy="685800"/>
              </a:xfrm>
              <a:custGeom>
                <a:avLst/>
                <a:gdLst>
                  <a:gd name="T0" fmla="*/ 128 w 172"/>
                  <a:gd name="T1" fmla="*/ 0 h 482"/>
                  <a:gd name="T2" fmla="*/ 126 w 172"/>
                  <a:gd name="T3" fmla="*/ 6 h 482"/>
                  <a:gd name="T4" fmla="*/ 126 w 172"/>
                  <a:gd name="T5" fmla="*/ 7 h 482"/>
                  <a:gd name="T6" fmla="*/ 101 w 172"/>
                  <a:gd name="T7" fmla="*/ 75 h 482"/>
                  <a:gd name="T8" fmla="*/ 99 w 172"/>
                  <a:gd name="T9" fmla="*/ 83 h 482"/>
                  <a:gd name="T10" fmla="*/ 57 w 172"/>
                  <a:gd name="T11" fmla="*/ 206 h 482"/>
                  <a:gd name="T12" fmla="*/ 40 w 172"/>
                  <a:gd name="T13" fmla="*/ 264 h 482"/>
                  <a:gd name="T14" fmla="*/ 0 w 172"/>
                  <a:gd name="T15" fmla="*/ 482 h 482"/>
                  <a:gd name="T16" fmla="*/ 143 w 172"/>
                  <a:gd name="T17" fmla="*/ 137 h 482"/>
                  <a:gd name="T18" fmla="*/ 124 w 172"/>
                  <a:gd name="T19" fmla="*/ 124 h 482"/>
                  <a:gd name="T20" fmla="*/ 153 w 172"/>
                  <a:gd name="T21" fmla="*/ 113 h 482"/>
                  <a:gd name="T22" fmla="*/ 172 w 172"/>
                  <a:gd name="T23" fmla="*/ 44 h 482"/>
                  <a:gd name="T24" fmla="*/ 172 w 172"/>
                  <a:gd name="T25" fmla="*/ 44 h 482"/>
                  <a:gd name="T26" fmla="*/ 128 w 172"/>
                  <a:gd name="T27"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82">
                    <a:moveTo>
                      <a:pt x="128" y="0"/>
                    </a:moveTo>
                    <a:cubicBezTo>
                      <a:pt x="128" y="0"/>
                      <a:pt x="127" y="2"/>
                      <a:pt x="126" y="6"/>
                    </a:cubicBezTo>
                    <a:cubicBezTo>
                      <a:pt x="126" y="6"/>
                      <a:pt x="126" y="7"/>
                      <a:pt x="126" y="7"/>
                    </a:cubicBezTo>
                    <a:cubicBezTo>
                      <a:pt x="121" y="19"/>
                      <a:pt x="112" y="44"/>
                      <a:pt x="101" y="75"/>
                    </a:cubicBezTo>
                    <a:cubicBezTo>
                      <a:pt x="101" y="78"/>
                      <a:pt x="100" y="80"/>
                      <a:pt x="99" y="83"/>
                    </a:cubicBezTo>
                    <a:cubicBezTo>
                      <a:pt x="85" y="123"/>
                      <a:pt x="69" y="169"/>
                      <a:pt x="57" y="206"/>
                    </a:cubicBezTo>
                    <a:cubicBezTo>
                      <a:pt x="48" y="233"/>
                      <a:pt x="42" y="255"/>
                      <a:pt x="40" y="264"/>
                    </a:cubicBezTo>
                    <a:cubicBezTo>
                      <a:pt x="40" y="264"/>
                      <a:pt x="3" y="426"/>
                      <a:pt x="0" y="482"/>
                    </a:cubicBezTo>
                    <a:cubicBezTo>
                      <a:pt x="143" y="137"/>
                      <a:pt x="143" y="137"/>
                      <a:pt x="143" y="137"/>
                    </a:cubicBezTo>
                    <a:cubicBezTo>
                      <a:pt x="124" y="124"/>
                      <a:pt x="124" y="124"/>
                      <a:pt x="124" y="124"/>
                    </a:cubicBezTo>
                    <a:cubicBezTo>
                      <a:pt x="153" y="113"/>
                      <a:pt x="153" y="113"/>
                      <a:pt x="153" y="113"/>
                    </a:cubicBezTo>
                    <a:cubicBezTo>
                      <a:pt x="172" y="44"/>
                      <a:pt x="172" y="44"/>
                      <a:pt x="172" y="44"/>
                    </a:cubicBezTo>
                    <a:cubicBezTo>
                      <a:pt x="172" y="44"/>
                      <a:pt x="172" y="44"/>
                      <a:pt x="172" y="44"/>
                    </a:cubicBezTo>
                    <a:cubicBezTo>
                      <a:pt x="153" y="32"/>
                      <a:pt x="137" y="18"/>
                      <a:pt x="128"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4" name="îṥļiḓè"/>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close/>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5" name="îṣliḍe"/>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6" name="iṥlíḋé"/>
              <p:cNvSpPr/>
              <p:nvPr/>
            </p:nvSpPr>
            <p:spPr bwMode="auto">
              <a:xfrm>
                <a:off x="7994651" y="2459038"/>
                <a:ext cx="157163" cy="819150"/>
              </a:xfrm>
              <a:custGeom>
                <a:avLst/>
                <a:gdLst>
                  <a:gd name="T0" fmla="*/ 107 w 110"/>
                  <a:gd name="T1" fmla="*/ 0 h 577"/>
                  <a:gd name="T2" fmla="*/ 67 w 110"/>
                  <a:gd name="T3" fmla="*/ 8 h 577"/>
                  <a:gd name="T4" fmla="*/ 25 w 110"/>
                  <a:gd name="T5" fmla="*/ 210 h 577"/>
                  <a:gd name="T6" fmla="*/ 90 w 110"/>
                  <a:gd name="T7" fmla="*/ 500 h 577"/>
                  <a:gd name="T8" fmla="*/ 62 w 110"/>
                  <a:gd name="T9" fmla="*/ 577 h 577"/>
                  <a:gd name="T10" fmla="*/ 68 w 110"/>
                  <a:gd name="T11" fmla="*/ 576 h 577"/>
                  <a:gd name="T12" fmla="*/ 95 w 110"/>
                  <a:gd name="T13" fmla="*/ 500 h 577"/>
                  <a:gd name="T14" fmla="*/ 30 w 110"/>
                  <a:gd name="T15" fmla="*/ 210 h 577"/>
                  <a:gd name="T16" fmla="*/ 72 w 110"/>
                  <a:gd name="T17" fmla="*/ 8 h 577"/>
                  <a:gd name="T18" fmla="*/ 110 w 110"/>
                  <a:gd name="T19" fmla="*/ 0 h 577"/>
                  <a:gd name="T20" fmla="*/ 107 w 110"/>
                  <a:gd name="T2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577">
                    <a:moveTo>
                      <a:pt x="107" y="0"/>
                    </a:moveTo>
                    <a:cubicBezTo>
                      <a:pt x="96" y="0"/>
                      <a:pt x="82" y="3"/>
                      <a:pt x="67" y="8"/>
                    </a:cubicBezTo>
                    <a:cubicBezTo>
                      <a:pt x="67" y="8"/>
                      <a:pt x="0" y="71"/>
                      <a:pt x="25" y="210"/>
                    </a:cubicBezTo>
                    <a:cubicBezTo>
                      <a:pt x="50" y="349"/>
                      <a:pt x="90" y="500"/>
                      <a:pt x="90" y="500"/>
                    </a:cubicBezTo>
                    <a:cubicBezTo>
                      <a:pt x="62" y="577"/>
                      <a:pt x="62" y="577"/>
                      <a:pt x="62" y="577"/>
                    </a:cubicBezTo>
                    <a:cubicBezTo>
                      <a:pt x="68" y="576"/>
                      <a:pt x="68" y="576"/>
                      <a:pt x="68" y="576"/>
                    </a:cubicBezTo>
                    <a:cubicBezTo>
                      <a:pt x="95" y="500"/>
                      <a:pt x="95" y="500"/>
                      <a:pt x="95" y="500"/>
                    </a:cubicBezTo>
                    <a:cubicBezTo>
                      <a:pt x="95" y="500"/>
                      <a:pt x="55" y="349"/>
                      <a:pt x="30" y="210"/>
                    </a:cubicBezTo>
                    <a:cubicBezTo>
                      <a:pt x="5" y="71"/>
                      <a:pt x="72" y="8"/>
                      <a:pt x="72" y="8"/>
                    </a:cubicBezTo>
                    <a:cubicBezTo>
                      <a:pt x="86" y="3"/>
                      <a:pt x="99" y="0"/>
                      <a:pt x="110" y="0"/>
                    </a:cubicBezTo>
                    <a:cubicBezTo>
                      <a:pt x="109" y="0"/>
                      <a:pt x="108" y="0"/>
                      <a:pt x="107"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7" name="îṧļîdê"/>
              <p:cNvSpPr/>
              <p:nvPr/>
            </p:nvSpPr>
            <p:spPr bwMode="auto">
              <a:xfrm>
                <a:off x="7969251" y="3573463"/>
                <a:ext cx="23813" cy="39688"/>
              </a:xfrm>
              <a:custGeom>
                <a:avLst/>
                <a:gdLst>
                  <a:gd name="T0" fmla="*/ 6 w 17"/>
                  <a:gd name="T1" fmla="*/ 0 h 28"/>
                  <a:gd name="T2" fmla="*/ 0 w 17"/>
                  <a:gd name="T3" fmla="*/ 14 h 28"/>
                  <a:gd name="T4" fmla="*/ 6 w 17"/>
                  <a:gd name="T5" fmla="*/ 20 h 28"/>
                  <a:gd name="T6" fmla="*/ 6 w 17"/>
                  <a:gd name="T7" fmla="*/ 20 h 28"/>
                  <a:gd name="T8" fmla="*/ 9 w 17"/>
                  <a:gd name="T9" fmla="*/ 21 h 28"/>
                  <a:gd name="T10" fmla="*/ 14 w 17"/>
                  <a:gd name="T11" fmla="*/ 28 h 28"/>
                  <a:gd name="T12" fmla="*/ 17 w 17"/>
                  <a:gd name="T13" fmla="*/ 26 h 28"/>
                  <a:gd name="T14" fmla="*/ 5 w 17"/>
                  <a:gd name="T15" fmla="*/ 14 h 28"/>
                  <a:gd name="T16" fmla="*/ 9 w 17"/>
                  <a:gd name="T17" fmla="*/ 5 h 28"/>
                  <a:gd name="T18" fmla="*/ 6 w 1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8">
                    <a:moveTo>
                      <a:pt x="6" y="0"/>
                    </a:moveTo>
                    <a:cubicBezTo>
                      <a:pt x="0" y="14"/>
                      <a:pt x="0" y="14"/>
                      <a:pt x="0" y="14"/>
                    </a:cubicBezTo>
                    <a:cubicBezTo>
                      <a:pt x="0" y="14"/>
                      <a:pt x="2" y="17"/>
                      <a:pt x="6" y="20"/>
                    </a:cubicBezTo>
                    <a:cubicBezTo>
                      <a:pt x="6" y="20"/>
                      <a:pt x="6" y="20"/>
                      <a:pt x="6" y="20"/>
                    </a:cubicBezTo>
                    <a:cubicBezTo>
                      <a:pt x="7" y="20"/>
                      <a:pt x="8" y="20"/>
                      <a:pt x="9" y="21"/>
                    </a:cubicBezTo>
                    <a:cubicBezTo>
                      <a:pt x="9" y="21"/>
                      <a:pt x="11" y="24"/>
                      <a:pt x="14" y="28"/>
                    </a:cubicBezTo>
                    <a:cubicBezTo>
                      <a:pt x="17" y="26"/>
                      <a:pt x="17" y="26"/>
                      <a:pt x="17" y="26"/>
                    </a:cubicBezTo>
                    <a:cubicBezTo>
                      <a:pt x="10" y="19"/>
                      <a:pt x="5" y="14"/>
                      <a:pt x="5" y="14"/>
                    </a:cubicBezTo>
                    <a:cubicBezTo>
                      <a:pt x="9" y="5"/>
                      <a:pt x="9" y="5"/>
                      <a:pt x="9" y="5"/>
                    </a:cubicBezTo>
                    <a:cubicBezTo>
                      <a:pt x="6" y="0"/>
                      <a:pt x="6" y="0"/>
                      <a:pt x="6"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8" name="îslíḋè"/>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close/>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9" name="išḷïde"/>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0" name="i$líḑê"/>
              <p:cNvSpPr/>
              <p:nvPr/>
            </p:nvSpPr>
            <p:spPr bwMode="auto">
              <a:xfrm>
                <a:off x="7989888" y="3611563"/>
                <a:ext cx="49213" cy="49213"/>
              </a:xfrm>
              <a:custGeom>
                <a:avLst/>
                <a:gdLst>
                  <a:gd name="T0" fmla="*/ 3 w 35"/>
                  <a:gd name="T1" fmla="*/ 0 h 35"/>
                  <a:gd name="T2" fmla="*/ 0 w 35"/>
                  <a:gd name="T3" fmla="*/ 2 h 35"/>
                  <a:gd name="T4" fmla="*/ 0 w 35"/>
                  <a:gd name="T5" fmla="*/ 2 h 35"/>
                  <a:gd name="T6" fmla="*/ 35 w 35"/>
                  <a:gd name="T7" fmla="*/ 35 h 35"/>
                  <a:gd name="T8" fmla="*/ 29 w 35"/>
                  <a:gd name="T9" fmla="*/ 25 h 35"/>
                  <a:gd name="T10" fmla="*/ 3 w 35"/>
                  <a:gd name="T11" fmla="*/ 0 h 35"/>
                </a:gdLst>
                <a:ahLst/>
                <a:cxnLst>
                  <a:cxn ang="0">
                    <a:pos x="T0" y="T1"/>
                  </a:cxn>
                  <a:cxn ang="0">
                    <a:pos x="T2" y="T3"/>
                  </a:cxn>
                  <a:cxn ang="0">
                    <a:pos x="T4" y="T5"/>
                  </a:cxn>
                  <a:cxn ang="0">
                    <a:pos x="T6" y="T7"/>
                  </a:cxn>
                  <a:cxn ang="0">
                    <a:pos x="T8" y="T9"/>
                  </a:cxn>
                  <a:cxn ang="0">
                    <a:pos x="T10" y="T11"/>
                  </a:cxn>
                </a:cxnLst>
                <a:rect l="0" t="0" r="r" b="b"/>
                <a:pathLst>
                  <a:path w="35" h="35">
                    <a:moveTo>
                      <a:pt x="3" y="0"/>
                    </a:moveTo>
                    <a:cubicBezTo>
                      <a:pt x="0" y="2"/>
                      <a:pt x="0" y="2"/>
                      <a:pt x="0" y="2"/>
                    </a:cubicBezTo>
                    <a:cubicBezTo>
                      <a:pt x="0" y="2"/>
                      <a:pt x="0" y="2"/>
                      <a:pt x="0" y="2"/>
                    </a:cubicBezTo>
                    <a:cubicBezTo>
                      <a:pt x="9" y="11"/>
                      <a:pt x="22" y="23"/>
                      <a:pt x="35" y="35"/>
                    </a:cubicBezTo>
                    <a:cubicBezTo>
                      <a:pt x="29" y="25"/>
                      <a:pt x="29" y="25"/>
                      <a:pt x="29" y="25"/>
                    </a:cubicBezTo>
                    <a:cubicBezTo>
                      <a:pt x="19" y="16"/>
                      <a:pt x="10" y="7"/>
                      <a:pt x="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1" name="îṣḷiďé"/>
              <p:cNvSpPr/>
              <p:nvPr/>
            </p:nvSpPr>
            <p:spPr bwMode="auto">
              <a:xfrm>
                <a:off x="7978776" y="3375025"/>
                <a:ext cx="150813" cy="344488"/>
              </a:xfrm>
              <a:custGeom>
                <a:avLst/>
                <a:gdLst>
                  <a:gd name="T0" fmla="*/ 36 w 106"/>
                  <a:gd name="T1" fmla="*/ 191 h 242"/>
                  <a:gd name="T2" fmla="*/ 42 w 106"/>
                  <a:gd name="T3" fmla="*/ 201 h 242"/>
                  <a:gd name="T4" fmla="*/ 106 w 106"/>
                  <a:gd name="T5" fmla="*/ 242 h 242"/>
                  <a:gd name="T6" fmla="*/ 106 w 106"/>
                  <a:gd name="T7" fmla="*/ 241 h 242"/>
                  <a:gd name="T8" fmla="*/ 36 w 106"/>
                  <a:gd name="T9" fmla="*/ 191 h 242"/>
                  <a:gd name="T10" fmla="*/ 54 w 106"/>
                  <a:gd name="T11" fmla="*/ 0 h 242"/>
                  <a:gd name="T12" fmla="*/ 49 w 106"/>
                  <a:gd name="T13" fmla="*/ 2 h 242"/>
                  <a:gd name="T14" fmla="*/ 0 w 106"/>
                  <a:gd name="T15" fmla="*/ 135 h 242"/>
                  <a:gd name="T16" fmla="*/ 4 w 106"/>
                  <a:gd name="T17" fmla="*/ 140 h 242"/>
                  <a:gd name="T18" fmla="*/ 54 w 106"/>
                  <a:gd name="T19"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42">
                    <a:moveTo>
                      <a:pt x="36" y="191"/>
                    </a:moveTo>
                    <a:cubicBezTo>
                      <a:pt x="42" y="201"/>
                      <a:pt x="42" y="201"/>
                      <a:pt x="42" y="201"/>
                    </a:cubicBezTo>
                    <a:cubicBezTo>
                      <a:pt x="64" y="220"/>
                      <a:pt x="89" y="238"/>
                      <a:pt x="106" y="242"/>
                    </a:cubicBezTo>
                    <a:cubicBezTo>
                      <a:pt x="106" y="241"/>
                      <a:pt x="106" y="241"/>
                      <a:pt x="106" y="241"/>
                    </a:cubicBezTo>
                    <a:cubicBezTo>
                      <a:pt x="87" y="234"/>
                      <a:pt x="59" y="211"/>
                      <a:pt x="36" y="191"/>
                    </a:cubicBezTo>
                    <a:moveTo>
                      <a:pt x="54" y="0"/>
                    </a:moveTo>
                    <a:cubicBezTo>
                      <a:pt x="49" y="2"/>
                      <a:pt x="49" y="2"/>
                      <a:pt x="49" y="2"/>
                    </a:cubicBezTo>
                    <a:cubicBezTo>
                      <a:pt x="0" y="135"/>
                      <a:pt x="0" y="135"/>
                      <a:pt x="0" y="135"/>
                    </a:cubicBezTo>
                    <a:cubicBezTo>
                      <a:pt x="4" y="140"/>
                      <a:pt x="4" y="140"/>
                      <a:pt x="4" y="140"/>
                    </a:cubicBezTo>
                    <a:cubicBezTo>
                      <a:pt x="54" y="0"/>
                      <a:pt x="54" y="0"/>
                      <a:pt x="54"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2" name="ïṣľïḓè"/>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close/>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3" name="ïSľïḑé"/>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4" name="iSľïďé"/>
              <p:cNvSpPr/>
              <p:nvPr/>
            </p:nvSpPr>
            <p:spPr bwMode="auto">
              <a:xfrm>
                <a:off x="7977188" y="2409825"/>
                <a:ext cx="384175" cy="1309688"/>
              </a:xfrm>
              <a:custGeom>
                <a:avLst/>
                <a:gdLst>
                  <a:gd name="T0" fmla="*/ 85 w 271"/>
                  <a:gd name="T1" fmla="*/ 42 h 921"/>
                  <a:gd name="T2" fmla="*/ 43 w 271"/>
                  <a:gd name="T3" fmla="*/ 244 h 921"/>
                  <a:gd name="T4" fmla="*/ 108 w 271"/>
                  <a:gd name="T5" fmla="*/ 534 h 921"/>
                  <a:gd name="T6" fmla="*/ 0 w 271"/>
                  <a:gd name="T7" fmla="*/ 833 h 921"/>
                  <a:gd name="T8" fmla="*/ 113 w 271"/>
                  <a:gd name="T9" fmla="*/ 921 h 921"/>
                  <a:gd name="T10" fmla="*/ 221 w 271"/>
                  <a:gd name="T11" fmla="*/ 682 h 921"/>
                  <a:gd name="T12" fmla="*/ 258 w 271"/>
                  <a:gd name="T13" fmla="*/ 469 h 921"/>
                  <a:gd name="T14" fmla="*/ 196 w 271"/>
                  <a:gd name="T15" fmla="*/ 129 h 921"/>
                  <a:gd name="T16" fmla="*/ 85 w 271"/>
                  <a:gd name="T17" fmla="*/ 42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921">
                    <a:moveTo>
                      <a:pt x="85" y="42"/>
                    </a:moveTo>
                    <a:cubicBezTo>
                      <a:pt x="85" y="42"/>
                      <a:pt x="18" y="105"/>
                      <a:pt x="43" y="244"/>
                    </a:cubicBezTo>
                    <a:cubicBezTo>
                      <a:pt x="68" y="383"/>
                      <a:pt x="108" y="534"/>
                      <a:pt x="108" y="534"/>
                    </a:cubicBezTo>
                    <a:cubicBezTo>
                      <a:pt x="0" y="833"/>
                      <a:pt x="0" y="833"/>
                      <a:pt x="0" y="833"/>
                    </a:cubicBezTo>
                    <a:cubicBezTo>
                      <a:pt x="0" y="833"/>
                      <a:pt x="76" y="912"/>
                      <a:pt x="113" y="921"/>
                    </a:cubicBezTo>
                    <a:cubicBezTo>
                      <a:pt x="221" y="682"/>
                      <a:pt x="221" y="682"/>
                      <a:pt x="221" y="682"/>
                    </a:cubicBezTo>
                    <a:cubicBezTo>
                      <a:pt x="221" y="682"/>
                      <a:pt x="271" y="599"/>
                      <a:pt x="258" y="469"/>
                    </a:cubicBezTo>
                    <a:cubicBezTo>
                      <a:pt x="244" y="339"/>
                      <a:pt x="196" y="129"/>
                      <a:pt x="196" y="129"/>
                    </a:cubicBezTo>
                    <a:cubicBezTo>
                      <a:pt x="196" y="129"/>
                      <a:pt x="196" y="0"/>
                      <a:pt x="85" y="42"/>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5" name="íṡľiḋe"/>
              <p:cNvSpPr/>
              <p:nvPr/>
            </p:nvSpPr>
            <p:spPr bwMode="auto">
              <a:xfrm>
                <a:off x="7970838" y="3602038"/>
                <a:ext cx="19050" cy="23813"/>
              </a:xfrm>
              <a:custGeom>
                <a:avLst/>
                <a:gdLst>
                  <a:gd name="T0" fmla="*/ 5 w 13"/>
                  <a:gd name="T1" fmla="*/ 0 h 16"/>
                  <a:gd name="T2" fmla="*/ 0 w 13"/>
                  <a:gd name="T3" fmla="*/ 4 h 16"/>
                  <a:gd name="T4" fmla="*/ 8 w 13"/>
                  <a:gd name="T5" fmla="*/ 16 h 16"/>
                  <a:gd name="T6" fmla="*/ 11 w 13"/>
                  <a:gd name="T7" fmla="*/ 15 h 16"/>
                  <a:gd name="T8" fmla="*/ 9 w 13"/>
                  <a:gd name="T9" fmla="*/ 11 h 16"/>
                  <a:gd name="T10" fmla="*/ 13 w 13"/>
                  <a:gd name="T11" fmla="*/ 8 h 16"/>
                  <a:gd name="T12" fmla="*/ 5 w 1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3" h="16">
                    <a:moveTo>
                      <a:pt x="5" y="0"/>
                    </a:moveTo>
                    <a:cubicBezTo>
                      <a:pt x="3" y="0"/>
                      <a:pt x="1" y="2"/>
                      <a:pt x="0" y="4"/>
                    </a:cubicBezTo>
                    <a:cubicBezTo>
                      <a:pt x="1" y="6"/>
                      <a:pt x="4" y="11"/>
                      <a:pt x="8" y="16"/>
                    </a:cubicBezTo>
                    <a:cubicBezTo>
                      <a:pt x="11" y="15"/>
                      <a:pt x="11" y="15"/>
                      <a:pt x="11" y="15"/>
                    </a:cubicBezTo>
                    <a:cubicBezTo>
                      <a:pt x="9" y="11"/>
                      <a:pt x="9" y="11"/>
                      <a:pt x="9" y="11"/>
                    </a:cubicBezTo>
                    <a:cubicBezTo>
                      <a:pt x="13" y="8"/>
                      <a:pt x="13" y="8"/>
                      <a:pt x="13" y="8"/>
                    </a:cubicBezTo>
                    <a:cubicBezTo>
                      <a:pt x="10" y="5"/>
                      <a:pt x="7" y="3"/>
                      <a:pt x="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6" name="íṡ1îdè"/>
              <p:cNvSpPr/>
              <p:nvPr/>
            </p:nvSpPr>
            <p:spPr bwMode="auto">
              <a:xfrm>
                <a:off x="7981951" y="3624263"/>
                <a:ext cx="85725" cy="144463"/>
              </a:xfrm>
              <a:custGeom>
                <a:avLst/>
                <a:gdLst>
                  <a:gd name="T0" fmla="*/ 3 w 60"/>
                  <a:gd name="T1" fmla="*/ 0 h 102"/>
                  <a:gd name="T2" fmla="*/ 0 w 60"/>
                  <a:gd name="T3" fmla="*/ 1 h 102"/>
                  <a:gd name="T4" fmla="*/ 60 w 60"/>
                  <a:gd name="T5" fmla="*/ 102 h 102"/>
                  <a:gd name="T6" fmla="*/ 59 w 60"/>
                  <a:gd name="T7" fmla="*/ 78 h 102"/>
                  <a:gd name="T8" fmla="*/ 43 w 60"/>
                  <a:gd name="T9" fmla="*/ 51 h 102"/>
                  <a:gd name="T10" fmla="*/ 35 w 60"/>
                  <a:gd name="T11" fmla="*/ 48 h 102"/>
                  <a:gd name="T12" fmla="*/ 3 w 60"/>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60" h="102">
                    <a:moveTo>
                      <a:pt x="3" y="0"/>
                    </a:moveTo>
                    <a:cubicBezTo>
                      <a:pt x="0" y="1"/>
                      <a:pt x="0" y="1"/>
                      <a:pt x="0" y="1"/>
                    </a:cubicBezTo>
                    <a:cubicBezTo>
                      <a:pt x="16" y="24"/>
                      <a:pt x="46" y="69"/>
                      <a:pt x="60" y="102"/>
                    </a:cubicBezTo>
                    <a:cubicBezTo>
                      <a:pt x="60" y="94"/>
                      <a:pt x="59" y="86"/>
                      <a:pt x="59" y="78"/>
                    </a:cubicBezTo>
                    <a:cubicBezTo>
                      <a:pt x="54" y="69"/>
                      <a:pt x="48" y="60"/>
                      <a:pt x="43" y="51"/>
                    </a:cubicBezTo>
                    <a:cubicBezTo>
                      <a:pt x="35" y="48"/>
                      <a:pt x="35" y="48"/>
                      <a:pt x="35" y="48"/>
                    </a:cubicBezTo>
                    <a:cubicBezTo>
                      <a:pt x="3" y="0"/>
                      <a:pt x="3" y="0"/>
                      <a:pt x="3"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7" name="iṡlîḑé"/>
              <p:cNvSpPr/>
              <p:nvPr/>
            </p:nvSpPr>
            <p:spPr bwMode="auto">
              <a:xfrm>
                <a:off x="7983538" y="3613150"/>
                <a:ext cx="60325" cy="82550"/>
              </a:xfrm>
              <a:custGeom>
                <a:avLst/>
                <a:gdLst>
                  <a:gd name="T0" fmla="*/ 4 w 42"/>
                  <a:gd name="T1" fmla="*/ 0 h 58"/>
                  <a:gd name="T2" fmla="*/ 0 w 42"/>
                  <a:gd name="T3" fmla="*/ 3 h 58"/>
                  <a:gd name="T4" fmla="*/ 2 w 42"/>
                  <a:gd name="T5" fmla="*/ 7 h 58"/>
                  <a:gd name="T6" fmla="*/ 34 w 42"/>
                  <a:gd name="T7" fmla="*/ 55 h 58"/>
                  <a:gd name="T8" fmla="*/ 42 w 42"/>
                  <a:gd name="T9" fmla="*/ 58 h 58"/>
                  <a:gd name="T10" fmla="*/ 4 w 42"/>
                  <a:gd name="T11" fmla="*/ 0 h 58"/>
                  <a:gd name="T12" fmla="*/ 4 w 42"/>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 y="0"/>
                    </a:moveTo>
                    <a:cubicBezTo>
                      <a:pt x="0" y="3"/>
                      <a:pt x="0" y="3"/>
                      <a:pt x="0" y="3"/>
                    </a:cubicBezTo>
                    <a:cubicBezTo>
                      <a:pt x="2" y="7"/>
                      <a:pt x="2" y="7"/>
                      <a:pt x="2" y="7"/>
                    </a:cubicBezTo>
                    <a:cubicBezTo>
                      <a:pt x="34" y="55"/>
                      <a:pt x="34" y="55"/>
                      <a:pt x="34" y="55"/>
                    </a:cubicBezTo>
                    <a:cubicBezTo>
                      <a:pt x="42" y="58"/>
                      <a:pt x="42" y="58"/>
                      <a:pt x="42" y="58"/>
                    </a:cubicBezTo>
                    <a:cubicBezTo>
                      <a:pt x="27" y="34"/>
                      <a:pt x="12" y="12"/>
                      <a:pt x="4" y="0"/>
                    </a:cubicBezTo>
                    <a:cubicBezTo>
                      <a:pt x="4" y="0"/>
                      <a:pt x="4" y="0"/>
                      <a:pt x="4"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8" name="i$1íde"/>
              <p:cNvSpPr/>
              <p:nvPr/>
            </p:nvSpPr>
            <p:spPr bwMode="auto">
              <a:xfrm>
                <a:off x="8089901" y="3789363"/>
                <a:ext cx="4763" cy="28575"/>
              </a:xfrm>
              <a:custGeom>
                <a:avLst/>
                <a:gdLst>
                  <a:gd name="T0" fmla="*/ 0 w 3"/>
                  <a:gd name="T1" fmla="*/ 0 h 20"/>
                  <a:gd name="T2" fmla="*/ 1 w 3"/>
                  <a:gd name="T3" fmla="*/ 20 h 20"/>
                  <a:gd name="T4" fmla="*/ 2 w 3"/>
                  <a:gd name="T5" fmla="*/ 16 h 20"/>
                  <a:gd name="T6" fmla="*/ 0 w 3"/>
                  <a:gd name="T7" fmla="*/ 0 h 20"/>
                </a:gdLst>
                <a:ahLst/>
                <a:cxnLst>
                  <a:cxn ang="0">
                    <a:pos x="T0" y="T1"/>
                  </a:cxn>
                  <a:cxn ang="0">
                    <a:pos x="T2" y="T3"/>
                  </a:cxn>
                  <a:cxn ang="0">
                    <a:pos x="T4" y="T5"/>
                  </a:cxn>
                  <a:cxn ang="0">
                    <a:pos x="T6" y="T7"/>
                  </a:cxn>
                </a:cxnLst>
                <a:rect l="0" t="0" r="r" b="b"/>
                <a:pathLst>
                  <a:path w="3" h="20">
                    <a:moveTo>
                      <a:pt x="0" y="0"/>
                    </a:moveTo>
                    <a:cubicBezTo>
                      <a:pt x="0" y="7"/>
                      <a:pt x="0" y="13"/>
                      <a:pt x="1" y="20"/>
                    </a:cubicBezTo>
                    <a:cubicBezTo>
                      <a:pt x="1" y="19"/>
                      <a:pt x="1" y="18"/>
                      <a:pt x="2" y="16"/>
                    </a:cubicBezTo>
                    <a:cubicBezTo>
                      <a:pt x="3" y="12"/>
                      <a:pt x="2" y="7"/>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9" name="î$ļîḋé"/>
              <p:cNvSpPr/>
              <p:nvPr/>
            </p:nvSpPr>
            <p:spPr bwMode="auto">
              <a:xfrm>
                <a:off x="8059738" y="3832225"/>
                <a:ext cx="11113" cy="7938"/>
              </a:xfrm>
              <a:custGeom>
                <a:avLst/>
                <a:gdLst>
                  <a:gd name="T0" fmla="*/ 7 w 7"/>
                  <a:gd name="T1" fmla="*/ 0 h 5"/>
                  <a:gd name="T2" fmla="*/ 0 w 7"/>
                  <a:gd name="T3" fmla="*/ 5 h 5"/>
                  <a:gd name="T4" fmla="*/ 5 w 7"/>
                  <a:gd name="T5" fmla="*/ 5 h 5"/>
                  <a:gd name="T6" fmla="*/ 7 w 7"/>
                  <a:gd name="T7" fmla="*/ 5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5" y="2"/>
                      <a:pt x="3" y="4"/>
                      <a:pt x="0" y="5"/>
                    </a:cubicBezTo>
                    <a:cubicBezTo>
                      <a:pt x="2" y="5"/>
                      <a:pt x="4" y="5"/>
                      <a:pt x="5" y="5"/>
                    </a:cubicBezTo>
                    <a:cubicBezTo>
                      <a:pt x="6" y="5"/>
                      <a:pt x="7" y="5"/>
                      <a:pt x="7" y="5"/>
                    </a:cubicBezTo>
                    <a:cubicBezTo>
                      <a:pt x="7" y="3"/>
                      <a:pt x="7" y="2"/>
                      <a:pt x="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0" name="íŝḷiḓè"/>
              <p:cNvSpPr/>
              <p:nvPr/>
            </p:nvSpPr>
            <p:spPr bwMode="auto">
              <a:xfrm>
                <a:off x="8088313" y="3787775"/>
                <a:ext cx="3175" cy="31750"/>
              </a:xfrm>
              <a:custGeom>
                <a:avLst/>
                <a:gdLst>
                  <a:gd name="T0" fmla="*/ 0 w 2"/>
                  <a:gd name="T1" fmla="*/ 0 h 22"/>
                  <a:gd name="T2" fmla="*/ 2 w 2"/>
                  <a:gd name="T3" fmla="*/ 22 h 22"/>
                  <a:gd name="T4" fmla="*/ 2 w 2"/>
                  <a:gd name="T5" fmla="*/ 21 h 22"/>
                  <a:gd name="T6" fmla="*/ 1 w 2"/>
                  <a:gd name="T7" fmla="*/ 1 h 22"/>
                  <a:gd name="T8" fmla="*/ 0 w 2"/>
                  <a:gd name="T9" fmla="*/ 0 h 22"/>
                </a:gdLst>
                <a:ahLst/>
                <a:cxnLst>
                  <a:cxn ang="0">
                    <a:pos x="T0" y="T1"/>
                  </a:cxn>
                  <a:cxn ang="0">
                    <a:pos x="T2" y="T3"/>
                  </a:cxn>
                  <a:cxn ang="0">
                    <a:pos x="T4" y="T5"/>
                  </a:cxn>
                  <a:cxn ang="0">
                    <a:pos x="T6" y="T7"/>
                  </a:cxn>
                  <a:cxn ang="0">
                    <a:pos x="T8" y="T9"/>
                  </a:cxn>
                </a:cxnLst>
                <a:rect l="0" t="0" r="r" b="b"/>
                <a:pathLst>
                  <a:path w="2" h="22">
                    <a:moveTo>
                      <a:pt x="0" y="0"/>
                    </a:moveTo>
                    <a:cubicBezTo>
                      <a:pt x="1" y="7"/>
                      <a:pt x="1" y="15"/>
                      <a:pt x="2" y="22"/>
                    </a:cubicBezTo>
                    <a:cubicBezTo>
                      <a:pt x="2" y="22"/>
                      <a:pt x="2" y="22"/>
                      <a:pt x="2" y="21"/>
                    </a:cubicBezTo>
                    <a:cubicBezTo>
                      <a:pt x="1" y="14"/>
                      <a:pt x="1" y="8"/>
                      <a:pt x="1" y="1"/>
                    </a:cubicBezTo>
                    <a:cubicBezTo>
                      <a:pt x="1" y="0"/>
                      <a:pt x="1"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1" name="íšlíḑè"/>
              <p:cNvSpPr/>
              <p:nvPr/>
            </p:nvSpPr>
            <p:spPr bwMode="auto">
              <a:xfrm>
                <a:off x="8070851" y="3778250"/>
                <a:ext cx="20638" cy="61913"/>
              </a:xfrm>
              <a:custGeom>
                <a:avLst/>
                <a:gdLst>
                  <a:gd name="T0" fmla="*/ 11 w 15"/>
                  <a:gd name="T1" fmla="*/ 0 h 43"/>
                  <a:gd name="T2" fmla="*/ 5 w 15"/>
                  <a:gd name="T3" fmla="*/ 14 h 43"/>
                  <a:gd name="T4" fmla="*/ 5 w 15"/>
                  <a:gd name="T5" fmla="*/ 24 h 43"/>
                  <a:gd name="T6" fmla="*/ 0 w 15"/>
                  <a:gd name="T7" fmla="*/ 38 h 43"/>
                  <a:gd name="T8" fmla="*/ 0 w 15"/>
                  <a:gd name="T9" fmla="*/ 43 h 43"/>
                  <a:gd name="T10" fmla="*/ 15 w 15"/>
                  <a:gd name="T11" fmla="*/ 29 h 43"/>
                  <a:gd name="T12" fmla="*/ 13 w 15"/>
                  <a:gd name="T13" fmla="*/ 7 h 43"/>
                  <a:gd name="T14" fmla="*/ 11 w 15"/>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3">
                    <a:moveTo>
                      <a:pt x="11" y="0"/>
                    </a:moveTo>
                    <a:cubicBezTo>
                      <a:pt x="9" y="5"/>
                      <a:pt x="7" y="10"/>
                      <a:pt x="5" y="14"/>
                    </a:cubicBezTo>
                    <a:cubicBezTo>
                      <a:pt x="6" y="18"/>
                      <a:pt x="6" y="22"/>
                      <a:pt x="5" y="24"/>
                    </a:cubicBezTo>
                    <a:cubicBezTo>
                      <a:pt x="4" y="31"/>
                      <a:pt x="2" y="35"/>
                      <a:pt x="0" y="38"/>
                    </a:cubicBezTo>
                    <a:cubicBezTo>
                      <a:pt x="0" y="40"/>
                      <a:pt x="0" y="41"/>
                      <a:pt x="0" y="43"/>
                    </a:cubicBezTo>
                    <a:cubicBezTo>
                      <a:pt x="6" y="43"/>
                      <a:pt x="11" y="39"/>
                      <a:pt x="15" y="29"/>
                    </a:cubicBezTo>
                    <a:cubicBezTo>
                      <a:pt x="14" y="22"/>
                      <a:pt x="14" y="14"/>
                      <a:pt x="13" y="7"/>
                    </a:cubicBezTo>
                    <a:cubicBezTo>
                      <a:pt x="13" y="5"/>
                      <a:pt x="12" y="3"/>
                      <a:pt x="11"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2" name="íSḻiḓe"/>
              <p:cNvSpPr/>
              <p:nvPr/>
            </p:nvSpPr>
            <p:spPr bwMode="auto">
              <a:xfrm>
                <a:off x="8066088" y="3733800"/>
                <a:ext cx="20638" cy="65088"/>
              </a:xfrm>
              <a:custGeom>
                <a:avLst/>
                <a:gdLst>
                  <a:gd name="T0" fmla="*/ 0 w 14"/>
                  <a:gd name="T1" fmla="*/ 0 h 45"/>
                  <a:gd name="T2" fmla="*/ 1 w 14"/>
                  <a:gd name="T3" fmla="*/ 24 h 45"/>
                  <a:gd name="T4" fmla="*/ 8 w 14"/>
                  <a:gd name="T5" fmla="*/ 45 h 45"/>
                  <a:gd name="T6" fmla="*/ 14 w 14"/>
                  <a:gd name="T7" fmla="*/ 31 h 45"/>
                  <a:gd name="T8" fmla="*/ 0 w 14"/>
                  <a:gd name="T9" fmla="*/ 0 h 45"/>
                </a:gdLst>
                <a:ahLst/>
                <a:cxnLst>
                  <a:cxn ang="0">
                    <a:pos x="T0" y="T1"/>
                  </a:cxn>
                  <a:cxn ang="0">
                    <a:pos x="T2" y="T3"/>
                  </a:cxn>
                  <a:cxn ang="0">
                    <a:pos x="T4" y="T5"/>
                  </a:cxn>
                  <a:cxn ang="0">
                    <a:pos x="T6" y="T7"/>
                  </a:cxn>
                  <a:cxn ang="0">
                    <a:pos x="T8" y="T9"/>
                  </a:cxn>
                </a:cxnLst>
                <a:rect l="0" t="0" r="r" b="b"/>
                <a:pathLst>
                  <a:path w="14" h="45">
                    <a:moveTo>
                      <a:pt x="0" y="0"/>
                    </a:moveTo>
                    <a:cubicBezTo>
                      <a:pt x="0" y="8"/>
                      <a:pt x="1" y="16"/>
                      <a:pt x="1" y="24"/>
                    </a:cubicBezTo>
                    <a:cubicBezTo>
                      <a:pt x="4" y="32"/>
                      <a:pt x="7" y="39"/>
                      <a:pt x="8" y="45"/>
                    </a:cubicBezTo>
                    <a:cubicBezTo>
                      <a:pt x="10" y="41"/>
                      <a:pt x="12" y="36"/>
                      <a:pt x="14" y="31"/>
                    </a:cubicBezTo>
                    <a:cubicBezTo>
                      <a:pt x="11" y="22"/>
                      <a:pt x="6" y="11"/>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3" name="íṥļîḓé"/>
              <p:cNvSpPr/>
              <p:nvPr/>
            </p:nvSpPr>
            <p:spPr bwMode="auto">
              <a:xfrm>
                <a:off x="7978776" y="3602038"/>
                <a:ext cx="11113" cy="11113"/>
              </a:xfrm>
              <a:custGeom>
                <a:avLst/>
                <a:gdLst>
                  <a:gd name="T0" fmla="*/ 0 w 8"/>
                  <a:gd name="T1" fmla="*/ 0 h 8"/>
                  <a:gd name="T2" fmla="*/ 0 w 8"/>
                  <a:gd name="T3" fmla="*/ 0 h 8"/>
                  <a:gd name="T4" fmla="*/ 8 w 8"/>
                  <a:gd name="T5" fmla="*/ 8 h 8"/>
                  <a:gd name="T6" fmla="*/ 8 w 8"/>
                  <a:gd name="T7" fmla="*/ 8 h 8"/>
                  <a:gd name="T8" fmla="*/ 3 w 8"/>
                  <a:gd name="T9" fmla="*/ 1 h 8"/>
                  <a:gd name="T10" fmla="*/ 0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0" y="0"/>
                    </a:moveTo>
                    <a:cubicBezTo>
                      <a:pt x="0" y="0"/>
                      <a:pt x="0" y="0"/>
                      <a:pt x="0" y="0"/>
                    </a:cubicBezTo>
                    <a:cubicBezTo>
                      <a:pt x="2" y="3"/>
                      <a:pt x="5" y="5"/>
                      <a:pt x="8" y="8"/>
                    </a:cubicBezTo>
                    <a:cubicBezTo>
                      <a:pt x="8" y="8"/>
                      <a:pt x="8" y="8"/>
                      <a:pt x="8" y="8"/>
                    </a:cubicBezTo>
                    <a:cubicBezTo>
                      <a:pt x="5" y="4"/>
                      <a:pt x="3" y="1"/>
                      <a:pt x="3" y="1"/>
                    </a:cubicBezTo>
                    <a:cubicBezTo>
                      <a:pt x="2" y="0"/>
                      <a:pt x="1"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4" name="íSľiḋe"/>
              <p:cNvSpPr/>
              <p:nvPr/>
            </p:nvSpPr>
            <p:spPr bwMode="auto">
              <a:xfrm>
                <a:off x="7989888" y="3613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5" name="íŝlîḍè"/>
              <p:cNvSpPr/>
              <p:nvPr/>
            </p:nvSpPr>
            <p:spPr bwMode="auto">
              <a:xfrm>
                <a:off x="7943851" y="3602038"/>
                <a:ext cx="115888" cy="238125"/>
              </a:xfrm>
              <a:custGeom>
                <a:avLst/>
                <a:gdLst>
                  <a:gd name="T0" fmla="*/ 14 w 82"/>
                  <a:gd name="T1" fmla="*/ 0 h 167"/>
                  <a:gd name="T2" fmla="*/ 0 w 82"/>
                  <a:gd name="T3" fmla="*/ 32 h 167"/>
                  <a:gd name="T4" fmla="*/ 30 w 82"/>
                  <a:gd name="T5" fmla="*/ 117 h 167"/>
                  <a:gd name="T6" fmla="*/ 63 w 82"/>
                  <a:gd name="T7" fmla="*/ 163 h 167"/>
                  <a:gd name="T8" fmla="*/ 77 w 82"/>
                  <a:gd name="T9" fmla="*/ 167 h 167"/>
                  <a:gd name="T10" fmla="*/ 82 w 82"/>
                  <a:gd name="T11" fmla="*/ 167 h 167"/>
                  <a:gd name="T12" fmla="*/ 74 w 82"/>
                  <a:gd name="T13" fmla="*/ 163 h 167"/>
                  <a:gd name="T14" fmla="*/ 40 w 82"/>
                  <a:gd name="T15" fmla="*/ 117 h 167"/>
                  <a:gd name="T16" fmla="*/ 11 w 82"/>
                  <a:gd name="T17" fmla="*/ 32 h 167"/>
                  <a:gd name="T18" fmla="*/ 19 w 82"/>
                  <a:gd name="T19" fmla="*/ 4 h 167"/>
                  <a:gd name="T20" fmla="*/ 17 w 82"/>
                  <a:gd name="T21" fmla="*/ 1 h 167"/>
                  <a:gd name="T22" fmla="*/ 14 w 82"/>
                  <a:gd name="T2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167">
                    <a:moveTo>
                      <a:pt x="14" y="0"/>
                    </a:moveTo>
                    <a:cubicBezTo>
                      <a:pt x="3" y="0"/>
                      <a:pt x="0" y="32"/>
                      <a:pt x="0" y="32"/>
                    </a:cubicBezTo>
                    <a:cubicBezTo>
                      <a:pt x="30" y="117"/>
                      <a:pt x="30" y="117"/>
                      <a:pt x="30" y="117"/>
                    </a:cubicBezTo>
                    <a:cubicBezTo>
                      <a:pt x="63" y="163"/>
                      <a:pt x="63" y="163"/>
                      <a:pt x="63" y="163"/>
                    </a:cubicBezTo>
                    <a:cubicBezTo>
                      <a:pt x="63" y="163"/>
                      <a:pt x="70" y="167"/>
                      <a:pt x="77" y="167"/>
                    </a:cubicBezTo>
                    <a:cubicBezTo>
                      <a:pt x="79" y="167"/>
                      <a:pt x="81" y="167"/>
                      <a:pt x="82" y="167"/>
                    </a:cubicBezTo>
                    <a:cubicBezTo>
                      <a:pt x="77" y="165"/>
                      <a:pt x="74" y="163"/>
                      <a:pt x="74" y="163"/>
                    </a:cubicBezTo>
                    <a:cubicBezTo>
                      <a:pt x="40" y="117"/>
                      <a:pt x="40" y="117"/>
                      <a:pt x="40" y="117"/>
                    </a:cubicBezTo>
                    <a:cubicBezTo>
                      <a:pt x="11" y="32"/>
                      <a:pt x="11" y="32"/>
                      <a:pt x="11" y="32"/>
                    </a:cubicBezTo>
                    <a:cubicBezTo>
                      <a:pt x="11" y="32"/>
                      <a:pt x="12" y="12"/>
                      <a:pt x="19" y="4"/>
                    </a:cubicBezTo>
                    <a:cubicBezTo>
                      <a:pt x="17" y="2"/>
                      <a:pt x="17" y="1"/>
                      <a:pt x="17" y="1"/>
                    </a:cubicBezTo>
                    <a:cubicBezTo>
                      <a:pt x="16" y="0"/>
                      <a:pt x="15" y="0"/>
                      <a:pt x="14"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6" name="ïšļïḋé"/>
              <p:cNvSpPr/>
              <p:nvPr/>
            </p:nvSpPr>
            <p:spPr bwMode="auto">
              <a:xfrm>
                <a:off x="7959726" y="3608388"/>
                <a:ext cx="111125" cy="231775"/>
              </a:xfrm>
              <a:custGeom>
                <a:avLst/>
                <a:gdLst>
                  <a:gd name="T0" fmla="*/ 8 w 78"/>
                  <a:gd name="T1" fmla="*/ 0 h 163"/>
                  <a:gd name="T2" fmla="*/ 0 w 78"/>
                  <a:gd name="T3" fmla="*/ 28 h 163"/>
                  <a:gd name="T4" fmla="*/ 29 w 78"/>
                  <a:gd name="T5" fmla="*/ 113 h 163"/>
                  <a:gd name="T6" fmla="*/ 63 w 78"/>
                  <a:gd name="T7" fmla="*/ 159 h 163"/>
                  <a:gd name="T8" fmla="*/ 71 w 78"/>
                  <a:gd name="T9" fmla="*/ 163 h 163"/>
                  <a:gd name="T10" fmla="*/ 78 w 78"/>
                  <a:gd name="T11" fmla="*/ 158 h 163"/>
                  <a:gd name="T12" fmla="*/ 77 w 78"/>
                  <a:gd name="T13" fmla="*/ 140 h 163"/>
                  <a:gd name="T14" fmla="*/ 11 w 78"/>
                  <a:gd name="T15" fmla="*/ 15 h 163"/>
                  <a:gd name="T16" fmla="*/ 16 w 78"/>
                  <a:gd name="T17" fmla="*/ 12 h 163"/>
                  <a:gd name="T18" fmla="*/ 8 w 78"/>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63">
                    <a:moveTo>
                      <a:pt x="8" y="0"/>
                    </a:moveTo>
                    <a:cubicBezTo>
                      <a:pt x="1" y="8"/>
                      <a:pt x="0" y="28"/>
                      <a:pt x="0" y="28"/>
                    </a:cubicBezTo>
                    <a:cubicBezTo>
                      <a:pt x="29" y="113"/>
                      <a:pt x="29" y="113"/>
                      <a:pt x="29" y="113"/>
                    </a:cubicBezTo>
                    <a:cubicBezTo>
                      <a:pt x="63" y="159"/>
                      <a:pt x="63" y="159"/>
                      <a:pt x="63" y="159"/>
                    </a:cubicBezTo>
                    <a:cubicBezTo>
                      <a:pt x="63" y="159"/>
                      <a:pt x="66" y="161"/>
                      <a:pt x="71" y="163"/>
                    </a:cubicBezTo>
                    <a:cubicBezTo>
                      <a:pt x="74" y="162"/>
                      <a:pt x="76" y="160"/>
                      <a:pt x="78" y="158"/>
                    </a:cubicBezTo>
                    <a:cubicBezTo>
                      <a:pt x="78" y="152"/>
                      <a:pt x="77" y="146"/>
                      <a:pt x="77" y="140"/>
                    </a:cubicBezTo>
                    <a:cubicBezTo>
                      <a:pt x="11" y="15"/>
                      <a:pt x="11" y="15"/>
                      <a:pt x="11" y="15"/>
                    </a:cubicBezTo>
                    <a:cubicBezTo>
                      <a:pt x="16" y="12"/>
                      <a:pt x="16" y="12"/>
                      <a:pt x="16" y="12"/>
                    </a:cubicBezTo>
                    <a:cubicBezTo>
                      <a:pt x="12" y="7"/>
                      <a:pt x="9" y="2"/>
                      <a:pt x="8"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7" name="íŝļïďe"/>
              <p:cNvSpPr/>
              <p:nvPr/>
            </p:nvSpPr>
            <p:spPr bwMode="auto">
              <a:xfrm>
                <a:off x="7975601" y="3625850"/>
                <a:ext cx="93663" cy="180975"/>
              </a:xfrm>
              <a:custGeom>
                <a:avLst/>
                <a:gdLst>
                  <a:gd name="T0" fmla="*/ 5 w 66"/>
                  <a:gd name="T1" fmla="*/ 0 h 128"/>
                  <a:gd name="T2" fmla="*/ 0 w 66"/>
                  <a:gd name="T3" fmla="*/ 3 h 128"/>
                  <a:gd name="T4" fmla="*/ 66 w 66"/>
                  <a:gd name="T5" fmla="*/ 128 h 128"/>
                  <a:gd name="T6" fmla="*/ 65 w 66"/>
                  <a:gd name="T7" fmla="*/ 101 h 128"/>
                  <a:gd name="T8" fmla="*/ 5 w 66"/>
                  <a:gd name="T9" fmla="*/ 0 h 128"/>
                </a:gdLst>
                <a:ahLst/>
                <a:cxnLst>
                  <a:cxn ang="0">
                    <a:pos x="T0" y="T1"/>
                  </a:cxn>
                  <a:cxn ang="0">
                    <a:pos x="T2" y="T3"/>
                  </a:cxn>
                  <a:cxn ang="0">
                    <a:pos x="T4" y="T5"/>
                  </a:cxn>
                  <a:cxn ang="0">
                    <a:pos x="T6" y="T7"/>
                  </a:cxn>
                  <a:cxn ang="0">
                    <a:pos x="T8" y="T9"/>
                  </a:cxn>
                </a:cxnLst>
                <a:rect l="0" t="0" r="r" b="b"/>
                <a:pathLst>
                  <a:path w="66" h="128">
                    <a:moveTo>
                      <a:pt x="5" y="0"/>
                    </a:moveTo>
                    <a:cubicBezTo>
                      <a:pt x="0" y="3"/>
                      <a:pt x="0" y="3"/>
                      <a:pt x="0" y="3"/>
                    </a:cubicBezTo>
                    <a:cubicBezTo>
                      <a:pt x="66" y="128"/>
                      <a:pt x="66" y="128"/>
                      <a:pt x="66" y="128"/>
                    </a:cubicBezTo>
                    <a:cubicBezTo>
                      <a:pt x="66" y="119"/>
                      <a:pt x="65" y="110"/>
                      <a:pt x="65" y="101"/>
                    </a:cubicBezTo>
                    <a:cubicBezTo>
                      <a:pt x="51" y="68"/>
                      <a:pt x="21" y="23"/>
                      <a:pt x="5"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8" name="iŝľíḋé"/>
              <p:cNvSpPr/>
              <p:nvPr/>
            </p:nvSpPr>
            <p:spPr bwMode="auto">
              <a:xfrm>
                <a:off x="8069263" y="3798888"/>
                <a:ext cx="9525" cy="33338"/>
              </a:xfrm>
              <a:custGeom>
                <a:avLst/>
                <a:gdLst>
                  <a:gd name="T0" fmla="*/ 6 w 7"/>
                  <a:gd name="T1" fmla="*/ 0 h 24"/>
                  <a:gd name="T2" fmla="*/ 1 w 7"/>
                  <a:gd name="T3" fmla="*/ 7 h 24"/>
                  <a:gd name="T4" fmla="*/ 0 w 7"/>
                  <a:gd name="T5" fmla="*/ 6 h 24"/>
                  <a:gd name="T6" fmla="*/ 1 w 7"/>
                  <a:gd name="T7" fmla="*/ 24 h 24"/>
                  <a:gd name="T8" fmla="*/ 6 w 7"/>
                  <a:gd name="T9" fmla="*/ 10 h 24"/>
                  <a:gd name="T10" fmla="*/ 6 w 7"/>
                  <a:gd name="T11" fmla="*/ 0 h 24"/>
                </a:gdLst>
                <a:ahLst/>
                <a:cxnLst>
                  <a:cxn ang="0">
                    <a:pos x="T0" y="T1"/>
                  </a:cxn>
                  <a:cxn ang="0">
                    <a:pos x="T2" y="T3"/>
                  </a:cxn>
                  <a:cxn ang="0">
                    <a:pos x="T4" y="T5"/>
                  </a:cxn>
                  <a:cxn ang="0">
                    <a:pos x="T6" y="T7"/>
                  </a:cxn>
                  <a:cxn ang="0">
                    <a:pos x="T8" y="T9"/>
                  </a:cxn>
                  <a:cxn ang="0">
                    <a:pos x="T10" y="T11"/>
                  </a:cxn>
                </a:cxnLst>
                <a:rect l="0" t="0" r="r" b="b"/>
                <a:pathLst>
                  <a:path w="7" h="24">
                    <a:moveTo>
                      <a:pt x="6" y="0"/>
                    </a:moveTo>
                    <a:cubicBezTo>
                      <a:pt x="4" y="2"/>
                      <a:pt x="3" y="5"/>
                      <a:pt x="1" y="7"/>
                    </a:cubicBezTo>
                    <a:cubicBezTo>
                      <a:pt x="0" y="6"/>
                      <a:pt x="0" y="6"/>
                      <a:pt x="0" y="6"/>
                    </a:cubicBezTo>
                    <a:cubicBezTo>
                      <a:pt x="0" y="12"/>
                      <a:pt x="1" y="18"/>
                      <a:pt x="1" y="24"/>
                    </a:cubicBezTo>
                    <a:cubicBezTo>
                      <a:pt x="3" y="21"/>
                      <a:pt x="5" y="17"/>
                      <a:pt x="6" y="10"/>
                    </a:cubicBezTo>
                    <a:cubicBezTo>
                      <a:pt x="7" y="8"/>
                      <a:pt x="7" y="4"/>
                      <a:pt x="6" y="0"/>
                    </a:cubicBezTo>
                  </a:path>
                </a:pathLst>
              </a:custGeom>
              <a:solidFill>
                <a:srgbClr val="3331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9" name="iṣḻïḓê"/>
              <p:cNvSpPr/>
              <p:nvPr/>
            </p:nvSpPr>
            <p:spPr bwMode="auto">
              <a:xfrm>
                <a:off x="8067676" y="3768725"/>
                <a:ext cx="9525" cy="39688"/>
              </a:xfrm>
              <a:custGeom>
                <a:avLst/>
                <a:gdLst>
                  <a:gd name="T0" fmla="*/ 0 w 7"/>
                  <a:gd name="T1" fmla="*/ 0 h 28"/>
                  <a:gd name="T2" fmla="*/ 1 w 7"/>
                  <a:gd name="T3" fmla="*/ 27 h 28"/>
                  <a:gd name="T4" fmla="*/ 2 w 7"/>
                  <a:gd name="T5" fmla="*/ 28 h 28"/>
                  <a:gd name="T6" fmla="*/ 7 w 7"/>
                  <a:gd name="T7" fmla="*/ 21 h 28"/>
                  <a:gd name="T8" fmla="*/ 0 w 7"/>
                  <a:gd name="T9" fmla="*/ 0 h 28"/>
                </a:gdLst>
                <a:ahLst/>
                <a:cxnLst>
                  <a:cxn ang="0">
                    <a:pos x="T0" y="T1"/>
                  </a:cxn>
                  <a:cxn ang="0">
                    <a:pos x="T2" y="T3"/>
                  </a:cxn>
                  <a:cxn ang="0">
                    <a:pos x="T4" y="T5"/>
                  </a:cxn>
                  <a:cxn ang="0">
                    <a:pos x="T6" y="T7"/>
                  </a:cxn>
                  <a:cxn ang="0">
                    <a:pos x="T8" y="T9"/>
                  </a:cxn>
                </a:cxnLst>
                <a:rect l="0" t="0" r="r" b="b"/>
                <a:pathLst>
                  <a:path w="7" h="28">
                    <a:moveTo>
                      <a:pt x="0" y="0"/>
                    </a:moveTo>
                    <a:cubicBezTo>
                      <a:pt x="0" y="9"/>
                      <a:pt x="1" y="18"/>
                      <a:pt x="1" y="27"/>
                    </a:cubicBezTo>
                    <a:cubicBezTo>
                      <a:pt x="2" y="28"/>
                      <a:pt x="2" y="28"/>
                      <a:pt x="2" y="28"/>
                    </a:cubicBezTo>
                    <a:cubicBezTo>
                      <a:pt x="4" y="26"/>
                      <a:pt x="5" y="23"/>
                      <a:pt x="7" y="21"/>
                    </a:cubicBezTo>
                    <a:cubicBezTo>
                      <a:pt x="6" y="15"/>
                      <a:pt x="3" y="8"/>
                      <a:pt x="0" y="0"/>
                    </a:cubicBezTo>
                  </a:path>
                </a:pathLst>
              </a:custGeom>
              <a:solidFill>
                <a:srgbClr val="B986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0" name="isļiďê"/>
              <p:cNvSpPr/>
              <p:nvPr/>
            </p:nvSpPr>
            <p:spPr bwMode="auto">
              <a:xfrm>
                <a:off x="7951788" y="3597275"/>
                <a:ext cx="142875" cy="258763"/>
              </a:xfrm>
              <a:custGeom>
                <a:avLst/>
                <a:gdLst>
                  <a:gd name="T0" fmla="*/ 16 w 100"/>
                  <a:gd name="T1" fmla="*/ 5 h 183"/>
                  <a:gd name="T2" fmla="*/ 94 w 100"/>
                  <a:gd name="T3" fmla="*/ 152 h 183"/>
                  <a:gd name="T4" fmla="*/ 63 w 100"/>
                  <a:gd name="T5" fmla="*/ 167 h 183"/>
                  <a:gd name="T6" fmla="*/ 29 w 100"/>
                  <a:gd name="T7" fmla="*/ 121 h 183"/>
                  <a:gd name="T8" fmla="*/ 0 w 100"/>
                  <a:gd name="T9" fmla="*/ 36 h 183"/>
                  <a:gd name="T10" fmla="*/ 16 w 100"/>
                  <a:gd name="T11" fmla="*/ 5 h 183"/>
                </a:gdLst>
                <a:ahLst/>
                <a:cxnLst>
                  <a:cxn ang="0">
                    <a:pos x="T0" y="T1"/>
                  </a:cxn>
                  <a:cxn ang="0">
                    <a:pos x="T2" y="T3"/>
                  </a:cxn>
                  <a:cxn ang="0">
                    <a:pos x="T4" y="T5"/>
                  </a:cxn>
                  <a:cxn ang="0">
                    <a:pos x="T6" y="T7"/>
                  </a:cxn>
                  <a:cxn ang="0">
                    <a:pos x="T8" y="T9"/>
                  </a:cxn>
                  <a:cxn ang="0">
                    <a:pos x="T10" y="T11"/>
                  </a:cxn>
                </a:cxnLst>
                <a:rect l="0" t="0" r="r" b="b"/>
                <a:pathLst>
                  <a:path w="100" h="183">
                    <a:moveTo>
                      <a:pt x="16" y="5"/>
                    </a:moveTo>
                    <a:cubicBezTo>
                      <a:pt x="16" y="5"/>
                      <a:pt x="100" y="121"/>
                      <a:pt x="94" y="152"/>
                    </a:cubicBezTo>
                    <a:cubicBezTo>
                      <a:pt x="87" y="183"/>
                      <a:pt x="63" y="167"/>
                      <a:pt x="63" y="167"/>
                    </a:cubicBezTo>
                    <a:cubicBezTo>
                      <a:pt x="29" y="121"/>
                      <a:pt x="29" y="121"/>
                      <a:pt x="29" y="121"/>
                    </a:cubicBezTo>
                    <a:cubicBezTo>
                      <a:pt x="0" y="36"/>
                      <a:pt x="0" y="36"/>
                      <a:pt x="0" y="36"/>
                    </a:cubicBezTo>
                    <a:cubicBezTo>
                      <a:pt x="0" y="36"/>
                      <a:pt x="2" y="0"/>
                      <a:pt x="16" y="5"/>
                    </a:cubicBezTo>
                    <a:close/>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sp>
        <p:nvSpPr>
          <p:cNvPr id="2" name="文本框 1"/>
          <p:cNvSpPr txBox="1"/>
          <p:nvPr/>
        </p:nvSpPr>
        <p:spPr>
          <a:xfrm>
            <a:off x="1614163" y="2580631"/>
            <a:ext cx="4100928" cy="461665"/>
          </a:xfrm>
          <a:prstGeom prst="rect">
            <a:avLst/>
          </a:prstGeom>
          <a:noFill/>
        </p:spPr>
        <p:txBody>
          <a:bodyPr wrap="square" rtlCol="0">
            <a:spAutoFit/>
          </a:bodyPr>
          <a:lstStyle/>
          <a:p>
            <a:pPr algn="ctr"/>
            <a:r>
              <a:rPr lang="zh-CN" altLang="en-US" sz="2400" spc="600" dirty="0">
                <a:solidFill>
                  <a:schemeClr val="bg1"/>
                </a:solidFill>
                <a:latin typeface="+mn-ea"/>
              </a:rPr>
              <a:t>（经济学原理）</a:t>
            </a:r>
            <a:endParaRPr lang="zh-CN" altLang="en-US" sz="2400" spc="600" dirty="0">
              <a:solidFill>
                <a:schemeClr val="bg1"/>
              </a:solidFill>
              <a:latin typeface="+mn-ea"/>
            </a:endParaRPr>
          </a:p>
        </p:txBody>
      </p:sp>
      <p:grpSp>
        <p:nvGrpSpPr>
          <p:cNvPr id="511" name="组合 510"/>
          <p:cNvGrpSpPr/>
          <p:nvPr/>
        </p:nvGrpSpPr>
        <p:grpSpPr>
          <a:xfrm>
            <a:off x="283325" y="465131"/>
            <a:ext cx="2590930" cy="576000"/>
            <a:chOff x="277522" y="466125"/>
            <a:chExt cx="2590930" cy="576000"/>
          </a:xfrm>
        </p:grpSpPr>
        <p:pic>
          <p:nvPicPr>
            <p:cNvPr id="512" name="图片 511"/>
            <p:cNvPicPr>
              <a:picLocks noChangeAspect="1"/>
            </p:cNvPicPr>
            <p:nvPr/>
          </p:nvPicPr>
          <p:blipFill rotWithShape="1">
            <a:blip r:embed="rId2" cstate="print">
              <a:extLst>
                <a:ext uri="{28A0092B-C50C-407E-A947-70E740481C1C}">
                  <a14:useLocalDpi xmlns:a14="http://schemas.microsoft.com/office/drawing/2010/main" val="0"/>
                </a:ext>
              </a:extLst>
            </a:blip>
            <a:srcRect l="3333" t="7320" r="78239" b="13026"/>
            <a:stretch>
              <a:fillRect/>
            </a:stretch>
          </p:blipFill>
          <p:spPr>
            <a:xfrm>
              <a:off x="277522" y="466125"/>
              <a:ext cx="519465" cy="576000"/>
            </a:xfrm>
            <a:prstGeom prst="rect">
              <a:avLst/>
            </a:prstGeom>
          </p:spPr>
        </p:pic>
        <p:grpSp>
          <p:nvGrpSpPr>
            <p:cNvPr id="513" name="组合 512"/>
            <p:cNvGrpSpPr/>
            <p:nvPr/>
          </p:nvGrpSpPr>
          <p:grpSpPr>
            <a:xfrm>
              <a:off x="830955" y="523464"/>
              <a:ext cx="2037497" cy="394729"/>
              <a:chOff x="962601" y="986001"/>
              <a:chExt cx="2037497" cy="394729"/>
            </a:xfrm>
          </p:grpSpPr>
          <p:sp>
            <p:nvSpPr>
              <p:cNvPr id="514" name="文本框 513"/>
              <p:cNvSpPr txBox="1"/>
              <p:nvPr/>
            </p:nvSpPr>
            <p:spPr>
              <a:xfrm>
                <a:off x="979078" y="986001"/>
                <a:ext cx="2021020" cy="292388"/>
              </a:xfrm>
              <a:prstGeom prst="rect">
                <a:avLst/>
              </a:prstGeom>
              <a:noFill/>
            </p:spPr>
            <p:txBody>
              <a:bodyPr wrap="square" rtlCol="0">
                <a:spAutoFit/>
              </a:bodyPr>
              <a:lstStyle/>
              <a:p>
                <a:pPr algn="ctr"/>
                <a:r>
                  <a:rPr lang="zh-CN" altLang="en-US" sz="1300" b="1" spc="300" dirty="0">
                    <a:solidFill>
                      <a:srgbClr val="535354"/>
                    </a:solidFill>
                  </a:rPr>
                  <a:t>深圳市职工教育学院</a:t>
                </a:r>
                <a:endParaRPr lang="zh-CN" altLang="en-US" sz="1300" b="1" spc="300" dirty="0">
                  <a:solidFill>
                    <a:srgbClr val="535354"/>
                  </a:solidFill>
                </a:endParaRPr>
              </a:p>
            </p:txBody>
          </p:sp>
          <p:sp>
            <p:nvSpPr>
              <p:cNvPr id="515" name="文本框 514"/>
              <p:cNvSpPr txBox="1"/>
              <p:nvPr/>
            </p:nvSpPr>
            <p:spPr>
              <a:xfrm>
                <a:off x="962601" y="1196064"/>
                <a:ext cx="2021019" cy="184666"/>
              </a:xfrm>
              <a:prstGeom prst="rect">
                <a:avLst/>
              </a:prstGeom>
              <a:noFill/>
            </p:spPr>
            <p:txBody>
              <a:bodyPr wrap="square" rtlCol="0">
                <a:spAutoFit/>
              </a:bodyPr>
              <a:lstStyle/>
              <a:p>
                <a:pPr algn="ctr"/>
                <a:r>
                  <a:rPr lang="en-US" altLang="zh-CN" sz="600" b="1" dirty="0">
                    <a:solidFill>
                      <a:srgbClr val="535354"/>
                    </a:solidFill>
                    <a:latin typeface="Articulate" panose="02000503040000020004" pitchFamily="2" charset="0"/>
                  </a:rPr>
                  <a:t>Shenzhen   City   Employees   </a:t>
                </a:r>
                <a:r>
                  <a:rPr lang="en-US" altLang="zh-CN" sz="600" b="1" dirty="0" err="1">
                    <a:solidFill>
                      <a:srgbClr val="535354"/>
                    </a:solidFill>
                    <a:latin typeface="Articulate" panose="02000503040000020004" pitchFamily="2" charset="0"/>
                  </a:rPr>
                  <a:t>Institule</a:t>
                </a:r>
                <a:r>
                  <a:rPr lang="en-US" altLang="zh-CN" sz="600" b="1" dirty="0">
                    <a:solidFill>
                      <a:srgbClr val="535354"/>
                    </a:solidFill>
                    <a:latin typeface="Articulate" panose="02000503040000020004" pitchFamily="2" charset="0"/>
                  </a:rPr>
                  <a:t>   Education</a:t>
                </a:r>
                <a:endParaRPr lang="zh-CN" altLang="en-US" sz="600" b="1" dirty="0">
                  <a:solidFill>
                    <a:srgbClr val="535354"/>
                  </a:solidFill>
                  <a:latin typeface="Articulate" panose="02000503040000020004" pitchFamily="2" charset="0"/>
                </a:endParaRPr>
              </a:p>
            </p:txBody>
          </p:sp>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0" y="2607310"/>
            <a:ext cx="12192000" cy="2556000"/>
          </a:xfrm>
          <a:prstGeom prst="rect">
            <a:avLst/>
          </a:prstGeom>
          <a:pattFill prst="lgGrid">
            <a:fgClr>
              <a:srgbClr val="11415F"/>
            </a:fgClr>
            <a:bgClr>
              <a:srgbClr val="0F385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4294967295"/>
          </p:nvPr>
        </p:nvSpPr>
        <p:spPr>
          <a:xfrm>
            <a:off x="4381671" y="2726773"/>
            <a:ext cx="7146943" cy="941155"/>
          </a:xfrm>
        </p:spPr>
        <p:txBody>
          <a:bodyPr wrap="square">
            <a:spAutoFit/>
          </a:bodyPr>
          <a:lstStyle/>
          <a:p>
            <a:pPr marL="0" indent="0" algn="ctr">
              <a:lnSpc>
                <a:spcPct val="120000"/>
              </a:lnSpc>
              <a:spcBef>
                <a:spcPts val="0"/>
              </a:spcBef>
              <a:buNone/>
            </a:pPr>
            <a:r>
              <a:rPr lang="zh-CN" altLang="en-US" sz="2400" dirty="0">
                <a:solidFill>
                  <a:schemeClr val="bg1"/>
                </a:solidFill>
                <a:cs typeface="+mn-ea"/>
                <a:sym typeface="+mn-lt"/>
              </a:rPr>
              <a:t>是指</a:t>
            </a:r>
            <a:r>
              <a:rPr lang="zh-CN" altLang="en-US" sz="2400" b="1" dirty="0">
                <a:solidFill>
                  <a:srgbClr val="5BC8FF"/>
                </a:solidFill>
                <a:cs typeface="+mn-ea"/>
                <a:sym typeface="+mn-lt"/>
              </a:rPr>
              <a:t>整个行业的全部供给完全由一家厂商所控制</a:t>
            </a:r>
            <a:endParaRPr lang="en-US" altLang="zh-CN" sz="2400" b="1" dirty="0">
              <a:solidFill>
                <a:srgbClr val="5BC8FF"/>
              </a:solidFill>
              <a:cs typeface="+mn-ea"/>
              <a:sym typeface="+mn-lt"/>
            </a:endParaRPr>
          </a:p>
          <a:p>
            <a:pPr marL="0" indent="0" algn="ctr">
              <a:lnSpc>
                <a:spcPct val="120000"/>
              </a:lnSpc>
              <a:spcBef>
                <a:spcPts val="0"/>
              </a:spcBef>
              <a:buNone/>
            </a:pPr>
            <a:r>
              <a:rPr lang="zh-CN" altLang="en-US" sz="2400" b="1" dirty="0">
                <a:solidFill>
                  <a:srgbClr val="5BC8FF"/>
                </a:solidFill>
                <a:cs typeface="+mn-ea"/>
                <a:sym typeface="+mn-lt"/>
              </a:rPr>
              <a:t>的市场结构，这一厂商被称为垄断者</a:t>
            </a:r>
            <a:endParaRPr lang="zh-CN" altLang="en-US" sz="2400" dirty="0">
              <a:solidFill>
                <a:srgbClr val="5BC8FF"/>
              </a:solidFill>
              <a:cs typeface="+mn-ea"/>
              <a:sym typeface="+mn-lt"/>
            </a:endParaRPr>
          </a:p>
        </p:txBody>
      </p: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（一）含义</a:t>
            </a:r>
            <a:endParaRPr lang="zh-CN" altLang="en-US" sz="2400" b="1" dirty="0">
              <a:solidFill>
                <a:schemeClr val="bg1"/>
              </a:solidFill>
              <a:cs typeface="+mn-ea"/>
              <a:sym typeface="+mn-lt"/>
            </a:endParaRPr>
          </a:p>
        </p:txBody>
      </p:sp>
      <p:pic>
        <p:nvPicPr>
          <p:cNvPr id="11" name="图片 10"/>
          <p:cNvPicPr>
            <a:picLocks noChangeAspect="1"/>
          </p:cNvPicPr>
          <p:nvPr/>
        </p:nvPicPr>
        <p:blipFill>
          <a:blip r:embed="rId1">
            <a:extLst>
              <a:ext uri="{BEBA8EAE-BF5A-486C-A8C5-ECC9F3942E4B}">
                <a14:imgProps xmlns:a14="http://schemas.microsoft.com/office/drawing/2010/main">
                  <a14:imgLayer r:embed="rId2">
                    <a14:imgEffect>
                      <a14:colorTemperature colorTemp="4700"/>
                    </a14:imgEffect>
                  </a14:imgLayer>
                </a14:imgProps>
              </a:ext>
            </a:extLst>
          </a:blip>
          <a:stretch>
            <a:fillRect/>
          </a:stretch>
        </p:blipFill>
        <p:spPr>
          <a:xfrm>
            <a:off x="1127380" y="2207301"/>
            <a:ext cx="3316054" cy="3316052"/>
          </a:xfrm>
          <a:prstGeom prst="rect">
            <a:avLst/>
          </a:prstGeom>
        </p:spPr>
      </p:pic>
      <p:grpSp>
        <p:nvGrpSpPr>
          <p:cNvPr id="2" name="组合 1"/>
          <p:cNvGrpSpPr/>
          <p:nvPr/>
        </p:nvGrpSpPr>
        <p:grpSpPr>
          <a:xfrm>
            <a:off x="4756719" y="3781019"/>
            <a:ext cx="6309389" cy="1164208"/>
            <a:chOff x="4756719" y="3799680"/>
            <a:chExt cx="6309389" cy="1164208"/>
          </a:xfrm>
        </p:grpSpPr>
        <p:sp>
          <p:nvSpPr>
            <p:cNvPr id="14" name="矩形: 圆角 13"/>
            <p:cNvSpPr/>
            <p:nvPr/>
          </p:nvSpPr>
          <p:spPr>
            <a:xfrm>
              <a:off x="4756719" y="3799680"/>
              <a:ext cx="6309389" cy="1164208"/>
            </a:xfrm>
            <a:prstGeom prst="roundRect">
              <a:avLst/>
            </a:prstGeom>
            <a:solidFill>
              <a:srgbClr val="1DB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82074" y="3969929"/>
              <a:ext cx="6096000" cy="799706"/>
            </a:xfrm>
            <a:prstGeom prst="rect">
              <a:avLst/>
            </a:prstGeom>
          </p:spPr>
          <p:txBody>
            <a:bodyPr>
              <a:spAutoFit/>
            </a:bodyPr>
            <a:lstStyle/>
            <a:p>
              <a:pPr>
                <a:lnSpc>
                  <a:spcPct val="120000"/>
                </a:lnSpc>
              </a:pPr>
              <a:r>
                <a:rPr lang="zh-CN" altLang="en-US" sz="2000" dirty="0">
                  <a:solidFill>
                    <a:schemeClr val="bg1"/>
                  </a:solidFill>
                  <a:cs typeface="+mn-ea"/>
                  <a:sym typeface="+mn-lt"/>
                </a:rPr>
                <a:t>在这种市场组织中，一种产品市场上只有一个卖主。对于垄断者所出售的产品市场上不存在相近的替代品。</a:t>
              </a:r>
              <a:endParaRPr lang="zh-CN" altLang="en-US" sz="2000" dirty="0"/>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3" name="内容占位符 2"/>
          <p:cNvSpPr>
            <a:spLocks noGrp="1"/>
          </p:cNvSpPr>
          <p:nvPr>
            <p:ph idx="4294967295"/>
          </p:nvPr>
        </p:nvSpPr>
        <p:spPr>
          <a:xfrm>
            <a:off x="1261499" y="2554064"/>
            <a:ext cx="6221430" cy="497957"/>
          </a:xfrm>
        </p:spPr>
        <p:txBody>
          <a:bodyPr wrap="square">
            <a:spAutoFit/>
          </a:bodyPr>
          <a:lstStyle/>
          <a:p>
            <a:pPr marL="457200" indent="-457200">
              <a:lnSpc>
                <a:spcPct val="120000"/>
              </a:lnSpc>
              <a:spcBef>
                <a:spcPts val="0"/>
              </a:spcBef>
              <a:buFont typeface="+mj-lt"/>
              <a:buAutoNum type="arabicPeriod"/>
            </a:pPr>
            <a:r>
              <a:rPr lang="zh-CN" altLang="zh-CN" sz="2400" dirty="0">
                <a:latin typeface="+mn-ea"/>
                <a:cs typeface="+mn-ea"/>
                <a:sym typeface="+mn-lt"/>
              </a:rPr>
              <a:t>市场上只有一个厂商生产和销售商品</a:t>
            </a:r>
            <a:endParaRPr lang="zh-CN" altLang="zh-CN" sz="2400" dirty="0">
              <a:latin typeface="+mn-ea"/>
              <a:cs typeface="+mn-ea"/>
              <a:sym typeface="+mn-lt"/>
            </a:endParaRPr>
          </a:p>
        </p:txBody>
      </p: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（二）特征</a:t>
            </a:r>
            <a:endParaRPr lang="zh-CN" altLang="en-US" sz="2400" b="1" dirty="0">
              <a:solidFill>
                <a:schemeClr val="bg1"/>
              </a:solidFill>
              <a:cs typeface="+mn-ea"/>
              <a:sym typeface="+mn-lt"/>
            </a:endParaRPr>
          </a:p>
        </p:txBody>
      </p:sp>
      <p:pic>
        <p:nvPicPr>
          <p:cNvPr id="74" name="图片 73"/>
          <p:cNvPicPr>
            <a:picLocks noChangeAspect="1"/>
          </p:cNvPicPr>
          <p:nvPr/>
        </p:nvPicPr>
        <p:blipFill>
          <a:blip r:embed="rId1"/>
          <a:stretch>
            <a:fillRect/>
          </a:stretch>
        </p:blipFill>
        <p:spPr>
          <a:xfrm>
            <a:off x="7448855" y="2349723"/>
            <a:ext cx="3426249" cy="3036071"/>
          </a:xfrm>
          <a:prstGeom prst="rect">
            <a:avLst/>
          </a:prstGeom>
        </p:spPr>
      </p:pic>
      <p:sp>
        <p:nvSpPr>
          <p:cNvPr id="76" name="内容占位符 2"/>
          <p:cNvSpPr txBox="1"/>
          <p:nvPr/>
        </p:nvSpPr>
        <p:spPr>
          <a:xfrm>
            <a:off x="1261499" y="3233843"/>
            <a:ext cx="6221430" cy="138435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457200" indent="-457200">
              <a:lnSpc>
                <a:spcPct val="120000"/>
              </a:lnSpc>
              <a:spcBef>
                <a:spcPts val="0"/>
              </a:spcBef>
              <a:buFont typeface="+mj-lt"/>
              <a:buAutoNum type="arabicPeriod" startAt="2"/>
            </a:pPr>
            <a:r>
              <a:rPr lang="zh-CN" altLang="zh-CN" sz="2400" dirty="0">
                <a:latin typeface="+mn-ea"/>
                <a:cs typeface="+mn-ea"/>
                <a:sym typeface="+mn-lt"/>
              </a:rPr>
              <a:t>该厂商生产的产品没有任何的替代品，其需求的交叉弹性为零。这意味着垄断厂商与其他厂商之间不存在竞争</a:t>
            </a:r>
            <a:endParaRPr lang="zh-CN" altLang="zh-CN" sz="2400" dirty="0">
              <a:latin typeface="+mn-ea"/>
              <a:cs typeface="+mn-ea"/>
              <a:sym typeface="+mn-lt"/>
            </a:endParaRPr>
          </a:p>
        </p:txBody>
      </p:sp>
      <p:sp>
        <p:nvSpPr>
          <p:cNvPr id="77" name="内容占位符 2"/>
          <p:cNvSpPr txBox="1"/>
          <p:nvPr/>
        </p:nvSpPr>
        <p:spPr>
          <a:xfrm>
            <a:off x="1261499" y="4800017"/>
            <a:ext cx="6221430" cy="49795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457200" indent="-457200">
              <a:lnSpc>
                <a:spcPct val="120000"/>
              </a:lnSpc>
              <a:spcBef>
                <a:spcPts val="0"/>
              </a:spcBef>
              <a:buFont typeface="+mj-lt"/>
              <a:buAutoNum type="arabicPeriod" startAt="3"/>
            </a:pPr>
            <a:r>
              <a:rPr lang="zh-CN" altLang="zh-CN" sz="2400" dirty="0">
                <a:latin typeface="+mn-ea"/>
                <a:cs typeface="+mn-ea"/>
                <a:sym typeface="+mn-lt"/>
              </a:rPr>
              <a:t>其他厂商很难或不可能进入该行业</a:t>
            </a:r>
            <a:endParaRPr lang="zh-CN" altLang="zh-CN" sz="2400" dirty="0">
              <a:latin typeface="+mn-ea"/>
              <a:cs typeface="+mn-ea"/>
              <a:sym typeface="+mn-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矩形: 圆角 207"/>
          <p:cNvSpPr/>
          <p:nvPr/>
        </p:nvSpPr>
        <p:spPr>
          <a:xfrm>
            <a:off x="2922570" y="2924981"/>
            <a:ext cx="6382910" cy="2377949"/>
          </a:xfrm>
          <a:prstGeom prst="roundRect">
            <a:avLst>
              <a:gd name="adj" fmla="val 8819"/>
            </a:avLst>
          </a:prstGeom>
          <a:solidFill>
            <a:schemeClr val="bg1"/>
          </a:solidFill>
          <a:ln w="25400">
            <a:solidFill>
              <a:srgbClr val="26AC9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108" name="平行四边形 107"/>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（三）形成原因</a:t>
            </a:r>
            <a:endParaRPr lang="zh-CN" altLang="en-US" sz="2400" b="1" dirty="0">
              <a:solidFill>
                <a:schemeClr val="bg1"/>
              </a:solidFill>
              <a:cs typeface="+mn-ea"/>
              <a:sym typeface="+mn-lt"/>
            </a:endParaRPr>
          </a:p>
        </p:txBody>
      </p:sp>
      <p:pic>
        <p:nvPicPr>
          <p:cNvPr id="194" name="图片 193"/>
          <p:cNvPicPr>
            <a:picLocks noChangeAspect="1"/>
          </p:cNvPicPr>
          <p:nvPr/>
        </p:nvPicPr>
        <p:blipFill>
          <a:blip r:embed="rId1"/>
          <a:stretch>
            <a:fillRect/>
          </a:stretch>
        </p:blipFill>
        <p:spPr>
          <a:xfrm>
            <a:off x="4488135" y="2584090"/>
            <a:ext cx="3243353" cy="3048264"/>
          </a:xfrm>
          <a:prstGeom prst="rect">
            <a:avLst/>
          </a:prstGeom>
        </p:spPr>
      </p:pic>
      <p:grpSp>
        <p:nvGrpSpPr>
          <p:cNvPr id="204" name="组合 203"/>
          <p:cNvGrpSpPr/>
          <p:nvPr/>
        </p:nvGrpSpPr>
        <p:grpSpPr>
          <a:xfrm>
            <a:off x="2053855" y="2175964"/>
            <a:ext cx="1728000" cy="1728000"/>
            <a:chOff x="1156626" y="1888773"/>
            <a:chExt cx="1728000" cy="1728000"/>
          </a:xfrm>
        </p:grpSpPr>
        <p:sp>
          <p:nvSpPr>
            <p:cNvPr id="197" name="椭圆 196"/>
            <p:cNvSpPr/>
            <p:nvPr/>
          </p:nvSpPr>
          <p:spPr>
            <a:xfrm>
              <a:off x="1156626" y="1888773"/>
              <a:ext cx="1728000" cy="1728000"/>
            </a:xfrm>
            <a:prstGeom prst="ellipse">
              <a:avLst/>
            </a:prstGeom>
            <a:solidFill>
              <a:srgbClr val="26AC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矩形 195"/>
            <p:cNvSpPr/>
            <p:nvPr/>
          </p:nvSpPr>
          <p:spPr>
            <a:xfrm>
              <a:off x="1620517" y="2337275"/>
              <a:ext cx="800219" cy="830997"/>
            </a:xfrm>
            <a:prstGeom prst="rect">
              <a:avLst/>
            </a:prstGeom>
          </p:spPr>
          <p:txBody>
            <a:bodyPr wrap="none">
              <a:spAutoFit/>
            </a:bodyPr>
            <a:lstStyle/>
            <a:p>
              <a:pPr algn="ctr"/>
              <a:r>
                <a:rPr lang="zh-CN" altLang="en-US" sz="2400" b="1" dirty="0">
                  <a:solidFill>
                    <a:schemeClr val="bg1"/>
                  </a:solidFill>
                  <a:cs typeface="+mn-ea"/>
                  <a:sym typeface="+mn-lt"/>
                </a:rPr>
                <a:t>规模</a:t>
              </a:r>
              <a:endParaRPr lang="en-US" altLang="zh-CN" sz="2400" b="1" dirty="0">
                <a:solidFill>
                  <a:schemeClr val="bg1"/>
                </a:solidFill>
                <a:cs typeface="+mn-ea"/>
                <a:sym typeface="+mn-lt"/>
              </a:endParaRPr>
            </a:p>
            <a:p>
              <a:pPr algn="ctr"/>
              <a:r>
                <a:rPr lang="zh-CN" altLang="en-US" sz="2400" b="1" dirty="0">
                  <a:solidFill>
                    <a:schemeClr val="bg1"/>
                  </a:solidFill>
                  <a:cs typeface="+mn-ea"/>
                  <a:sym typeface="+mn-lt"/>
                </a:rPr>
                <a:t>经济</a:t>
              </a:r>
              <a:endParaRPr lang="zh-CN" altLang="en-US" sz="2400" b="1" dirty="0">
                <a:solidFill>
                  <a:schemeClr val="bg1"/>
                </a:solidFill>
              </a:endParaRPr>
            </a:p>
          </p:txBody>
        </p:sp>
      </p:grpSp>
      <p:grpSp>
        <p:nvGrpSpPr>
          <p:cNvPr id="205" name="组合 204"/>
          <p:cNvGrpSpPr/>
          <p:nvPr/>
        </p:nvGrpSpPr>
        <p:grpSpPr>
          <a:xfrm>
            <a:off x="2053855" y="4266021"/>
            <a:ext cx="1728000" cy="1728000"/>
            <a:chOff x="1156626" y="3978830"/>
            <a:chExt cx="1728000" cy="1728000"/>
          </a:xfrm>
        </p:grpSpPr>
        <p:sp>
          <p:nvSpPr>
            <p:cNvPr id="198" name="椭圆 197"/>
            <p:cNvSpPr/>
            <p:nvPr/>
          </p:nvSpPr>
          <p:spPr>
            <a:xfrm>
              <a:off x="1156626" y="3978830"/>
              <a:ext cx="1728000" cy="1728000"/>
            </a:xfrm>
            <a:prstGeom prst="ellipse">
              <a:avLst/>
            </a:prstGeom>
            <a:solidFill>
              <a:srgbClr val="26AC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矩形 198"/>
            <p:cNvSpPr/>
            <p:nvPr/>
          </p:nvSpPr>
          <p:spPr>
            <a:xfrm>
              <a:off x="1466628" y="4427332"/>
              <a:ext cx="1107996" cy="830997"/>
            </a:xfrm>
            <a:prstGeom prst="rect">
              <a:avLst/>
            </a:prstGeom>
          </p:spPr>
          <p:txBody>
            <a:bodyPr wrap="none">
              <a:spAutoFit/>
            </a:bodyPr>
            <a:lstStyle/>
            <a:p>
              <a:pPr algn="ctr"/>
              <a:r>
                <a:rPr lang="zh-CN" altLang="en-US" sz="2400" b="1" dirty="0">
                  <a:solidFill>
                    <a:schemeClr val="bg1"/>
                  </a:solidFill>
                  <a:cs typeface="+mn-ea"/>
                  <a:sym typeface="+mn-lt"/>
                </a:rPr>
                <a:t>政府的</a:t>
              </a:r>
              <a:endParaRPr lang="en-US" altLang="zh-CN" sz="2400" b="1" dirty="0">
                <a:solidFill>
                  <a:schemeClr val="bg1"/>
                </a:solidFill>
                <a:cs typeface="+mn-ea"/>
                <a:sym typeface="+mn-lt"/>
              </a:endParaRPr>
            </a:p>
            <a:p>
              <a:pPr algn="ctr"/>
              <a:r>
                <a:rPr lang="zh-CN" altLang="en-US" sz="2400" b="1" dirty="0">
                  <a:solidFill>
                    <a:schemeClr val="bg1"/>
                  </a:solidFill>
                  <a:cs typeface="+mn-ea"/>
                  <a:sym typeface="+mn-lt"/>
                </a:rPr>
                <a:t>特许</a:t>
              </a:r>
              <a:endParaRPr lang="zh-CN" altLang="en-US" sz="2400" b="1" dirty="0">
                <a:solidFill>
                  <a:schemeClr val="bg1"/>
                </a:solidFill>
              </a:endParaRPr>
            </a:p>
          </p:txBody>
        </p:sp>
      </p:grpSp>
      <p:grpSp>
        <p:nvGrpSpPr>
          <p:cNvPr id="206" name="组合 205"/>
          <p:cNvGrpSpPr/>
          <p:nvPr/>
        </p:nvGrpSpPr>
        <p:grpSpPr>
          <a:xfrm>
            <a:off x="8442437" y="2175964"/>
            <a:ext cx="1728000" cy="1728000"/>
            <a:chOff x="6680348" y="1888773"/>
            <a:chExt cx="1728000" cy="1728000"/>
          </a:xfrm>
        </p:grpSpPr>
        <p:sp>
          <p:nvSpPr>
            <p:cNvPr id="200" name="椭圆 199"/>
            <p:cNvSpPr/>
            <p:nvPr/>
          </p:nvSpPr>
          <p:spPr>
            <a:xfrm>
              <a:off x="6680348" y="1888773"/>
              <a:ext cx="1728000" cy="1728000"/>
            </a:xfrm>
            <a:prstGeom prst="ellipse">
              <a:avLst/>
            </a:prstGeom>
            <a:solidFill>
              <a:srgbClr val="26AC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矩形 200"/>
            <p:cNvSpPr/>
            <p:nvPr/>
          </p:nvSpPr>
          <p:spPr>
            <a:xfrm>
              <a:off x="6990350" y="2337275"/>
              <a:ext cx="1107996" cy="830997"/>
            </a:xfrm>
            <a:prstGeom prst="rect">
              <a:avLst/>
            </a:prstGeom>
          </p:spPr>
          <p:txBody>
            <a:bodyPr wrap="none">
              <a:spAutoFit/>
            </a:bodyPr>
            <a:lstStyle/>
            <a:p>
              <a:pPr algn="ctr"/>
              <a:r>
                <a:rPr lang="zh-CN" altLang="en-US" sz="2400" b="1" dirty="0">
                  <a:solidFill>
                    <a:schemeClr val="bg1"/>
                  </a:solidFill>
                  <a:cs typeface="+mn-ea"/>
                  <a:sym typeface="+mn-lt"/>
                </a:rPr>
                <a:t>对资源</a:t>
              </a:r>
              <a:endParaRPr lang="en-US" altLang="zh-CN" sz="2400" b="1" dirty="0">
                <a:solidFill>
                  <a:schemeClr val="bg1"/>
                </a:solidFill>
                <a:cs typeface="+mn-ea"/>
                <a:sym typeface="+mn-lt"/>
              </a:endParaRPr>
            </a:p>
            <a:p>
              <a:pPr algn="ctr"/>
              <a:r>
                <a:rPr lang="zh-CN" altLang="en-US" sz="2400" b="1" dirty="0">
                  <a:solidFill>
                    <a:schemeClr val="bg1"/>
                  </a:solidFill>
                  <a:cs typeface="+mn-ea"/>
                  <a:sym typeface="+mn-lt"/>
                </a:rPr>
                <a:t>的控制</a:t>
              </a:r>
              <a:endParaRPr lang="zh-CN" altLang="en-US" sz="2400" b="1" dirty="0">
                <a:solidFill>
                  <a:schemeClr val="bg1"/>
                </a:solidFill>
              </a:endParaRPr>
            </a:p>
          </p:txBody>
        </p:sp>
      </p:grpSp>
      <p:grpSp>
        <p:nvGrpSpPr>
          <p:cNvPr id="207" name="组合 206"/>
          <p:cNvGrpSpPr/>
          <p:nvPr/>
        </p:nvGrpSpPr>
        <p:grpSpPr>
          <a:xfrm>
            <a:off x="8442437" y="4266021"/>
            <a:ext cx="1728000" cy="1728000"/>
            <a:chOff x="6680348" y="3978830"/>
            <a:chExt cx="1728000" cy="1728000"/>
          </a:xfrm>
        </p:grpSpPr>
        <p:sp>
          <p:nvSpPr>
            <p:cNvPr id="202" name="椭圆 201"/>
            <p:cNvSpPr/>
            <p:nvPr/>
          </p:nvSpPr>
          <p:spPr>
            <a:xfrm>
              <a:off x="6680348" y="3978830"/>
              <a:ext cx="1728000" cy="1728000"/>
            </a:xfrm>
            <a:prstGeom prst="ellipse">
              <a:avLst/>
            </a:prstGeom>
            <a:solidFill>
              <a:srgbClr val="26AC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矩形 202"/>
            <p:cNvSpPr/>
            <p:nvPr/>
          </p:nvSpPr>
          <p:spPr>
            <a:xfrm>
              <a:off x="6836462" y="4427332"/>
              <a:ext cx="1415772" cy="830997"/>
            </a:xfrm>
            <a:prstGeom prst="rect">
              <a:avLst/>
            </a:prstGeom>
          </p:spPr>
          <p:txBody>
            <a:bodyPr wrap="none">
              <a:spAutoFit/>
            </a:bodyPr>
            <a:lstStyle/>
            <a:p>
              <a:pPr algn="ctr"/>
              <a:r>
                <a:rPr lang="zh-CN" altLang="en-US" sz="2400" b="1" dirty="0">
                  <a:solidFill>
                    <a:schemeClr val="bg1"/>
                  </a:solidFill>
                  <a:cs typeface="+mn-ea"/>
                  <a:sym typeface="+mn-lt"/>
                </a:rPr>
                <a:t>专利与</a:t>
              </a:r>
              <a:endParaRPr lang="en-US" altLang="zh-CN" sz="2400" b="1" dirty="0">
                <a:solidFill>
                  <a:schemeClr val="bg1"/>
                </a:solidFill>
                <a:cs typeface="+mn-ea"/>
                <a:sym typeface="+mn-lt"/>
              </a:endParaRPr>
            </a:p>
            <a:p>
              <a:pPr algn="ctr"/>
              <a:r>
                <a:rPr lang="zh-CN" altLang="en-US" sz="2400" b="1" dirty="0">
                  <a:solidFill>
                    <a:schemeClr val="bg1"/>
                  </a:solidFill>
                  <a:cs typeface="+mn-ea"/>
                  <a:sym typeface="+mn-lt"/>
                </a:rPr>
                <a:t>知识产权</a:t>
              </a:r>
              <a:endParaRPr lang="zh-CN" altLang="en-US" sz="2400" b="1" dirty="0">
                <a:solidFill>
                  <a:schemeClr val="bg1"/>
                </a:solidFill>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（四）价格歧视</a:t>
            </a:r>
            <a:endParaRPr lang="zh-CN" altLang="en-US" sz="2400" b="1" dirty="0">
              <a:solidFill>
                <a:schemeClr val="bg1"/>
              </a:solidFill>
              <a:cs typeface="+mn-ea"/>
              <a:sym typeface="+mn-lt"/>
            </a:endParaRPr>
          </a:p>
        </p:txBody>
      </p:sp>
      <p:sp>
        <p:nvSpPr>
          <p:cNvPr id="486" name="矩形 485"/>
          <p:cNvSpPr/>
          <p:nvPr/>
        </p:nvSpPr>
        <p:spPr>
          <a:xfrm>
            <a:off x="0" y="1979789"/>
            <a:ext cx="12192000" cy="611798"/>
          </a:xfrm>
          <a:prstGeom prst="rect">
            <a:avLst/>
          </a:prstGeom>
          <a:solidFill>
            <a:srgbClr val="373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mn-ea"/>
                <a:cs typeface="+mn-ea"/>
                <a:sym typeface="+mn-lt"/>
              </a:rPr>
              <a:t>指</a:t>
            </a:r>
            <a:r>
              <a:rPr lang="zh-CN" altLang="zh-CN" sz="2400" dirty="0">
                <a:solidFill>
                  <a:schemeClr val="bg1"/>
                </a:solidFill>
                <a:latin typeface="+mn-ea"/>
                <a:cs typeface="+mn-ea"/>
                <a:sym typeface="+mn-lt"/>
              </a:rPr>
              <a:t>对不同的市场和不同的购买者收取不同的价格，以不同价格销售同一种产品</a:t>
            </a:r>
            <a:endParaRPr lang="en-US" altLang="zh-CN" sz="2400" dirty="0">
              <a:solidFill>
                <a:schemeClr val="bg1"/>
              </a:solidFill>
              <a:latin typeface="+mn-ea"/>
              <a:cs typeface="+mn-ea"/>
              <a:sym typeface="+mn-lt"/>
            </a:endParaRPr>
          </a:p>
        </p:txBody>
      </p:sp>
      <p:grpSp>
        <p:nvGrpSpPr>
          <p:cNvPr id="490" name="组合 489"/>
          <p:cNvGrpSpPr/>
          <p:nvPr/>
        </p:nvGrpSpPr>
        <p:grpSpPr>
          <a:xfrm>
            <a:off x="5235390" y="2886591"/>
            <a:ext cx="5158542" cy="2954851"/>
            <a:chOff x="5450541" y="3209317"/>
            <a:chExt cx="5158542" cy="2954851"/>
          </a:xfrm>
        </p:grpSpPr>
        <p:sp>
          <p:nvSpPr>
            <p:cNvPr id="489" name="矩形: 圆角 488"/>
            <p:cNvSpPr/>
            <p:nvPr/>
          </p:nvSpPr>
          <p:spPr>
            <a:xfrm>
              <a:off x="5450541" y="3465513"/>
              <a:ext cx="5145741" cy="2698655"/>
            </a:xfrm>
            <a:prstGeom prst="roundRect">
              <a:avLst>
                <a:gd name="adj" fmla="val 8249"/>
              </a:avLst>
            </a:prstGeom>
            <a:solidFill>
              <a:srgbClr val="F8E8EF"/>
            </a:solidFill>
            <a:ln>
              <a:solidFill>
                <a:srgbClr val="D36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3" name="内容占位符 2"/>
            <p:cNvSpPr txBox="1"/>
            <p:nvPr/>
          </p:nvSpPr>
          <p:spPr>
            <a:xfrm>
              <a:off x="5509456" y="3807343"/>
              <a:ext cx="5099627" cy="22770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a:lnSpc>
                  <a:spcPct val="120000"/>
                </a:lnSpc>
                <a:spcBef>
                  <a:spcPts val="0"/>
                </a:spcBef>
                <a:buFontTx/>
                <a:buNone/>
              </a:pPr>
              <a:r>
                <a:rPr lang="en-US" altLang="zh-CN" sz="2000" dirty="0">
                  <a:latin typeface="+mn-ea"/>
                  <a:cs typeface="+mn-ea"/>
                  <a:sym typeface="+mn-lt"/>
                </a:rPr>
                <a:t>1.</a:t>
              </a:r>
              <a:r>
                <a:rPr lang="zh-CN" altLang="zh-CN" sz="2000" dirty="0">
                  <a:latin typeface="+mn-ea"/>
                  <a:cs typeface="+mn-ea"/>
                  <a:sym typeface="+mn-lt"/>
                </a:rPr>
                <a:t>市场中消费者有不同的偏好，且这些偏好可以被区分开。这样，厂商才能够对不同的消费者收取不同的价格。</a:t>
              </a:r>
              <a:endParaRPr lang="zh-CN" altLang="zh-CN" sz="2000" dirty="0">
                <a:latin typeface="+mn-ea"/>
                <a:cs typeface="+mn-ea"/>
                <a:sym typeface="+mn-lt"/>
              </a:endParaRPr>
            </a:p>
            <a:p>
              <a:pPr>
                <a:lnSpc>
                  <a:spcPct val="120000"/>
                </a:lnSpc>
                <a:spcBef>
                  <a:spcPts val="0"/>
                </a:spcBef>
                <a:buFontTx/>
                <a:buNone/>
              </a:pPr>
              <a:r>
                <a:rPr lang="en-US" altLang="zh-CN" sz="2000" dirty="0">
                  <a:latin typeface="+mn-ea"/>
                  <a:cs typeface="+mn-ea"/>
                  <a:sym typeface="+mn-lt"/>
                </a:rPr>
                <a:t>2.</a:t>
              </a:r>
              <a:r>
                <a:rPr lang="zh-CN" altLang="zh-CN" sz="2000" dirty="0">
                  <a:latin typeface="+mn-ea"/>
                  <a:cs typeface="+mn-ea"/>
                  <a:sym typeface="+mn-lt"/>
                </a:rPr>
                <a:t>不同的消费群体或不同的市场是相互隔离的。这样就排除了某些中间商低价买入，高价卖出的可能性。</a:t>
              </a:r>
              <a:endParaRPr lang="zh-CN" altLang="zh-CN" sz="2000" dirty="0">
                <a:latin typeface="+mn-ea"/>
                <a:cs typeface="+mn-ea"/>
                <a:sym typeface="+mn-lt"/>
              </a:endParaRPr>
            </a:p>
          </p:txBody>
        </p:sp>
        <p:sp>
          <p:nvSpPr>
            <p:cNvPr id="485" name="矩形: 圆角 484"/>
            <p:cNvSpPr/>
            <p:nvPr/>
          </p:nvSpPr>
          <p:spPr>
            <a:xfrm>
              <a:off x="6961459" y="3209317"/>
              <a:ext cx="2123904" cy="550931"/>
            </a:xfrm>
            <a:prstGeom prst="roundRect">
              <a:avLst>
                <a:gd name="adj" fmla="val 16667"/>
              </a:avLst>
            </a:prstGeom>
            <a:solidFill>
              <a:srgbClr val="D36397"/>
            </a:solidFill>
          </p:spPr>
          <p:txBody>
            <a:bodyPr wrap="square" anchor="ctr">
              <a:spAutoFit/>
            </a:bodyPr>
            <a:lstStyle/>
            <a:p>
              <a:pPr algn="ctr">
                <a:lnSpc>
                  <a:spcPct val="120000"/>
                </a:lnSpc>
                <a:spcBef>
                  <a:spcPts val="0"/>
                </a:spcBef>
                <a:buFontTx/>
                <a:buNone/>
              </a:pPr>
              <a:r>
                <a:rPr lang="zh-CN" altLang="en-US" sz="2400" b="1" dirty="0">
                  <a:solidFill>
                    <a:schemeClr val="bg1"/>
                  </a:solidFill>
                  <a:latin typeface="+mn-ea"/>
                  <a:cs typeface="+mn-ea"/>
                  <a:sym typeface="+mn-lt"/>
                </a:rPr>
                <a:t>两个条件</a:t>
              </a:r>
              <a:endParaRPr lang="en-US" altLang="zh-CN" sz="2400" b="1" dirty="0">
                <a:solidFill>
                  <a:schemeClr val="bg1"/>
                </a:solidFill>
                <a:latin typeface="+mn-ea"/>
                <a:cs typeface="+mn-ea"/>
                <a:sym typeface="+mn-lt"/>
              </a:endParaRPr>
            </a:p>
          </p:txBody>
        </p:sp>
      </p:grpSp>
      <p:pic>
        <p:nvPicPr>
          <p:cNvPr id="482" name="图片 481"/>
          <p:cNvPicPr>
            <a:picLocks noChangeAspect="1"/>
          </p:cNvPicPr>
          <p:nvPr/>
        </p:nvPicPr>
        <p:blipFill>
          <a:blip r:embed="rId1"/>
          <a:stretch>
            <a:fillRect/>
          </a:stretch>
        </p:blipFill>
        <p:spPr>
          <a:xfrm>
            <a:off x="1828798" y="2917860"/>
            <a:ext cx="2987735" cy="3017241"/>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612265" y="1388110"/>
            <a:ext cx="3304540" cy="2655570"/>
          </a:xfrm>
          <a:prstGeom prst="rect">
            <a:avLst/>
          </a:prstGeom>
        </p:spPr>
      </p:pic>
      <p:sp>
        <p:nvSpPr>
          <p:cNvPr id="4" name="文本框 3"/>
          <p:cNvSpPr txBox="1"/>
          <p:nvPr/>
        </p:nvSpPr>
        <p:spPr>
          <a:xfrm>
            <a:off x="564515" y="4897755"/>
            <a:ext cx="3101975" cy="521970"/>
          </a:xfrm>
          <a:prstGeom prst="rect">
            <a:avLst/>
          </a:prstGeom>
          <a:noFill/>
        </p:spPr>
        <p:txBody>
          <a:bodyPr wrap="square" rtlCol="0">
            <a:spAutoFit/>
          </a:bodyPr>
          <a:p>
            <a:r>
              <a:rPr lang="zh-CN" altLang="en-US" sz="2800">
                <a:solidFill>
                  <a:srgbClr val="C00000"/>
                </a:solidFill>
              </a:rPr>
              <a:t>六折</a:t>
            </a:r>
            <a:endParaRPr lang="zh-CN" altLang="en-US" sz="2800">
              <a:solidFill>
                <a:srgbClr val="C00000"/>
              </a:solidFill>
            </a:endParaRPr>
          </a:p>
        </p:txBody>
      </p:sp>
      <p:sp>
        <p:nvSpPr>
          <p:cNvPr id="5" name="文本框 4"/>
          <p:cNvSpPr txBox="1"/>
          <p:nvPr/>
        </p:nvSpPr>
        <p:spPr>
          <a:xfrm>
            <a:off x="2226310" y="4897755"/>
            <a:ext cx="1263015" cy="521970"/>
          </a:xfrm>
          <a:prstGeom prst="rect">
            <a:avLst/>
          </a:prstGeom>
          <a:noFill/>
        </p:spPr>
        <p:txBody>
          <a:bodyPr wrap="square" rtlCol="0">
            <a:spAutoFit/>
          </a:bodyPr>
          <a:p>
            <a:r>
              <a:rPr lang="zh-CN" altLang="en-US" sz="2800">
                <a:solidFill>
                  <a:srgbClr val="C00000"/>
                </a:solidFill>
              </a:rPr>
              <a:t>五折</a:t>
            </a:r>
            <a:endParaRPr lang="zh-CN" altLang="en-US" sz="2800">
              <a:solidFill>
                <a:srgbClr val="C00000"/>
              </a:solidFill>
            </a:endParaRPr>
          </a:p>
        </p:txBody>
      </p:sp>
      <p:sp>
        <p:nvSpPr>
          <p:cNvPr id="6" name="文本框 5"/>
          <p:cNvSpPr txBox="1"/>
          <p:nvPr/>
        </p:nvSpPr>
        <p:spPr>
          <a:xfrm>
            <a:off x="3666490" y="4899025"/>
            <a:ext cx="3295015" cy="521970"/>
          </a:xfrm>
          <a:prstGeom prst="rect">
            <a:avLst/>
          </a:prstGeom>
          <a:noFill/>
        </p:spPr>
        <p:txBody>
          <a:bodyPr wrap="square" rtlCol="0">
            <a:spAutoFit/>
          </a:bodyPr>
          <a:p>
            <a:r>
              <a:rPr lang="en-US" altLang="zh-CN" sz="2800">
                <a:solidFill>
                  <a:srgbClr val="C00000"/>
                </a:solidFill>
              </a:rPr>
              <a:t>2</a:t>
            </a:r>
            <a:r>
              <a:rPr lang="zh-CN" altLang="en-US" sz="2800">
                <a:solidFill>
                  <a:srgbClr val="C00000"/>
                </a:solidFill>
              </a:rPr>
              <a:t>折</a:t>
            </a:r>
            <a:endParaRPr lang="zh-CN" altLang="en-US" sz="2800">
              <a:solidFill>
                <a:srgbClr val="C00000"/>
              </a:solidFill>
            </a:endParaRPr>
          </a:p>
        </p:txBody>
      </p:sp>
      <p:sp>
        <p:nvSpPr>
          <p:cNvPr id="8" name="文本框 7"/>
          <p:cNvSpPr txBox="1"/>
          <p:nvPr/>
        </p:nvSpPr>
        <p:spPr>
          <a:xfrm>
            <a:off x="4701540" y="4899025"/>
            <a:ext cx="3295015" cy="521970"/>
          </a:xfrm>
          <a:prstGeom prst="rect">
            <a:avLst/>
          </a:prstGeom>
          <a:noFill/>
        </p:spPr>
        <p:txBody>
          <a:bodyPr wrap="square" rtlCol="0">
            <a:spAutoFit/>
          </a:bodyPr>
          <a:p>
            <a:r>
              <a:rPr lang="zh-CN" altLang="en-US" sz="2800">
                <a:solidFill>
                  <a:srgbClr val="C00000"/>
                </a:solidFill>
              </a:rPr>
              <a:t>全价</a:t>
            </a:r>
            <a:endParaRPr lang="zh-CN" altLang="en-US" sz="2800">
              <a:solidFill>
                <a:srgbClr val="C00000"/>
              </a:solidFill>
            </a:endParaRPr>
          </a:p>
        </p:txBody>
      </p:sp>
      <p:sp>
        <p:nvSpPr>
          <p:cNvPr id="9" name="文本框 8"/>
          <p:cNvSpPr txBox="1"/>
          <p:nvPr/>
        </p:nvSpPr>
        <p:spPr>
          <a:xfrm>
            <a:off x="7320280" y="1483995"/>
            <a:ext cx="4735830" cy="3415030"/>
          </a:xfrm>
          <a:prstGeom prst="rect">
            <a:avLst/>
          </a:prstGeom>
          <a:noFill/>
        </p:spPr>
        <p:txBody>
          <a:bodyPr wrap="square" rtlCol="0">
            <a:spAutoFit/>
          </a:bodyPr>
          <a:p>
            <a:pPr indent="0" fontAlgn="auto">
              <a:lnSpc>
                <a:spcPct val="150000"/>
              </a:lnSpc>
              <a:buNone/>
            </a:pPr>
            <a:r>
              <a:rPr lang="zh-CN" altLang="en-US" sz="2400">
                <a:ln/>
                <a:solidFill>
                  <a:schemeClr val="tx1"/>
                </a:solidFill>
                <a:effectLst>
                  <a:outerShdw blurRad="38100" dist="19050" dir="2700000" algn="tl" rotWithShape="0">
                    <a:schemeClr val="dk1">
                      <a:alpha val="40000"/>
                    </a:schemeClr>
                  </a:outerShdw>
                </a:effectLst>
              </a:rPr>
              <a:t>航空公司针对不同的顾客收取不同的价格。</a:t>
            </a:r>
            <a:endParaRPr lang="zh-CN" altLang="en-US" sz="2400">
              <a:ln/>
              <a:solidFill>
                <a:schemeClr val="accent4"/>
              </a:solidFill>
            </a:endParaRPr>
          </a:p>
          <a:p>
            <a:pPr marL="342900" indent="0" fontAlgn="auto">
              <a:lnSpc>
                <a:spcPct val="150000"/>
              </a:lnSpc>
              <a:buFont typeface="Wingdings" panose="05000000000000000000" charset="0"/>
              <a:buChar char=""/>
            </a:pPr>
            <a:r>
              <a:rPr lang="zh-CN" altLang="en-US" sz="2400">
                <a:ln/>
                <a:solidFill>
                  <a:schemeClr val="accent4"/>
                </a:solidFill>
                <a:effectLst/>
              </a:rPr>
              <a:t>顾客提前多少天看飞机票</a:t>
            </a:r>
            <a:endParaRPr lang="zh-CN" altLang="en-US" sz="2400">
              <a:ln/>
              <a:solidFill>
                <a:schemeClr val="accent4"/>
              </a:solidFill>
              <a:effectLst/>
            </a:endParaRPr>
          </a:p>
          <a:p>
            <a:pPr marL="342900" indent="0" fontAlgn="auto">
              <a:lnSpc>
                <a:spcPct val="150000"/>
              </a:lnSpc>
              <a:buFont typeface="Wingdings" panose="05000000000000000000" charset="0"/>
              <a:buChar char=""/>
            </a:pPr>
            <a:r>
              <a:rPr lang="zh-CN" altLang="en-US" sz="2400">
                <a:ln/>
                <a:solidFill>
                  <a:schemeClr val="accent4"/>
                </a:solidFill>
                <a:effectLst/>
              </a:rPr>
              <a:t>顾客是否是航空公司的</a:t>
            </a:r>
            <a:r>
              <a:rPr lang="en-US" altLang="zh-CN" sz="2400">
                <a:ln/>
                <a:solidFill>
                  <a:schemeClr val="accent4"/>
                </a:solidFill>
                <a:effectLst/>
              </a:rPr>
              <a:t>VIP</a:t>
            </a:r>
            <a:endParaRPr lang="en-US" altLang="zh-CN" sz="2400">
              <a:ln/>
              <a:solidFill>
                <a:schemeClr val="accent4"/>
              </a:solidFill>
              <a:effectLst/>
            </a:endParaRPr>
          </a:p>
          <a:p>
            <a:pPr marL="342900" indent="0" fontAlgn="auto">
              <a:lnSpc>
                <a:spcPct val="150000"/>
              </a:lnSpc>
              <a:buFont typeface="Wingdings" panose="05000000000000000000" charset="0"/>
              <a:buChar char=""/>
            </a:pPr>
            <a:r>
              <a:rPr lang="zh-CN" altLang="en-US" sz="2400">
                <a:ln/>
                <a:solidFill>
                  <a:schemeClr val="accent4"/>
                </a:solidFill>
                <a:effectLst/>
              </a:rPr>
              <a:t>顾客在网站上的浏览次数</a:t>
            </a:r>
            <a:endParaRPr lang="zh-CN" altLang="en-US" sz="2400">
              <a:ln/>
              <a:solidFill>
                <a:schemeClr val="accent4"/>
              </a:solidFill>
              <a:effectLst/>
            </a:endParaRPr>
          </a:p>
          <a:p>
            <a:pPr marL="342900" indent="0" fontAlgn="auto">
              <a:lnSpc>
                <a:spcPct val="150000"/>
              </a:lnSpc>
              <a:buFont typeface="Wingdings" panose="05000000000000000000" charset="0"/>
              <a:buChar char=""/>
            </a:pPr>
            <a:r>
              <a:rPr lang="zh-CN" altLang="en-US" sz="2400">
                <a:ln/>
                <a:solidFill>
                  <a:schemeClr val="accent4"/>
                </a:solidFill>
                <a:effectLst/>
              </a:rPr>
              <a:t>等</a:t>
            </a:r>
            <a:endParaRPr lang="zh-CN" altLang="en-US" sz="2400">
              <a:ln/>
              <a:solidFill>
                <a:schemeClr val="accent4"/>
              </a:solidFill>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417955" y="1364615"/>
            <a:ext cx="4083685" cy="3265805"/>
          </a:xfrm>
          <a:prstGeom prst="rect">
            <a:avLst/>
          </a:prstGeom>
        </p:spPr>
      </p:pic>
      <p:sp>
        <p:nvSpPr>
          <p:cNvPr id="3" name="文本框 2"/>
          <p:cNvSpPr txBox="1"/>
          <p:nvPr/>
        </p:nvSpPr>
        <p:spPr>
          <a:xfrm>
            <a:off x="6014085" y="1973580"/>
            <a:ext cx="5239385" cy="1383665"/>
          </a:xfrm>
          <a:prstGeom prst="rect">
            <a:avLst/>
          </a:prstGeom>
          <a:noFill/>
        </p:spPr>
        <p:txBody>
          <a:bodyPr wrap="square" rtlCol="0">
            <a:spAutoFit/>
          </a:bodyPr>
          <a:p>
            <a:pPr fontAlgn="auto">
              <a:lnSpc>
                <a:spcPct val="150000"/>
              </a:lnSpc>
            </a:pPr>
            <a:r>
              <a:rPr lang="zh-CN" altLang="en-US" sz="2800"/>
              <a:t>超市对于有折扣卷的人采取低价</a:t>
            </a:r>
            <a:endParaRPr lang="zh-CN" altLang="en-US" sz="2800"/>
          </a:p>
          <a:p>
            <a:pPr fontAlgn="auto">
              <a:lnSpc>
                <a:spcPct val="150000"/>
              </a:lnSpc>
            </a:pPr>
            <a:r>
              <a:rPr lang="zh-CN" altLang="en-US" sz="2800"/>
              <a:t>对于没有折扣卷的人收取原价</a:t>
            </a:r>
            <a:endParaRPr lang="zh-CN" altLang="en-US" sz="28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25475" y="1630045"/>
            <a:ext cx="4102100" cy="2468880"/>
          </a:xfrm>
          <a:prstGeom prst="rect">
            <a:avLst/>
          </a:prstGeom>
        </p:spPr>
      </p:pic>
      <p:sp>
        <p:nvSpPr>
          <p:cNvPr id="3" name="文本框 2"/>
          <p:cNvSpPr txBox="1"/>
          <p:nvPr/>
        </p:nvSpPr>
        <p:spPr>
          <a:xfrm>
            <a:off x="5553710" y="2110740"/>
            <a:ext cx="5892165" cy="953135"/>
          </a:xfrm>
          <a:prstGeom prst="rect">
            <a:avLst/>
          </a:prstGeom>
          <a:noFill/>
        </p:spPr>
        <p:txBody>
          <a:bodyPr wrap="square" rtlCol="0">
            <a:spAutoFit/>
          </a:bodyPr>
          <a:p>
            <a:r>
              <a:rPr lang="zh-CN" altLang="en-US" sz="2800"/>
              <a:t>美国有一家超市，会提前将下一周的价格放上来。这种做法也是价格歧视。</a:t>
            </a:r>
            <a:endParaRPr lang="zh-CN" altLang="en-US" sz="28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（一）含义</a:t>
            </a:r>
            <a:endParaRPr lang="zh-CN" altLang="en-US" sz="2400" b="1" dirty="0">
              <a:solidFill>
                <a:schemeClr val="bg1"/>
              </a:solidFill>
              <a:cs typeface="+mn-ea"/>
              <a:sym typeface="+mn-lt"/>
            </a:endParaRPr>
          </a:p>
        </p:txBody>
      </p:sp>
      <p:grpSp>
        <p:nvGrpSpPr>
          <p:cNvPr id="6" name="组合 5"/>
          <p:cNvGrpSpPr/>
          <p:nvPr/>
        </p:nvGrpSpPr>
        <p:grpSpPr>
          <a:xfrm>
            <a:off x="1559861" y="2365256"/>
            <a:ext cx="8857502" cy="2259481"/>
            <a:chOff x="-3705572" y="1024443"/>
            <a:chExt cx="5848889" cy="2259481"/>
          </a:xfrm>
        </p:grpSpPr>
        <p:sp>
          <p:nvSpPr>
            <p:cNvPr id="7" name="矩形: 圆角 6"/>
            <p:cNvSpPr/>
            <p:nvPr/>
          </p:nvSpPr>
          <p:spPr>
            <a:xfrm>
              <a:off x="-3705572" y="1024443"/>
              <a:ext cx="5848889" cy="2259481"/>
            </a:xfrm>
            <a:prstGeom prst="roundRect">
              <a:avLst>
                <a:gd name="adj" fmla="val 10834"/>
              </a:avLst>
            </a:prstGeom>
            <a:pattFill prst="lgGrid">
              <a:fgClr>
                <a:srgbClr val="FEF5EC"/>
              </a:fgClr>
              <a:bgClr>
                <a:srgbClr val="FCDDC4"/>
              </a:bgClr>
            </a:pattFill>
            <a:ln w="25400">
              <a:solidFill>
                <a:srgbClr val="EC78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2"/>
            <p:cNvSpPr txBox="1"/>
            <p:nvPr/>
          </p:nvSpPr>
          <p:spPr>
            <a:xfrm>
              <a:off x="-3440755" y="1342002"/>
              <a:ext cx="3500095" cy="159973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zh-CN" altLang="en-US" dirty="0">
                  <a:cs typeface="+mn-ea"/>
                  <a:sym typeface="+mn-lt"/>
                </a:rPr>
                <a:t>垄断竞争是指那种许多厂商出售</a:t>
              </a:r>
              <a:endParaRPr lang="en-US" altLang="zh-CN" dirty="0">
                <a:cs typeface="+mn-ea"/>
                <a:sym typeface="+mn-lt"/>
              </a:endParaRPr>
            </a:p>
            <a:p>
              <a:pPr marL="0" indent="0">
                <a:lnSpc>
                  <a:spcPct val="120000"/>
                </a:lnSpc>
                <a:spcBef>
                  <a:spcPts val="0"/>
                </a:spcBef>
                <a:buNone/>
              </a:pPr>
              <a:r>
                <a:rPr lang="zh-CN" altLang="en-US" b="1" dirty="0">
                  <a:solidFill>
                    <a:srgbClr val="EC7854"/>
                  </a:solidFill>
                  <a:cs typeface="+mn-ea"/>
                  <a:sym typeface="+mn-lt"/>
                </a:rPr>
                <a:t>相近但非同质、</a:t>
              </a:r>
              <a:r>
                <a:rPr lang="zh-CN" altLang="en-US" dirty="0">
                  <a:cs typeface="+mn-ea"/>
                  <a:sym typeface="+mn-lt"/>
                </a:rPr>
                <a:t>而是</a:t>
              </a:r>
              <a:r>
                <a:rPr lang="zh-CN" altLang="en-US" b="1" dirty="0">
                  <a:solidFill>
                    <a:srgbClr val="EC7854"/>
                  </a:solidFill>
                  <a:cs typeface="+mn-ea"/>
                  <a:sym typeface="+mn-lt"/>
                </a:rPr>
                <a:t>具有差别的</a:t>
              </a:r>
              <a:endParaRPr lang="en-US" altLang="zh-CN" b="1" dirty="0">
                <a:solidFill>
                  <a:srgbClr val="EC7854"/>
                </a:solidFill>
                <a:cs typeface="+mn-ea"/>
                <a:sym typeface="+mn-lt"/>
              </a:endParaRPr>
            </a:p>
            <a:p>
              <a:pPr marL="0" indent="0">
                <a:lnSpc>
                  <a:spcPct val="120000"/>
                </a:lnSpc>
                <a:spcBef>
                  <a:spcPts val="0"/>
                </a:spcBef>
                <a:buNone/>
              </a:pPr>
              <a:r>
                <a:rPr lang="zh-CN" altLang="en-US" b="1" dirty="0">
                  <a:solidFill>
                    <a:srgbClr val="EC7854"/>
                  </a:solidFill>
                  <a:cs typeface="+mn-ea"/>
                  <a:sym typeface="+mn-lt"/>
                </a:rPr>
                <a:t>商品的市场组织</a:t>
              </a:r>
              <a:endParaRPr lang="zh-CN" altLang="en-US" sz="2400" dirty="0">
                <a:solidFill>
                  <a:srgbClr val="EC7854"/>
                </a:solidFill>
                <a:cs typeface="+mn-ea"/>
                <a:sym typeface="+mn-lt"/>
              </a:endParaRPr>
            </a:p>
          </p:txBody>
        </p:sp>
      </p:grpSp>
      <p:pic>
        <p:nvPicPr>
          <p:cNvPr id="10" name="图片 9"/>
          <p:cNvPicPr>
            <a:picLocks noChangeAspect="1"/>
          </p:cNvPicPr>
          <p:nvPr/>
        </p:nvPicPr>
        <p:blipFill>
          <a:blip r:embed="rId1"/>
          <a:stretch>
            <a:fillRect/>
          </a:stretch>
        </p:blipFill>
        <p:spPr>
          <a:xfrm>
            <a:off x="7368425" y="1910628"/>
            <a:ext cx="3272476" cy="3146612"/>
          </a:xfrm>
          <a:prstGeom prst="rect">
            <a:avLst/>
          </a:prstGeom>
        </p:spPr>
      </p:pic>
      <p:sp>
        <p:nvSpPr>
          <p:cNvPr id="2" name="椭圆 1"/>
          <p:cNvSpPr/>
          <p:nvPr/>
        </p:nvSpPr>
        <p:spPr>
          <a:xfrm>
            <a:off x="1559861" y="4834799"/>
            <a:ext cx="1080000" cy="1080000"/>
          </a:xfrm>
          <a:prstGeom prst="ellipse">
            <a:avLst/>
          </a:prstGeom>
          <a:solidFill>
            <a:srgbClr val="EC785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品牌</a:t>
            </a:r>
            <a:endParaRPr lang="zh-CN" altLang="en-US" dirty="0"/>
          </a:p>
        </p:txBody>
      </p:sp>
      <p:sp>
        <p:nvSpPr>
          <p:cNvPr id="9" name="椭圆 8"/>
          <p:cNvSpPr/>
          <p:nvPr/>
        </p:nvSpPr>
        <p:spPr>
          <a:xfrm>
            <a:off x="2856111" y="4834799"/>
            <a:ext cx="1080000" cy="1080000"/>
          </a:xfrm>
          <a:prstGeom prst="ellipse">
            <a:avLst/>
          </a:prstGeom>
          <a:solidFill>
            <a:srgbClr val="EC785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商标</a:t>
            </a:r>
            <a:endParaRPr lang="zh-CN" altLang="en-US" dirty="0"/>
          </a:p>
        </p:txBody>
      </p:sp>
      <p:sp>
        <p:nvSpPr>
          <p:cNvPr id="11" name="椭圆 10"/>
          <p:cNvSpPr/>
          <p:nvPr/>
        </p:nvSpPr>
        <p:spPr>
          <a:xfrm>
            <a:off x="4152361" y="4834799"/>
            <a:ext cx="1080000" cy="1080000"/>
          </a:xfrm>
          <a:prstGeom prst="ellipse">
            <a:avLst/>
          </a:prstGeom>
          <a:solidFill>
            <a:srgbClr val="EC785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专有技术</a:t>
            </a:r>
            <a:endParaRPr lang="zh-CN" altLang="en-US" dirty="0"/>
          </a:p>
        </p:txBody>
      </p:sp>
      <p:sp>
        <p:nvSpPr>
          <p:cNvPr id="12" name="椭圆 11"/>
          <p:cNvSpPr/>
          <p:nvPr/>
        </p:nvSpPr>
        <p:spPr>
          <a:xfrm>
            <a:off x="5448611" y="4834799"/>
            <a:ext cx="1080000" cy="1080000"/>
          </a:xfrm>
          <a:prstGeom prst="ellipse">
            <a:avLst/>
          </a:prstGeom>
          <a:solidFill>
            <a:srgbClr val="EC785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人才</a:t>
            </a:r>
            <a:endParaRPr lang="zh-CN" altLang="en-US" dirty="0"/>
          </a:p>
        </p:txBody>
      </p:sp>
      <p:sp>
        <p:nvSpPr>
          <p:cNvPr id="13" name="椭圆 12"/>
          <p:cNvSpPr/>
          <p:nvPr/>
        </p:nvSpPr>
        <p:spPr>
          <a:xfrm>
            <a:off x="6744861" y="4834799"/>
            <a:ext cx="1080000" cy="1080000"/>
          </a:xfrm>
          <a:prstGeom prst="ellipse">
            <a:avLst/>
          </a:prstGeom>
          <a:solidFill>
            <a:srgbClr val="EC785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资本</a:t>
            </a:r>
            <a:endParaRPr lang="zh-CN" altLang="en-US" dirty="0"/>
          </a:p>
        </p:txBody>
      </p:sp>
      <p:sp>
        <p:nvSpPr>
          <p:cNvPr id="14" name="椭圆 13"/>
          <p:cNvSpPr/>
          <p:nvPr/>
        </p:nvSpPr>
        <p:spPr>
          <a:xfrm>
            <a:off x="8041111" y="4834799"/>
            <a:ext cx="1080000" cy="1080000"/>
          </a:xfrm>
          <a:prstGeom prst="ellipse">
            <a:avLst/>
          </a:prstGeom>
          <a:solidFill>
            <a:srgbClr val="EC785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地域</a:t>
            </a:r>
            <a:endParaRPr lang="zh-CN" altLang="en-US" dirty="0"/>
          </a:p>
        </p:txBody>
      </p:sp>
      <p:sp>
        <p:nvSpPr>
          <p:cNvPr id="15" name="椭圆 14"/>
          <p:cNvSpPr/>
          <p:nvPr/>
        </p:nvSpPr>
        <p:spPr>
          <a:xfrm>
            <a:off x="9337363" y="4834799"/>
            <a:ext cx="1080000" cy="1080000"/>
          </a:xfrm>
          <a:prstGeom prst="ellipse">
            <a:avLst/>
          </a:prstGeom>
          <a:solidFill>
            <a:srgbClr val="EC785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特色</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（二）特征</a:t>
            </a:r>
            <a:endParaRPr lang="zh-CN" altLang="en-US" sz="2400" b="1" dirty="0">
              <a:solidFill>
                <a:schemeClr val="bg1"/>
              </a:solidFill>
              <a:cs typeface="+mn-ea"/>
              <a:sym typeface="+mn-lt"/>
            </a:endParaRPr>
          </a:p>
        </p:txBody>
      </p:sp>
      <p:grpSp>
        <p:nvGrpSpPr>
          <p:cNvPr id="19" name="组合 18"/>
          <p:cNvGrpSpPr/>
          <p:nvPr/>
        </p:nvGrpSpPr>
        <p:grpSpPr>
          <a:xfrm>
            <a:off x="12489467" y="2490685"/>
            <a:ext cx="3065929" cy="3065929"/>
            <a:chOff x="716567" y="2585935"/>
            <a:chExt cx="3065929" cy="3065929"/>
          </a:xfrm>
        </p:grpSpPr>
        <p:sp>
          <p:nvSpPr>
            <p:cNvPr id="20" name="矩形: 圆角 19"/>
            <p:cNvSpPr/>
            <p:nvPr/>
          </p:nvSpPr>
          <p:spPr>
            <a:xfrm>
              <a:off x="716567" y="2585935"/>
              <a:ext cx="3065929" cy="3065929"/>
            </a:xfrm>
            <a:prstGeom prst="roundRect">
              <a:avLst>
                <a:gd name="adj" fmla="val 9065"/>
              </a:avLst>
            </a:prstGeom>
            <a:solidFill>
              <a:srgbClr val="26AC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内容占位符 2"/>
            <p:cNvSpPr txBox="1"/>
            <p:nvPr/>
          </p:nvSpPr>
          <p:spPr>
            <a:xfrm>
              <a:off x="835362" y="3431670"/>
              <a:ext cx="2828338" cy="168296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Font typeface="Arial" panose="020B0604020202090204" pitchFamily="34" charset="0"/>
                <a:buNone/>
              </a:pPr>
              <a:r>
                <a:rPr lang="zh-CN" altLang="zh-CN" sz="2200" b="1" dirty="0">
                  <a:solidFill>
                    <a:schemeClr val="bg1"/>
                  </a:solidFill>
                  <a:cs typeface="+mn-ea"/>
                  <a:sym typeface="+mn-lt"/>
                </a:rPr>
                <a:t>厂商生产和销售有差别的同种产品，这些产品都是非常接近的替代品</a:t>
              </a:r>
              <a:endParaRPr lang="zh-CN" altLang="zh-CN" sz="2200" b="1" dirty="0">
                <a:solidFill>
                  <a:schemeClr val="bg1"/>
                </a:solidFill>
                <a:cs typeface="+mn-ea"/>
                <a:sym typeface="+mn-lt"/>
              </a:endParaRPr>
            </a:p>
          </p:txBody>
        </p:sp>
        <p:sp>
          <p:nvSpPr>
            <p:cNvPr id="22" name="椭圆 21"/>
            <p:cNvSpPr/>
            <p:nvPr/>
          </p:nvSpPr>
          <p:spPr>
            <a:xfrm flipH="1">
              <a:off x="1938513" y="2822926"/>
              <a:ext cx="622036" cy="6220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26AC92"/>
                  </a:solidFill>
                </a:rPr>
                <a:t>1</a:t>
              </a:r>
              <a:endParaRPr lang="zh-CN" altLang="en-US" sz="2800" b="1" dirty="0">
                <a:solidFill>
                  <a:srgbClr val="26AC92"/>
                </a:solidFill>
              </a:endParaRPr>
            </a:p>
          </p:txBody>
        </p:sp>
      </p:grpSp>
      <p:grpSp>
        <p:nvGrpSpPr>
          <p:cNvPr id="23" name="组合 22"/>
          <p:cNvGrpSpPr/>
          <p:nvPr/>
        </p:nvGrpSpPr>
        <p:grpSpPr>
          <a:xfrm>
            <a:off x="15979116" y="2490685"/>
            <a:ext cx="3065929" cy="3065929"/>
            <a:chOff x="4338308" y="2585935"/>
            <a:chExt cx="3065929" cy="3065929"/>
          </a:xfrm>
        </p:grpSpPr>
        <p:sp>
          <p:nvSpPr>
            <p:cNvPr id="24" name="矩形: 圆角 23"/>
            <p:cNvSpPr/>
            <p:nvPr/>
          </p:nvSpPr>
          <p:spPr>
            <a:xfrm>
              <a:off x="4338308" y="2585935"/>
              <a:ext cx="3065929" cy="3065929"/>
            </a:xfrm>
            <a:prstGeom prst="roundRect">
              <a:avLst>
                <a:gd name="adj" fmla="val 9065"/>
              </a:avLst>
            </a:prstGeom>
            <a:solidFill>
              <a:srgbClr val="26AC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内容占位符 2"/>
            <p:cNvSpPr txBox="1"/>
            <p:nvPr/>
          </p:nvSpPr>
          <p:spPr>
            <a:xfrm>
              <a:off x="4457103" y="3431670"/>
              <a:ext cx="2828338" cy="8704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pPr>
              <a:r>
                <a:rPr lang="zh-CN" altLang="en-US" sz="2200" b="1" dirty="0">
                  <a:solidFill>
                    <a:schemeClr val="bg1"/>
                  </a:solidFill>
                  <a:cs typeface="+mn-ea"/>
                  <a:sym typeface="+mn-lt"/>
                </a:rPr>
                <a:t>垄断竞争市场中厂商的数目比较多</a:t>
              </a:r>
              <a:endParaRPr lang="zh-CN" altLang="zh-CN" sz="2200" b="1" dirty="0">
                <a:solidFill>
                  <a:schemeClr val="bg1"/>
                </a:solidFill>
                <a:cs typeface="+mn-ea"/>
                <a:sym typeface="+mn-lt"/>
              </a:endParaRPr>
            </a:p>
          </p:txBody>
        </p:sp>
        <p:sp>
          <p:nvSpPr>
            <p:cNvPr id="26" name="椭圆 25"/>
            <p:cNvSpPr/>
            <p:nvPr/>
          </p:nvSpPr>
          <p:spPr>
            <a:xfrm flipH="1">
              <a:off x="5560254" y="2822926"/>
              <a:ext cx="622036" cy="6220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26AC92"/>
                  </a:solidFill>
                </a:rPr>
                <a:t>2</a:t>
              </a:r>
              <a:endParaRPr lang="zh-CN" altLang="en-US" sz="2800" b="1" dirty="0">
                <a:solidFill>
                  <a:srgbClr val="26AC92"/>
                </a:solidFill>
              </a:endParaRPr>
            </a:p>
          </p:txBody>
        </p:sp>
        <p:sp>
          <p:nvSpPr>
            <p:cNvPr id="27" name="矩形 26"/>
            <p:cNvSpPr/>
            <p:nvPr/>
          </p:nvSpPr>
          <p:spPr>
            <a:xfrm>
              <a:off x="4338308" y="4296143"/>
              <a:ext cx="3065929" cy="1061381"/>
            </a:xfrm>
            <a:prstGeom prst="rect">
              <a:avLst/>
            </a:prstGeom>
            <a:solidFill>
              <a:srgbClr val="156153"/>
            </a:solidFill>
          </p:spPr>
          <p:txBody>
            <a:bodyPr wrap="square">
              <a:spAutoFit/>
            </a:bodyPr>
            <a:lstStyle/>
            <a:p>
              <a:pPr indent="93980">
                <a:lnSpc>
                  <a:spcPct val="120000"/>
                </a:lnSpc>
              </a:pPr>
              <a:r>
                <a:rPr lang="zh-CN" altLang="zh-CN" dirty="0">
                  <a:solidFill>
                    <a:schemeClr val="bg1"/>
                  </a:solidFill>
                  <a:latin typeface="+mn-ea"/>
                  <a:cs typeface="+mn-ea"/>
                  <a:sym typeface="+mn-lt"/>
                </a:rPr>
                <a:t>1. 每个厂商的市场份额较小</a:t>
              </a:r>
              <a:endParaRPr lang="zh-CN" altLang="zh-CN" dirty="0">
                <a:solidFill>
                  <a:schemeClr val="bg1"/>
                </a:solidFill>
                <a:latin typeface="+mn-ea"/>
                <a:cs typeface="+mn-ea"/>
                <a:sym typeface="+mn-lt"/>
              </a:endParaRPr>
            </a:p>
            <a:p>
              <a:pPr indent="93980">
                <a:lnSpc>
                  <a:spcPct val="120000"/>
                </a:lnSpc>
                <a:spcBef>
                  <a:spcPts val="0"/>
                </a:spcBef>
                <a:buFontTx/>
                <a:buNone/>
              </a:pPr>
              <a:r>
                <a:rPr lang="zh-CN" altLang="zh-CN" dirty="0">
                  <a:solidFill>
                    <a:schemeClr val="bg1"/>
                  </a:solidFill>
                  <a:latin typeface="+mn-ea"/>
                  <a:cs typeface="+mn-ea"/>
                  <a:sym typeface="+mn-lt"/>
                </a:rPr>
                <a:t>2. 不考虑其他企业</a:t>
              </a:r>
              <a:endParaRPr lang="zh-CN" altLang="zh-CN" dirty="0">
                <a:solidFill>
                  <a:schemeClr val="bg1"/>
                </a:solidFill>
                <a:latin typeface="+mn-ea"/>
                <a:cs typeface="+mn-ea"/>
                <a:sym typeface="+mn-lt"/>
              </a:endParaRPr>
            </a:p>
            <a:p>
              <a:pPr indent="93980">
                <a:lnSpc>
                  <a:spcPct val="120000"/>
                </a:lnSpc>
                <a:spcBef>
                  <a:spcPts val="0"/>
                </a:spcBef>
                <a:buFontTx/>
                <a:buNone/>
              </a:pPr>
              <a:r>
                <a:rPr lang="zh-CN" altLang="zh-CN" dirty="0">
                  <a:solidFill>
                    <a:schemeClr val="bg1"/>
                  </a:solidFill>
                  <a:latin typeface="+mn-ea"/>
                  <a:cs typeface="+mn-ea"/>
                  <a:sym typeface="+mn-lt"/>
                </a:rPr>
                <a:t>3. 勾结的不可能性</a:t>
              </a:r>
              <a:endParaRPr lang="zh-CN" altLang="zh-CN" dirty="0">
                <a:solidFill>
                  <a:schemeClr val="bg1"/>
                </a:solidFill>
                <a:latin typeface="+mn-ea"/>
                <a:cs typeface="+mn-ea"/>
                <a:sym typeface="+mn-lt"/>
              </a:endParaRPr>
            </a:p>
          </p:txBody>
        </p:sp>
      </p:grpSp>
      <p:grpSp>
        <p:nvGrpSpPr>
          <p:cNvPr id="28" name="组合 27"/>
          <p:cNvGrpSpPr/>
          <p:nvPr/>
        </p:nvGrpSpPr>
        <p:grpSpPr>
          <a:xfrm>
            <a:off x="19468765" y="2490685"/>
            <a:ext cx="3065929" cy="3065929"/>
            <a:chOff x="7695865" y="2585935"/>
            <a:chExt cx="3065929" cy="3065929"/>
          </a:xfrm>
        </p:grpSpPr>
        <p:sp>
          <p:nvSpPr>
            <p:cNvPr id="29" name="矩形: 圆角 28"/>
            <p:cNvSpPr/>
            <p:nvPr/>
          </p:nvSpPr>
          <p:spPr>
            <a:xfrm>
              <a:off x="7695865" y="2585935"/>
              <a:ext cx="3065929" cy="3065929"/>
            </a:xfrm>
            <a:prstGeom prst="roundRect">
              <a:avLst>
                <a:gd name="adj" fmla="val 9065"/>
              </a:avLst>
            </a:prstGeom>
            <a:solidFill>
              <a:srgbClr val="26AC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内容占位符 2"/>
            <p:cNvSpPr txBox="1"/>
            <p:nvPr/>
          </p:nvSpPr>
          <p:spPr>
            <a:xfrm>
              <a:off x="7814660" y="3431670"/>
              <a:ext cx="2828338" cy="8704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pPr>
              <a:r>
                <a:rPr lang="zh-CN" altLang="en-US" sz="2200" b="1" dirty="0">
                  <a:solidFill>
                    <a:schemeClr val="bg1"/>
                  </a:solidFill>
                  <a:cs typeface="+mn-ea"/>
                  <a:sym typeface="+mn-lt"/>
                </a:rPr>
                <a:t>垄断竞争厂商进出行业比较容易</a:t>
              </a:r>
              <a:endParaRPr lang="zh-CN" altLang="zh-CN" sz="2200" b="1" dirty="0">
                <a:solidFill>
                  <a:schemeClr val="bg1"/>
                </a:solidFill>
                <a:cs typeface="+mn-ea"/>
                <a:sym typeface="+mn-lt"/>
              </a:endParaRPr>
            </a:p>
          </p:txBody>
        </p:sp>
        <p:sp>
          <p:nvSpPr>
            <p:cNvPr id="31" name="椭圆 30"/>
            <p:cNvSpPr/>
            <p:nvPr/>
          </p:nvSpPr>
          <p:spPr>
            <a:xfrm flipH="1">
              <a:off x="8917811" y="2822926"/>
              <a:ext cx="622036" cy="6220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rgbClr val="26AC92"/>
                  </a:solidFill>
                </a:rPr>
                <a:t>3</a:t>
              </a:r>
              <a:endParaRPr lang="zh-CN" altLang="en-US" sz="2800" b="1" dirty="0">
                <a:solidFill>
                  <a:srgbClr val="26AC92"/>
                </a:solidFill>
              </a:endParaRPr>
            </a:p>
          </p:txBody>
        </p:sp>
        <p:sp>
          <p:nvSpPr>
            <p:cNvPr id="32" name="group-of-workers_66062"/>
            <p:cNvSpPr>
              <a:spLocks noChangeAspect="1"/>
            </p:cNvSpPr>
            <p:nvPr/>
          </p:nvSpPr>
          <p:spPr bwMode="auto">
            <a:xfrm>
              <a:off x="8704058" y="4391727"/>
              <a:ext cx="1049542" cy="960158"/>
            </a:xfrm>
            <a:custGeom>
              <a:avLst/>
              <a:gdLst>
                <a:gd name="connsiteX0" fmla="*/ 415780 w 577818"/>
                <a:gd name="connsiteY0" fmla="*/ 140844 h 528610"/>
                <a:gd name="connsiteX1" fmla="*/ 438846 w 577818"/>
                <a:gd name="connsiteY1" fmla="*/ 140844 h 528610"/>
                <a:gd name="connsiteX2" fmla="*/ 456377 w 577818"/>
                <a:gd name="connsiteY2" fmla="*/ 148213 h 528610"/>
                <a:gd name="connsiteX3" fmla="*/ 468371 w 577818"/>
                <a:gd name="connsiteY3" fmla="*/ 148213 h 528610"/>
                <a:gd name="connsiteX4" fmla="*/ 484979 w 577818"/>
                <a:gd name="connsiteY4" fmla="*/ 140844 h 528610"/>
                <a:gd name="connsiteX5" fmla="*/ 508968 w 577818"/>
                <a:gd name="connsiteY5" fmla="*/ 140844 h 528610"/>
                <a:gd name="connsiteX6" fmla="*/ 531112 w 577818"/>
                <a:gd name="connsiteY6" fmla="*/ 155582 h 528610"/>
                <a:gd name="connsiteX7" fmla="*/ 576322 w 577818"/>
                <a:gd name="connsiteY7" fmla="*/ 271643 h 528610"/>
                <a:gd name="connsiteX8" fmla="*/ 562482 w 577818"/>
                <a:gd name="connsiteY8" fmla="*/ 302961 h 528610"/>
                <a:gd name="connsiteX9" fmla="*/ 531112 w 577818"/>
                <a:gd name="connsiteY9" fmla="*/ 289144 h 528610"/>
                <a:gd name="connsiteX10" fmla="*/ 508968 w 577818"/>
                <a:gd name="connsiteY10" fmla="*/ 233877 h 528610"/>
                <a:gd name="connsiteX11" fmla="*/ 508968 w 577818"/>
                <a:gd name="connsiteY11" fmla="*/ 299277 h 528610"/>
                <a:gd name="connsiteX12" fmla="*/ 554178 w 577818"/>
                <a:gd name="connsiteY12" fmla="*/ 455867 h 528610"/>
                <a:gd name="connsiteX13" fmla="*/ 537570 w 577818"/>
                <a:gd name="connsiteY13" fmla="*/ 486264 h 528610"/>
                <a:gd name="connsiteX14" fmla="*/ 531112 w 577818"/>
                <a:gd name="connsiteY14" fmla="*/ 487185 h 528610"/>
                <a:gd name="connsiteX15" fmla="*/ 507123 w 577818"/>
                <a:gd name="connsiteY15" fmla="*/ 469684 h 528610"/>
                <a:gd name="connsiteX16" fmla="*/ 461913 w 577818"/>
                <a:gd name="connsiteY16" fmla="*/ 310330 h 528610"/>
                <a:gd name="connsiteX17" fmla="*/ 419471 w 577818"/>
                <a:gd name="connsiteY17" fmla="*/ 459551 h 528610"/>
                <a:gd name="connsiteX18" fmla="*/ 393636 w 577818"/>
                <a:gd name="connsiteY18" fmla="*/ 371124 h 528610"/>
                <a:gd name="connsiteX19" fmla="*/ 402863 w 577818"/>
                <a:gd name="connsiteY19" fmla="*/ 340727 h 528610"/>
                <a:gd name="connsiteX20" fmla="*/ 418548 w 577818"/>
                <a:gd name="connsiteY20" fmla="*/ 337042 h 528610"/>
                <a:gd name="connsiteX21" fmla="*/ 449918 w 577818"/>
                <a:gd name="connsiteY21" fmla="*/ 306646 h 528610"/>
                <a:gd name="connsiteX22" fmla="*/ 451764 w 577818"/>
                <a:gd name="connsiteY22" fmla="*/ 262432 h 528610"/>
                <a:gd name="connsiteX23" fmla="*/ 404708 w 577818"/>
                <a:gd name="connsiteY23" fmla="*/ 142686 h 528610"/>
                <a:gd name="connsiteX24" fmla="*/ 415780 w 577818"/>
                <a:gd name="connsiteY24" fmla="*/ 140844 h 528610"/>
                <a:gd name="connsiteX25" fmla="*/ 68974 w 577818"/>
                <a:gd name="connsiteY25" fmla="*/ 140844 h 528610"/>
                <a:gd name="connsiteX26" fmla="*/ 92967 w 577818"/>
                <a:gd name="connsiteY26" fmla="*/ 140844 h 528610"/>
                <a:gd name="connsiteX27" fmla="*/ 109578 w 577818"/>
                <a:gd name="connsiteY27" fmla="*/ 148213 h 528610"/>
                <a:gd name="connsiteX28" fmla="*/ 121575 w 577818"/>
                <a:gd name="connsiteY28" fmla="*/ 148213 h 528610"/>
                <a:gd name="connsiteX29" fmla="*/ 138186 w 577818"/>
                <a:gd name="connsiteY29" fmla="*/ 140844 h 528610"/>
                <a:gd name="connsiteX30" fmla="*/ 162180 w 577818"/>
                <a:gd name="connsiteY30" fmla="*/ 140844 h 528610"/>
                <a:gd name="connsiteX31" fmla="*/ 172331 w 577818"/>
                <a:gd name="connsiteY31" fmla="*/ 142686 h 528610"/>
                <a:gd name="connsiteX32" fmla="*/ 126189 w 577818"/>
                <a:gd name="connsiteY32" fmla="*/ 262432 h 528610"/>
                <a:gd name="connsiteX33" fmla="*/ 127112 w 577818"/>
                <a:gd name="connsiteY33" fmla="*/ 306646 h 528610"/>
                <a:gd name="connsiteX34" fmla="*/ 159412 w 577818"/>
                <a:gd name="connsiteY34" fmla="*/ 337042 h 528610"/>
                <a:gd name="connsiteX35" fmla="*/ 175100 w 577818"/>
                <a:gd name="connsiteY35" fmla="*/ 340727 h 528610"/>
                <a:gd name="connsiteX36" fmla="*/ 183405 w 577818"/>
                <a:gd name="connsiteY36" fmla="*/ 371124 h 528610"/>
                <a:gd name="connsiteX37" fmla="*/ 158489 w 577818"/>
                <a:gd name="connsiteY37" fmla="*/ 459551 h 528610"/>
                <a:gd name="connsiteX38" fmla="*/ 116038 w 577818"/>
                <a:gd name="connsiteY38" fmla="*/ 310330 h 528610"/>
                <a:gd name="connsiteX39" fmla="*/ 69896 w 577818"/>
                <a:gd name="connsiteY39" fmla="*/ 469684 h 528610"/>
                <a:gd name="connsiteX40" fmla="*/ 46826 w 577818"/>
                <a:gd name="connsiteY40" fmla="*/ 487185 h 528610"/>
                <a:gd name="connsiteX41" fmla="*/ 40366 w 577818"/>
                <a:gd name="connsiteY41" fmla="*/ 486264 h 528610"/>
                <a:gd name="connsiteX42" fmla="*/ 22832 w 577818"/>
                <a:gd name="connsiteY42" fmla="*/ 455867 h 528610"/>
                <a:gd name="connsiteX43" fmla="*/ 68051 w 577818"/>
                <a:gd name="connsiteY43" fmla="*/ 299277 h 528610"/>
                <a:gd name="connsiteX44" fmla="*/ 68051 w 577818"/>
                <a:gd name="connsiteY44" fmla="*/ 233877 h 528610"/>
                <a:gd name="connsiteX45" fmla="*/ 46826 w 577818"/>
                <a:gd name="connsiteY45" fmla="*/ 289144 h 528610"/>
                <a:gd name="connsiteX46" fmla="*/ 15449 w 577818"/>
                <a:gd name="connsiteY46" fmla="*/ 302961 h 528610"/>
                <a:gd name="connsiteX47" fmla="*/ 1607 w 577818"/>
                <a:gd name="connsiteY47" fmla="*/ 271643 h 528610"/>
                <a:gd name="connsiteX48" fmla="*/ 45903 w 577818"/>
                <a:gd name="connsiteY48" fmla="*/ 156503 h 528610"/>
                <a:gd name="connsiteX49" fmla="*/ 68974 w 577818"/>
                <a:gd name="connsiteY49" fmla="*/ 140844 h 528610"/>
                <a:gd name="connsiteX50" fmla="*/ 233235 w 577818"/>
                <a:gd name="connsiteY50" fmla="*/ 116877 h 528610"/>
                <a:gd name="connsiteX51" fmla="*/ 261828 w 577818"/>
                <a:gd name="connsiteY51" fmla="*/ 116877 h 528610"/>
                <a:gd name="connsiteX52" fmla="*/ 282120 w 577818"/>
                <a:gd name="connsiteY52" fmla="*/ 126088 h 528610"/>
                <a:gd name="connsiteX53" fmla="*/ 268285 w 577818"/>
                <a:gd name="connsiteY53" fmla="*/ 224646 h 528610"/>
                <a:gd name="connsiteX54" fmla="*/ 288577 w 577818"/>
                <a:gd name="connsiteY54" fmla="*/ 242147 h 528610"/>
                <a:gd name="connsiteX55" fmla="*/ 309792 w 577818"/>
                <a:gd name="connsiteY55" fmla="*/ 224646 h 528610"/>
                <a:gd name="connsiteX56" fmla="*/ 295956 w 577818"/>
                <a:gd name="connsiteY56" fmla="*/ 126088 h 528610"/>
                <a:gd name="connsiteX57" fmla="*/ 316248 w 577818"/>
                <a:gd name="connsiteY57" fmla="*/ 116877 h 528610"/>
                <a:gd name="connsiteX58" fmla="*/ 344842 w 577818"/>
                <a:gd name="connsiteY58" fmla="*/ 116877 h 528610"/>
                <a:gd name="connsiteX59" fmla="*/ 371590 w 577818"/>
                <a:gd name="connsiteY59" fmla="*/ 135299 h 528610"/>
                <a:gd name="connsiteX60" fmla="*/ 424166 w 577818"/>
                <a:gd name="connsiteY60" fmla="*/ 272543 h 528610"/>
                <a:gd name="connsiteX61" fmla="*/ 407563 w 577818"/>
                <a:gd name="connsiteY61" fmla="*/ 310309 h 528610"/>
                <a:gd name="connsiteX62" fmla="*/ 370668 w 577818"/>
                <a:gd name="connsiteY62" fmla="*/ 293729 h 528610"/>
                <a:gd name="connsiteX63" fmla="*/ 344842 w 577818"/>
                <a:gd name="connsiteY63" fmla="*/ 228330 h 528610"/>
                <a:gd name="connsiteX64" fmla="*/ 344842 w 577818"/>
                <a:gd name="connsiteY64" fmla="*/ 305703 h 528610"/>
                <a:gd name="connsiteX65" fmla="*/ 398339 w 577818"/>
                <a:gd name="connsiteY65" fmla="*/ 491766 h 528610"/>
                <a:gd name="connsiteX66" fmla="*/ 378969 w 577818"/>
                <a:gd name="connsiteY66" fmla="*/ 527689 h 528610"/>
                <a:gd name="connsiteX67" fmla="*/ 370668 w 577818"/>
                <a:gd name="connsiteY67" fmla="*/ 528610 h 528610"/>
                <a:gd name="connsiteX68" fmla="*/ 342997 w 577818"/>
                <a:gd name="connsiteY68" fmla="*/ 508346 h 528610"/>
                <a:gd name="connsiteX69" fmla="*/ 288577 w 577818"/>
                <a:gd name="connsiteY69" fmla="*/ 319520 h 528610"/>
                <a:gd name="connsiteX70" fmla="*/ 235080 w 577818"/>
                <a:gd name="connsiteY70" fmla="*/ 508346 h 528610"/>
                <a:gd name="connsiteX71" fmla="*/ 207408 w 577818"/>
                <a:gd name="connsiteY71" fmla="*/ 528610 h 528610"/>
                <a:gd name="connsiteX72" fmla="*/ 199107 w 577818"/>
                <a:gd name="connsiteY72" fmla="*/ 527689 h 528610"/>
                <a:gd name="connsiteX73" fmla="*/ 178815 w 577818"/>
                <a:gd name="connsiteY73" fmla="*/ 491766 h 528610"/>
                <a:gd name="connsiteX74" fmla="*/ 232312 w 577818"/>
                <a:gd name="connsiteY74" fmla="*/ 305703 h 528610"/>
                <a:gd name="connsiteX75" fmla="*/ 232312 w 577818"/>
                <a:gd name="connsiteY75" fmla="*/ 228330 h 528610"/>
                <a:gd name="connsiteX76" fmla="*/ 207408 w 577818"/>
                <a:gd name="connsiteY76" fmla="*/ 293729 h 528610"/>
                <a:gd name="connsiteX77" fmla="*/ 169591 w 577818"/>
                <a:gd name="connsiteY77" fmla="*/ 310309 h 528610"/>
                <a:gd name="connsiteX78" fmla="*/ 152988 w 577818"/>
                <a:gd name="connsiteY78" fmla="*/ 272543 h 528610"/>
                <a:gd name="connsiteX79" fmla="*/ 206486 w 577818"/>
                <a:gd name="connsiteY79" fmla="*/ 135299 h 528610"/>
                <a:gd name="connsiteX80" fmla="*/ 233235 w 577818"/>
                <a:gd name="connsiteY80" fmla="*/ 116877 h 528610"/>
                <a:gd name="connsiteX81" fmla="*/ 461986 w 577818"/>
                <a:gd name="connsiteY81" fmla="*/ 42312 h 528610"/>
                <a:gd name="connsiteX82" fmla="*/ 505334 w 577818"/>
                <a:gd name="connsiteY82" fmla="*/ 85586 h 528610"/>
                <a:gd name="connsiteX83" fmla="*/ 461986 w 577818"/>
                <a:gd name="connsiteY83" fmla="*/ 128860 h 528610"/>
                <a:gd name="connsiteX84" fmla="*/ 418638 w 577818"/>
                <a:gd name="connsiteY84" fmla="*/ 85586 h 528610"/>
                <a:gd name="connsiteX85" fmla="*/ 461986 w 577818"/>
                <a:gd name="connsiteY85" fmla="*/ 42312 h 528610"/>
                <a:gd name="connsiteX86" fmla="*/ 115572 w 577818"/>
                <a:gd name="connsiteY86" fmla="*/ 42312 h 528610"/>
                <a:gd name="connsiteX87" fmla="*/ 158403 w 577818"/>
                <a:gd name="connsiteY87" fmla="*/ 85586 h 528610"/>
                <a:gd name="connsiteX88" fmla="*/ 115572 w 577818"/>
                <a:gd name="connsiteY88" fmla="*/ 128860 h 528610"/>
                <a:gd name="connsiteX89" fmla="*/ 72741 w 577818"/>
                <a:gd name="connsiteY89" fmla="*/ 85586 h 528610"/>
                <a:gd name="connsiteX90" fmla="*/ 115572 w 577818"/>
                <a:gd name="connsiteY90" fmla="*/ 42312 h 528610"/>
                <a:gd name="connsiteX91" fmla="*/ 289038 w 577818"/>
                <a:gd name="connsiteY91" fmla="*/ 0 h 528610"/>
                <a:gd name="connsiteX92" fmla="*/ 340227 w 577818"/>
                <a:gd name="connsiteY92" fmla="*/ 51559 h 528610"/>
                <a:gd name="connsiteX93" fmla="*/ 289038 w 577818"/>
                <a:gd name="connsiteY93" fmla="*/ 103118 h 528610"/>
                <a:gd name="connsiteX94" fmla="*/ 237849 w 577818"/>
                <a:gd name="connsiteY94" fmla="*/ 51559 h 528610"/>
                <a:gd name="connsiteX95" fmla="*/ 289038 w 577818"/>
                <a:gd name="connsiteY95" fmla="*/ 0 h 52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77818" h="528610">
                  <a:moveTo>
                    <a:pt x="415780" y="140844"/>
                  </a:moveTo>
                  <a:lnTo>
                    <a:pt x="438846" y="140844"/>
                  </a:lnTo>
                  <a:cubicBezTo>
                    <a:pt x="446228" y="140844"/>
                    <a:pt x="451764" y="143607"/>
                    <a:pt x="456377" y="148213"/>
                  </a:cubicBezTo>
                  <a:lnTo>
                    <a:pt x="468371" y="148213"/>
                  </a:lnTo>
                  <a:cubicBezTo>
                    <a:pt x="472062" y="143607"/>
                    <a:pt x="478521" y="140844"/>
                    <a:pt x="484979" y="140844"/>
                  </a:cubicBezTo>
                  <a:lnTo>
                    <a:pt x="508968" y="140844"/>
                  </a:lnTo>
                  <a:cubicBezTo>
                    <a:pt x="519117" y="140844"/>
                    <a:pt x="527421" y="146371"/>
                    <a:pt x="531112" y="155582"/>
                  </a:cubicBezTo>
                  <a:lnTo>
                    <a:pt x="576322" y="271643"/>
                  </a:lnTo>
                  <a:cubicBezTo>
                    <a:pt x="580935" y="284539"/>
                    <a:pt x="574477" y="298355"/>
                    <a:pt x="562482" y="302961"/>
                  </a:cubicBezTo>
                  <a:cubicBezTo>
                    <a:pt x="549565" y="307567"/>
                    <a:pt x="535725" y="302040"/>
                    <a:pt x="531112" y="289144"/>
                  </a:cubicBezTo>
                  <a:lnTo>
                    <a:pt x="508968" y="233877"/>
                  </a:lnTo>
                  <a:lnTo>
                    <a:pt x="508968" y="299277"/>
                  </a:lnTo>
                  <a:lnTo>
                    <a:pt x="554178" y="455867"/>
                  </a:lnTo>
                  <a:cubicBezTo>
                    <a:pt x="557869" y="468763"/>
                    <a:pt x="550488" y="482579"/>
                    <a:pt x="537570" y="486264"/>
                  </a:cubicBezTo>
                  <a:cubicBezTo>
                    <a:pt x="535725" y="487185"/>
                    <a:pt x="532957" y="487185"/>
                    <a:pt x="531112" y="487185"/>
                  </a:cubicBezTo>
                  <a:cubicBezTo>
                    <a:pt x="520040" y="487185"/>
                    <a:pt x="510813" y="479816"/>
                    <a:pt x="507123" y="469684"/>
                  </a:cubicBezTo>
                  <a:lnTo>
                    <a:pt x="461913" y="310330"/>
                  </a:lnTo>
                  <a:lnTo>
                    <a:pt x="419471" y="459551"/>
                  </a:lnTo>
                  <a:lnTo>
                    <a:pt x="393636" y="371124"/>
                  </a:lnTo>
                  <a:lnTo>
                    <a:pt x="402863" y="340727"/>
                  </a:lnTo>
                  <a:cubicBezTo>
                    <a:pt x="408399" y="339806"/>
                    <a:pt x="413012" y="338885"/>
                    <a:pt x="418548" y="337042"/>
                  </a:cubicBezTo>
                  <a:cubicBezTo>
                    <a:pt x="432388" y="331516"/>
                    <a:pt x="444382" y="320462"/>
                    <a:pt x="449918" y="306646"/>
                  </a:cubicBezTo>
                  <a:cubicBezTo>
                    <a:pt x="456377" y="292829"/>
                    <a:pt x="457299" y="277170"/>
                    <a:pt x="451764" y="262432"/>
                  </a:cubicBezTo>
                  <a:lnTo>
                    <a:pt x="404708" y="142686"/>
                  </a:lnTo>
                  <a:cubicBezTo>
                    <a:pt x="408399" y="141765"/>
                    <a:pt x="412089" y="140844"/>
                    <a:pt x="415780" y="140844"/>
                  </a:cubicBezTo>
                  <a:close/>
                  <a:moveTo>
                    <a:pt x="68974" y="140844"/>
                  </a:moveTo>
                  <a:lnTo>
                    <a:pt x="92967" y="140844"/>
                  </a:lnTo>
                  <a:cubicBezTo>
                    <a:pt x="99427" y="140844"/>
                    <a:pt x="104964" y="143607"/>
                    <a:pt x="109578" y="148213"/>
                  </a:cubicBezTo>
                  <a:lnTo>
                    <a:pt x="121575" y="148213"/>
                  </a:lnTo>
                  <a:cubicBezTo>
                    <a:pt x="126189" y="143607"/>
                    <a:pt x="131726" y="140844"/>
                    <a:pt x="138186" y="140844"/>
                  </a:cubicBezTo>
                  <a:lnTo>
                    <a:pt x="162180" y="140844"/>
                  </a:lnTo>
                  <a:cubicBezTo>
                    <a:pt x="165871" y="140844"/>
                    <a:pt x="169563" y="141765"/>
                    <a:pt x="172331" y="142686"/>
                  </a:cubicBezTo>
                  <a:lnTo>
                    <a:pt x="126189" y="262432"/>
                  </a:lnTo>
                  <a:cubicBezTo>
                    <a:pt x="120652" y="277170"/>
                    <a:pt x="120652" y="292829"/>
                    <a:pt x="127112" y="306646"/>
                  </a:cubicBezTo>
                  <a:cubicBezTo>
                    <a:pt x="133572" y="320462"/>
                    <a:pt x="144646" y="331516"/>
                    <a:pt x="159412" y="337042"/>
                  </a:cubicBezTo>
                  <a:cubicBezTo>
                    <a:pt x="164026" y="338885"/>
                    <a:pt x="169563" y="340727"/>
                    <a:pt x="175100" y="340727"/>
                  </a:cubicBezTo>
                  <a:lnTo>
                    <a:pt x="183405" y="371124"/>
                  </a:lnTo>
                  <a:lnTo>
                    <a:pt x="158489" y="459551"/>
                  </a:lnTo>
                  <a:lnTo>
                    <a:pt x="116038" y="310330"/>
                  </a:lnTo>
                  <a:lnTo>
                    <a:pt x="69896" y="469684"/>
                  </a:lnTo>
                  <a:cubicBezTo>
                    <a:pt x="67128" y="479816"/>
                    <a:pt x="56977" y="487185"/>
                    <a:pt x="46826" y="487185"/>
                  </a:cubicBezTo>
                  <a:cubicBezTo>
                    <a:pt x="44057" y="487185"/>
                    <a:pt x="42212" y="487185"/>
                    <a:pt x="40366" y="486264"/>
                  </a:cubicBezTo>
                  <a:cubicBezTo>
                    <a:pt x="27446" y="482579"/>
                    <a:pt x="19141" y="468763"/>
                    <a:pt x="22832" y="455867"/>
                  </a:cubicBezTo>
                  <a:lnTo>
                    <a:pt x="68051" y="299277"/>
                  </a:lnTo>
                  <a:lnTo>
                    <a:pt x="68051" y="233877"/>
                  </a:lnTo>
                  <a:lnTo>
                    <a:pt x="46826" y="289144"/>
                  </a:lnTo>
                  <a:cubicBezTo>
                    <a:pt x="42212" y="302040"/>
                    <a:pt x="27446" y="307567"/>
                    <a:pt x="15449" y="302961"/>
                  </a:cubicBezTo>
                  <a:cubicBezTo>
                    <a:pt x="2530" y="298355"/>
                    <a:pt x="-3007" y="284539"/>
                    <a:pt x="1607" y="271643"/>
                  </a:cubicBezTo>
                  <a:lnTo>
                    <a:pt x="45903" y="156503"/>
                  </a:lnTo>
                  <a:cubicBezTo>
                    <a:pt x="49594" y="146371"/>
                    <a:pt x="58822" y="140844"/>
                    <a:pt x="68974" y="140844"/>
                  </a:cubicBezTo>
                  <a:close/>
                  <a:moveTo>
                    <a:pt x="233235" y="116877"/>
                  </a:moveTo>
                  <a:lnTo>
                    <a:pt x="261828" y="116877"/>
                  </a:lnTo>
                  <a:cubicBezTo>
                    <a:pt x="269207" y="116877"/>
                    <a:pt x="276586" y="120561"/>
                    <a:pt x="282120" y="126088"/>
                  </a:cubicBezTo>
                  <a:lnTo>
                    <a:pt x="268285" y="224646"/>
                  </a:lnTo>
                  <a:lnTo>
                    <a:pt x="288577" y="242147"/>
                  </a:lnTo>
                  <a:lnTo>
                    <a:pt x="309792" y="224646"/>
                  </a:lnTo>
                  <a:lnTo>
                    <a:pt x="295956" y="126088"/>
                  </a:lnTo>
                  <a:cubicBezTo>
                    <a:pt x="301490" y="120561"/>
                    <a:pt x="307947" y="116877"/>
                    <a:pt x="316248" y="116877"/>
                  </a:cubicBezTo>
                  <a:lnTo>
                    <a:pt x="344842" y="116877"/>
                  </a:lnTo>
                  <a:cubicBezTo>
                    <a:pt x="355910" y="116877"/>
                    <a:pt x="366979" y="124246"/>
                    <a:pt x="371590" y="135299"/>
                  </a:cubicBezTo>
                  <a:lnTo>
                    <a:pt x="424166" y="272543"/>
                  </a:lnTo>
                  <a:cubicBezTo>
                    <a:pt x="430622" y="288202"/>
                    <a:pt x="423243" y="304782"/>
                    <a:pt x="407563" y="310309"/>
                  </a:cubicBezTo>
                  <a:cubicBezTo>
                    <a:pt x="392805" y="315835"/>
                    <a:pt x="376202" y="308466"/>
                    <a:pt x="370668" y="293729"/>
                  </a:cubicBezTo>
                  <a:lnTo>
                    <a:pt x="344842" y="228330"/>
                  </a:lnTo>
                  <a:lnTo>
                    <a:pt x="344842" y="305703"/>
                  </a:lnTo>
                  <a:lnTo>
                    <a:pt x="398339" y="491766"/>
                  </a:lnTo>
                  <a:cubicBezTo>
                    <a:pt x="402951" y="507425"/>
                    <a:pt x="393727" y="523083"/>
                    <a:pt x="378969" y="527689"/>
                  </a:cubicBezTo>
                  <a:cubicBezTo>
                    <a:pt x="376202" y="528610"/>
                    <a:pt x="373435" y="528610"/>
                    <a:pt x="370668" y="528610"/>
                  </a:cubicBezTo>
                  <a:cubicBezTo>
                    <a:pt x="357755" y="528610"/>
                    <a:pt x="346686" y="520320"/>
                    <a:pt x="342997" y="508346"/>
                  </a:cubicBezTo>
                  <a:lnTo>
                    <a:pt x="288577" y="319520"/>
                  </a:lnTo>
                  <a:lnTo>
                    <a:pt x="235080" y="508346"/>
                  </a:lnTo>
                  <a:cubicBezTo>
                    <a:pt x="231390" y="520320"/>
                    <a:pt x="219399" y="528610"/>
                    <a:pt x="207408" y="528610"/>
                  </a:cubicBezTo>
                  <a:cubicBezTo>
                    <a:pt x="204641" y="528610"/>
                    <a:pt x="201874" y="528610"/>
                    <a:pt x="199107" y="527689"/>
                  </a:cubicBezTo>
                  <a:cubicBezTo>
                    <a:pt x="183427" y="523083"/>
                    <a:pt x="175125" y="507425"/>
                    <a:pt x="178815" y="491766"/>
                  </a:cubicBezTo>
                  <a:lnTo>
                    <a:pt x="232312" y="305703"/>
                  </a:lnTo>
                  <a:lnTo>
                    <a:pt x="232312" y="228330"/>
                  </a:lnTo>
                  <a:lnTo>
                    <a:pt x="207408" y="293729"/>
                  </a:lnTo>
                  <a:cubicBezTo>
                    <a:pt x="201874" y="308466"/>
                    <a:pt x="184349" y="315835"/>
                    <a:pt x="169591" y="310309"/>
                  </a:cubicBezTo>
                  <a:cubicBezTo>
                    <a:pt x="154833" y="304782"/>
                    <a:pt x="147454" y="288202"/>
                    <a:pt x="152988" y="272543"/>
                  </a:cubicBezTo>
                  <a:lnTo>
                    <a:pt x="206486" y="135299"/>
                  </a:lnTo>
                  <a:cubicBezTo>
                    <a:pt x="211098" y="124246"/>
                    <a:pt x="221244" y="116877"/>
                    <a:pt x="233235" y="116877"/>
                  </a:cubicBezTo>
                  <a:close/>
                  <a:moveTo>
                    <a:pt x="461986" y="42312"/>
                  </a:moveTo>
                  <a:cubicBezTo>
                    <a:pt x="485926" y="42312"/>
                    <a:pt x="505334" y="61686"/>
                    <a:pt x="505334" y="85586"/>
                  </a:cubicBezTo>
                  <a:cubicBezTo>
                    <a:pt x="505334" y="109486"/>
                    <a:pt x="485926" y="128860"/>
                    <a:pt x="461986" y="128860"/>
                  </a:cubicBezTo>
                  <a:cubicBezTo>
                    <a:pt x="438046" y="128860"/>
                    <a:pt x="418638" y="109486"/>
                    <a:pt x="418638" y="85586"/>
                  </a:cubicBezTo>
                  <a:cubicBezTo>
                    <a:pt x="418638" y="61686"/>
                    <a:pt x="438046" y="42312"/>
                    <a:pt x="461986" y="42312"/>
                  </a:cubicBezTo>
                  <a:close/>
                  <a:moveTo>
                    <a:pt x="115572" y="42312"/>
                  </a:moveTo>
                  <a:cubicBezTo>
                    <a:pt x="139227" y="42312"/>
                    <a:pt x="158403" y="61686"/>
                    <a:pt x="158403" y="85586"/>
                  </a:cubicBezTo>
                  <a:cubicBezTo>
                    <a:pt x="158403" y="109486"/>
                    <a:pt x="139227" y="128860"/>
                    <a:pt x="115572" y="128860"/>
                  </a:cubicBezTo>
                  <a:cubicBezTo>
                    <a:pt x="91917" y="128860"/>
                    <a:pt x="72741" y="109486"/>
                    <a:pt x="72741" y="85586"/>
                  </a:cubicBezTo>
                  <a:cubicBezTo>
                    <a:pt x="72741" y="61686"/>
                    <a:pt x="91917" y="42312"/>
                    <a:pt x="115572" y="42312"/>
                  </a:cubicBezTo>
                  <a:close/>
                  <a:moveTo>
                    <a:pt x="289038" y="0"/>
                  </a:moveTo>
                  <a:cubicBezTo>
                    <a:pt x="317309" y="0"/>
                    <a:pt x="340227" y="23084"/>
                    <a:pt x="340227" y="51559"/>
                  </a:cubicBezTo>
                  <a:cubicBezTo>
                    <a:pt x="340227" y="80034"/>
                    <a:pt x="317309" y="103118"/>
                    <a:pt x="289038" y="103118"/>
                  </a:cubicBezTo>
                  <a:cubicBezTo>
                    <a:pt x="260767" y="103118"/>
                    <a:pt x="237849" y="80034"/>
                    <a:pt x="237849" y="51559"/>
                  </a:cubicBezTo>
                  <a:cubicBezTo>
                    <a:pt x="237849" y="23084"/>
                    <a:pt x="260767" y="0"/>
                    <a:pt x="289038" y="0"/>
                  </a:cubicBezTo>
                  <a:close/>
                </a:path>
              </a:pathLst>
            </a:custGeom>
            <a:solidFill>
              <a:schemeClr val="bg1"/>
            </a:solidFill>
            <a:ln>
              <a:noFill/>
            </a:ln>
          </p:spPr>
        </p:sp>
      </p:grpSp>
      <p:pic>
        <p:nvPicPr>
          <p:cNvPr id="33" name="图片 32"/>
          <p:cNvPicPr>
            <a:picLocks noChangeAspect="1"/>
          </p:cNvPicPr>
          <p:nvPr/>
        </p:nvPicPr>
        <p:blipFill>
          <a:blip r:embed="rId1"/>
          <a:stretch>
            <a:fillRect/>
          </a:stretch>
        </p:blipFill>
        <p:spPr>
          <a:xfrm>
            <a:off x="1030409" y="2501074"/>
            <a:ext cx="3066554" cy="3066554"/>
          </a:xfrm>
          <a:prstGeom prst="rect">
            <a:avLst/>
          </a:prstGeom>
        </p:spPr>
      </p:pic>
      <p:pic>
        <p:nvPicPr>
          <p:cNvPr id="34" name="图片 33"/>
          <p:cNvPicPr>
            <a:picLocks noChangeAspect="1"/>
          </p:cNvPicPr>
          <p:nvPr/>
        </p:nvPicPr>
        <p:blipFill>
          <a:blip r:embed="rId2"/>
          <a:stretch>
            <a:fillRect/>
          </a:stretch>
        </p:blipFill>
        <p:spPr>
          <a:xfrm>
            <a:off x="4548305" y="2501074"/>
            <a:ext cx="3121423" cy="3066554"/>
          </a:xfrm>
          <a:prstGeom prst="rect">
            <a:avLst/>
          </a:prstGeom>
        </p:spPr>
      </p:pic>
      <p:pic>
        <p:nvPicPr>
          <p:cNvPr id="35" name="图片 34"/>
          <p:cNvPicPr>
            <a:picLocks noChangeAspect="1"/>
          </p:cNvPicPr>
          <p:nvPr/>
        </p:nvPicPr>
        <p:blipFill>
          <a:blip r:embed="rId3"/>
          <a:stretch>
            <a:fillRect/>
          </a:stretch>
        </p:blipFill>
        <p:spPr>
          <a:xfrm>
            <a:off x="8121071" y="2501074"/>
            <a:ext cx="3066554" cy="3066554"/>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3" name="内容占位符 2"/>
          <p:cNvSpPr>
            <a:spLocks noGrp="1"/>
          </p:cNvSpPr>
          <p:nvPr>
            <p:ph idx="4294967295"/>
          </p:nvPr>
        </p:nvSpPr>
        <p:spPr>
          <a:xfrm>
            <a:off x="1016748" y="2605546"/>
            <a:ext cx="10184652" cy="1221938"/>
          </a:xfrm>
        </p:spPr>
        <p:txBody>
          <a:bodyPr wrap="square">
            <a:spAutoFit/>
          </a:bodyPr>
          <a:lstStyle/>
          <a:p>
            <a:pPr marL="0" indent="0" algn="ctr">
              <a:lnSpc>
                <a:spcPct val="150000"/>
              </a:lnSpc>
              <a:spcBef>
                <a:spcPts val="0"/>
              </a:spcBef>
              <a:buNone/>
            </a:pPr>
            <a:r>
              <a:rPr lang="zh-CN" altLang="en-US" sz="2600" dirty="0">
                <a:cs typeface="+mn-ea"/>
                <a:sym typeface="+mn-lt"/>
              </a:rPr>
              <a:t>寡头垄断又称寡头，</a:t>
            </a:r>
            <a:r>
              <a:rPr lang="zh-CN" altLang="en-US" sz="2600" b="1" dirty="0">
                <a:solidFill>
                  <a:schemeClr val="accent2"/>
                </a:solidFill>
                <a:cs typeface="+mn-ea"/>
                <a:sym typeface="+mn-lt"/>
              </a:rPr>
              <a:t>是少数几家厂商控制着整个行业或行业的大部分产品生产和销售的一种市场结构</a:t>
            </a:r>
            <a:r>
              <a:rPr lang="zh-CN" altLang="en-US" sz="2600" dirty="0">
                <a:cs typeface="+mn-ea"/>
                <a:sym typeface="+mn-lt"/>
              </a:rPr>
              <a:t>。介于垄断竞争和垄断之间。</a:t>
            </a:r>
            <a:endParaRPr lang="en-US" altLang="zh-CN" sz="2600" dirty="0">
              <a:cs typeface="+mn-ea"/>
              <a:sym typeface="+mn-lt"/>
            </a:endParaRPr>
          </a:p>
        </p:txBody>
      </p: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（一）含义</a:t>
            </a:r>
            <a:endParaRPr lang="zh-CN" altLang="en-US" sz="2400" b="1" dirty="0">
              <a:solidFill>
                <a:schemeClr val="bg1"/>
              </a:solidFill>
              <a:cs typeface="+mn-ea"/>
              <a:sym typeface="+mn-lt"/>
            </a:endParaRPr>
          </a:p>
        </p:txBody>
      </p:sp>
      <p:pic>
        <p:nvPicPr>
          <p:cNvPr id="2" name="图片 1"/>
          <p:cNvPicPr>
            <a:picLocks noChangeAspect="1"/>
          </p:cNvPicPr>
          <p:nvPr/>
        </p:nvPicPr>
        <p:blipFill>
          <a:blip r:embed="rId1">
            <a:duotone>
              <a:prstClr val="black"/>
              <a:schemeClr val="accent2">
                <a:tint val="45000"/>
                <a:satMod val="400000"/>
              </a:schemeClr>
            </a:duotone>
          </a:blip>
          <a:stretch>
            <a:fillRect/>
          </a:stretch>
        </p:blipFill>
        <p:spPr>
          <a:xfrm>
            <a:off x="7099" y="4575138"/>
            <a:ext cx="12192000" cy="212510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85000"/>
              </a:schemeClr>
            </a:gs>
            <a:gs pos="10000">
              <a:schemeClr val="bg1">
                <a:alpha val="0"/>
              </a:schemeClr>
            </a:gs>
          </a:gsLst>
          <a:lin ang="16200000" scaled="1"/>
          <a:tileRect/>
        </a:gradFill>
        <a:effectLst/>
      </p:bgPr>
    </p:bg>
    <p:spTree>
      <p:nvGrpSpPr>
        <p:cNvPr id="1" name=""/>
        <p:cNvGrpSpPr/>
        <p:nvPr/>
      </p:nvGrpSpPr>
      <p:grpSpPr>
        <a:xfrm>
          <a:off x="0" y="0"/>
          <a:ext cx="0" cy="0"/>
          <a:chOff x="0" y="0"/>
          <a:chExt cx="0" cy="0"/>
        </a:xfrm>
      </p:grpSpPr>
      <p:sp>
        <p:nvSpPr>
          <p:cNvPr id="9" name="矩形: 圆角 8"/>
          <p:cNvSpPr/>
          <p:nvPr/>
        </p:nvSpPr>
        <p:spPr>
          <a:xfrm>
            <a:off x="1933697" y="3804809"/>
            <a:ext cx="8343364" cy="2627512"/>
          </a:xfrm>
          <a:prstGeom prst="roundRect">
            <a:avLst>
              <a:gd name="adj" fmla="val 11425"/>
            </a:avLst>
          </a:prstGeom>
          <a:noFill/>
          <a:ln w="19050">
            <a:gradFill flip="none" rotWithShape="1">
              <a:gsLst>
                <a:gs pos="0">
                  <a:srgbClr val="217EB8"/>
                </a:gs>
                <a:gs pos="100000">
                  <a:srgbClr val="217EB8">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0" y="96635"/>
            <a:ext cx="12192000" cy="3312627"/>
            <a:chOff x="0" y="0"/>
            <a:chExt cx="12192000" cy="864000"/>
          </a:xfrm>
        </p:grpSpPr>
        <p:sp>
          <p:nvSpPr>
            <p:cNvPr id="150" name="矩形 149"/>
            <p:cNvSpPr/>
            <p:nvPr/>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矩形 151"/>
            <p:cNvSpPr/>
            <p:nvPr/>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77" name="图片 76"/>
          <p:cNvPicPr>
            <a:picLocks noChangeAspect="1"/>
          </p:cNvPicPr>
          <p:nvPr/>
        </p:nvPicPr>
        <p:blipFill>
          <a:blip r:embed="rId1"/>
          <a:stretch>
            <a:fillRect/>
          </a:stretch>
        </p:blipFill>
        <p:spPr>
          <a:xfrm>
            <a:off x="4736474" y="3463853"/>
            <a:ext cx="2719052" cy="768163"/>
          </a:xfrm>
          <a:prstGeom prst="rect">
            <a:avLst/>
          </a:prstGeom>
        </p:spPr>
      </p:pic>
      <p:pic>
        <p:nvPicPr>
          <p:cNvPr id="154" name="图片 153"/>
          <p:cNvPicPr>
            <a:picLocks noChangeAspect="1"/>
          </p:cNvPicPr>
          <p:nvPr/>
        </p:nvPicPr>
        <p:blipFill>
          <a:blip r:embed="rId2"/>
          <a:stretch>
            <a:fillRect/>
          </a:stretch>
        </p:blipFill>
        <p:spPr>
          <a:xfrm>
            <a:off x="1192917" y="425678"/>
            <a:ext cx="2629443" cy="2461269"/>
          </a:xfrm>
          <a:prstGeom prst="rect">
            <a:avLst/>
          </a:prstGeom>
        </p:spPr>
      </p:pic>
      <p:sp>
        <p:nvSpPr>
          <p:cNvPr id="4" name="矩形 3"/>
          <p:cNvSpPr/>
          <p:nvPr/>
        </p:nvSpPr>
        <p:spPr>
          <a:xfrm>
            <a:off x="2763295" y="4175615"/>
            <a:ext cx="4282406" cy="1689052"/>
          </a:xfrm>
          <a:prstGeom prst="rect">
            <a:avLst/>
          </a:prstGeom>
        </p:spPr>
        <p:txBody>
          <a:bodyPr wrap="square">
            <a:spAutoFit/>
          </a:bodyPr>
          <a:lstStyle/>
          <a:p>
            <a:pPr>
              <a:lnSpc>
                <a:spcPct val="150000"/>
              </a:lnSpc>
            </a:pPr>
            <a:r>
              <a:rPr lang="zh-CN" altLang="en-US" sz="2400" b="1" kern="100" dirty="0">
                <a:solidFill>
                  <a:srgbClr val="217EB8"/>
                </a:solidFill>
                <a:cs typeface="+mn-ea"/>
                <a:sym typeface="+mn-lt"/>
              </a:rPr>
              <a:t>①  市场类型的划分和特征</a:t>
            </a:r>
            <a:endParaRPr lang="zh-CN" altLang="en-US" sz="2400" b="1" kern="100" dirty="0">
              <a:solidFill>
                <a:srgbClr val="217EB8"/>
              </a:solidFill>
              <a:cs typeface="+mn-ea"/>
              <a:sym typeface="+mn-lt"/>
            </a:endParaRPr>
          </a:p>
          <a:p>
            <a:pPr>
              <a:lnSpc>
                <a:spcPct val="150000"/>
              </a:lnSpc>
            </a:pPr>
            <a:r>
              <a:rPr lang="zh-CN" altLang="en-US" sz="2400" b="1" kern="100" dirty="0">
                <a:solidFill>
                  <a:srgbClr val="217EB8"/>
                </a:solidFill>
                <a:cs typeface="+mn-ea"/>
                <a:sym typeface="+mn-lt"/>
              </a:rPr>
              <a:t>②  完全竞争市场</a:t>
            </a:r>
            <a:endParaRPr lang="zh-CN" altLang="en-US" sz="2400" b="1" kern="100" dirty="0">
              <a:solidFill>
                <a:srgbClr val="217EB8"/>
              </a:solidFill>
              <a:cs typeface="+mn-ea"/>
              <a:sym typeface="+mn-lt"/>
            </a:endParaRPr>
          </a:p>
          <a:p>
            <a:pPr>
              <a:lnSpc>
                <a:spcPct val="150000"/>
              </a:lnSpc>
            </a:pPr>
            <a:r>
              <a:rPr lang="zh-CN" altLang="en-US" sz="2400" b="1" kern="100" dirty="0">
                <a:solidFill>
                  <a:srgbClr val="217EB8"/>
                </a:solidFill>
                <a:cs typeface="+mn-ea"/>
                <a:sym typeface="+mn-lt"/>
              </a:rPr>
              <a:t>③  完全垄断市场</a:t>
            </a:r>
            <a:endParaRPr lang="zh-CN" altLang="en-US" sz="2400" b="1" kern="100" dirty="0">
              <a:solidFill>
                <a:srgbClr val="217EB8"/>
              </a:solidFill>
              <a:cs typeface="+mn-ea"/>
              <a:sym typeface="+mn-lt"/>
            </a:endParaRPr>
          </a:p>
        </p:txBody>
      </p:sp>
      <p:sp>
        <p:nvSpPr>
          <p:cNvPr id="11" name="矩形 10"/>
          <p:cNvSpPr/>
          <p:nvPr/>
        </p:nvSpPr>
        <p:spPr>
          <a:xfrm>
            <a:off x="6917853" y="4452614"/>
            <a:ext cx="2544200" cy="1135054"/>
          </a:xfrm>
          <a:prstGeom prst="rect">
            <a:avLst/>
          </a:prstGeom>
        </p:spPr>
        <p:txBody>
          <a:bodyPr wrap="square">
            <a:spAutoFit/>
          </a:bodyPr>
          <a:lstStyle/>
          <a:p>
            <a:pPr>
              <a:lnSpc>
                <a:spcPct val="150000"/>
              </a:lnSpc>
            </a:pPr>
            <a:r>
              <a:rPr lang="zh-CN" altLang="en-US" sz="2400" b="1" kern="100" dirty="0">
                <a:solidFill>
                  <a:srgbClr val="217EB8"/>
                </a:solidFill>
                <a:cs typeface="+mn-ea"/>
                <a:sym typeface="+mn-lt"/>
              </a:rPr>
              <a:t>④  垄断竞争市场</a:t>
            </a:r>
            <a:endParaRPr lang="zh-CN" altLang="en-US" sz="2400" b="1" kern="100" dirty="0">
              <a:solidFill>
                <a:srgbClr val="217EB8"/>
              </a:solidFill>
              <a:cs typeface="+mn-ea"/>
              <a:sym typeface="+mn-lt"/>
            </a:endParaRPr>
          </a:p>
          <a:p>
            <a:pPr>
              <a:lnSpc>
                <a:spcPct val="150000"/>
              </a:lnSpc>
            </a:pPr>
            <a:r>
              <a:rPr lang="zh-CN" altLang="en-US" sz="2400" b="1" kern="100" dirty="0">
                <a:solidFill>
                  <a:srgbClr val="217EB8"/>
                </a:solidFill>
                <a:cs typeface="+mn-ea"/>
                <a:sym typeface="+mn-lt"/>
              </a:rPr>
              <a:t>⑤  寡头垄断市场</a:t>
            </a:r>
            <a:endParaRPr lang="zh-CN" altLang="en-US" sz="2400" b="1" kern="100" dirty="0">
              <a:solidFill>
                <a:srgbClr val="217EB8"/>
              </a:solidFill>
              <a:cs typeface="+mn-ea"/>
              <a:sym typeface="+mn-lt"/>
            </a:endParaRPr>
          </a:p>
        </p:txBody>
      </p:sp>
      <p:sp>
        <p:nvSpPr>
          <p:cNvPr id="12" name="文本框 11"/>
          <p:cNvSpPr txBox="1"/>
          <p:nvPr/>
        </p:nvSpPr>
        <p:spPr>
          <a:xfrm>
            <a:off x="12192000" y="919771"/>
            <a:ext cx="6833847" cy="1569660"/>
          </a:xfrm>
          <a:prstGeom prst="rect">
            <a:avLst/>
          </a:prstGeom>
          <a:noFill/>
        </p:spPr>
        <p:txBody>
          <a:bodyPr wrap="square" rtlCol="0">
            <a:spAutoFit/>
          </a:bodyPr>
          <a:lstStyle/>
          <a:p>
            <a:pPr algn="ctr"/>
            <a:r>
              <a:rPr lang="zh-CN" altLang="en-US" sz="4800" i="1" dirty="0">
                <a:solidFill>
                  <a:srgbClr val="FFFF00"/>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rPr>
              <a:t>生产者</a:t>
            </a:r>
            <a:r>
              <a:rPr lang="zh-CN" altLang="en-US" sz="48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rPr>
              <a:t>在整个经济活动中处于关键作用</a:t>
            </a:r>
            <a:endParaRPr lang="zh-CN" altLang="en-US" sz="36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endParaRPr>
          </a:p>
        </p:txBody>
      </p:sp>
      <p:pic>
        <p:nvPicPr>
          <p:cNvPr id="3" name="图片 2"/>
          <p:cNvPicPr>
            <a:picLocks noChangeAspect="1"/>
          </p:cNvPicPr>
          <p:nvPr/>
        </p:nvPicPr>
        <p:blipFill>
          <a:blip r:embed="rId3"/>
          <a:stretch>
            <a:fillRect/>
          </a:stretch>
        </p:blipFill>
        <p:spPr>
          <a:xfrm>
            <a:off x="3790604" y="919771"/>
            <a:ext cx="7395089" cy="1822862"/>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（二）特征</a:t>
            </a:r>
            <a:endParaRPr lang="zh-CN" altLang="en-US" sz="2400" b="1" dirty="0">
              <a:solidFill>
                <a:schemeClr val="bg1"/>
              </a:solidFill>
              <a:cs typeface="+mn-ea"/>
              <a:sym typeface="+mn-lt"/>
            </a:endParaRPr>
          </a:p>
        </p:txBody>
      </p:sp>
      <p:pic>
        <p:nvPicPr>
          <p:cNvPr id="444" name="图片 443"/>
          <p:cNvPicPr>
            <a:picLocks noChangeAspect="1"/>
          </p:cNvPicPr>
          <p:nvPr/>
        </p:nvPicPr>
        <p:blipFill rotWithShape="1">
          <a:blip r:embed="rId1"/>
          <a:srcRect t="25164"/>
          <a:stretch>
            <a:fillRect/>
          </a:stretch>
        </p:blipFill>
        <p:spPr>
          <a:xfrm>
            <a:off x="1070803" y="2720013"/>
            <a:ext cx="3615024" cy="2633863"/>
          </a:xfrm>
          <a:prstGeom prst="rect">
            <a:avLst/>
          </a:prstGeom>
        </p:spPr>
      </p:pic>
      <p:sp>
        <p:nvSpPr>
          <p:cNvPr id="445" name="矩形: 圆角 444"/>
          <p:cNvSpPr/>
          <p:nvPr/>
        </p:nvSpPr>
        <p:spPr>
          <a:xfrm>
            <a:off x="4921155" y="2339312"/>
            <a:ext cx="6230014" cy="540000"/>
          </a:xfrm>
          <a:prstGeom prst="roundRect">
            <a:avLst/>
          </a:prstGeom>
          <a:gradFill>
            <a:gsLst>
              <a:gs pos="0">
                <a:schemeClr val="accent2"/>
              </a:gs>
              <a:gs pos="50000">
                <a:schemeClr val="accent2"/>
              </a:gs>
              <a:gs pos="50000">
                <a:srgbClr val="0070A8"/>
              </a:gs>
            </a:gsLst>
            <a:lin ang="5400000" scaled="1"/>
          </a:gra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61950"/>
            <a:r>
              <a:rPr lang="zh-CN" altLang="en-US" sz="2400" dirty="0">
                <a:cs typeface="+mn-ea"/>
                <a:sym typeface="+mn-lt"/>
              </a:rPr>
              <a:t>①  </a:t>
            </a:r>
            <a:r>
              <a:rPr lang="zh-CN" altLang="zh-CN" sz="2400" dirty="0">
                <a:cs typeface="+mn-ea"/>
                <a:sym typeface="+mn-lt"/>
              </a:rPr>
              <a:t>产品同质或异质</a:t>
            </a:r>
            <a:endParaRPr lang="zh-CN" altLang="zh-CN" sz="2400" dirty="0">
              <a:cs typeface="+mn-ea"/>
              <a:sym typeface="+mn-lt"/>
            </a:endParaRPr>
          </a:p>
        </p:txBody>
      </p:sp>
      <p:sp>
        <p:nvSpPr>
          <p:cNvPr id="446" name="矩形: 圆角 445"/>
          <p:cNvSpPr/>
          <p:nvPr/>
        </p:nvSpPr>
        <p:spPr>
          <a:xfrm>
            <a:off x="4921155" y="3004792"/>
            <a:ext cx="6230014" cy="540000"/>
          </a:xfrm>
          <a:prstGeom prst="roundRect">
            <a:avLst/>
          </a:prstGeom>
          <a:gradFill>
            <a:gsLst>
              <a:gs pos="0">
                <a:schemeClr val="accent2"/>
              </a:gs>
              <a:gs pos="50000">
                <a:schemeClr val="accent2"/>
              </a:gs>
              <a:gs pos="50000">
                <a:srgbClr val="0070A8"/>
              </a:gs>
            </a:gsLst>
            <a:lin ang="5400000" scaled="1"/>
          </a:gra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61950"/>
            <a:r>
              <a:rPr lang="zh-CN" altLang="en-US" sz="2400" dirty="0">
                <a:cs typeface="+mn-ea"/>
                <a:sym typeface="+mn-lt"/>
              </a:rPr>
              <a:t>②  厂商数目极少，其他厂商很难进入</a:t>
            </a:r>
            <a:endParaRPr lang="zh-CN" altLang="en-US" sz="2400" dirty="0">
              <a:cs typeface="+mn-ea"/>
              <a:sym typeface="+mn-lt"/>
            </a:endParaRPr>
          </a:p>
        </p:txBody>
      </p:sp>
      <p:sp>
        <p:nvSpPr>
          <p:cNvPr id="447" name="矩形: 圆角 446"/>
          <p:cNvSpPr/>
          <p:nvPr/>
        </p:nvSpPr>
        <p:spPr>
          <a:xfrm>
            <a:off x="4921155" y="3670272"/>
            <a:ext cx="6230014" cy="540000"/>
          </a:xfrm>
          <a:prstGeom prst="roundRect">
            <a:avLst/>
          </a:prstGeom>
          <a:gradFill>
            <a:gsLst>
              <a:gs pos="0">
                <a:schemeClr val="accent2"/>
              </a:gs>
              <a:gs pos="50000">
                <a:schemeClr val="accent2"/>
              </a:gs>
              <a:gs pos="50000">
                <a:srgbClr val="0070A8"/>
              </a:gs>
            </a:gsLst>
            <a:lin ang="5400000" scaled="1"/>
          </a:gra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61950"/>
            <a:r>
              <a:rPr lang="zh-CN" altLang="en-US" sz="2400" dirty="0">
                <a:cs typeface="+mn-ea"/>
                <a:sym typeface="+mn-lt"/>
              </a:rPr>
              <a:t>③  厂商进出不容易</a:t>
            </a:r>
            <a:endParaRPr lang="zh-CN" altLang="en-US" sz="2400" dirty="0">
              <a:cs typeface="+mn-ea"/>
              <a:sym typeface="+mn-lt"/>
            </a:endParaRPr>
          </a:p>
        </p:txBody>
      </p:sp>
      <p:sp>
        <p:nvSpPr>
          <p:cNvPr id="448" name="矩形: 圆角 447"/>
          <p:cNvSpPr/>
          <p:nvPr/>
        </p:nvSpPr>
        <p:spPr>
          <a:xfrm>
            <a:off x="4921155" y="4335752"/>
            <a:ext cx="6230014" cy="540000"/>
          </a:xfrm>
          <a:prstGeom prst="roundRect">
            <a:avLst/>
          </a:prstGeom>
          <a:gradFill>
            <a:gsLst>
              <a:gs pos="0">
                <a:schemeClr val="accent2"/>
              </a:gs>
              <a:gs pos="50000">
                <a:schemeClr val="accent2"/>
              </a:gs>
              <a:gs pos="50000">
                <a:srgbClr val="0070A8"/>
              </a:gs>
            </a:gsLst>
            <a:lin ang="5400000" scaled="1"/>
          </a:gra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61950"/>
            <a:r>
              <a:rPr lang="zh-CN" altLang="en-US" sz="2400" dirty="0">
                <a:cs typeface="+mn-ea"/>
                <a:sym typeface="+mn-lt"/>
              </a:rPr>
              <a:t>④  厂商之间相互依存</a:t>
            </a:r>
            <a:endParaRPr lang="zh-CN" altLang="en-US" sz="2400" dirty="0">
              <a:cs typeface="+mn-ea"/>
              <a:sym typeface="+mn-lt"/>
            </a:endParaRPr>
          </a:p>
        </p:txBody>
      </p:sp>
      <p:sp>
        <p:nvSpPr>
          <p:cNvPr id="449" name="矩形: 圆角 448"/>
          <p:cNvSpPr/>
          <p:nvPr/>
        </p:nvSpPr>
        <p:spPr>
          <a:xfrm>
            <a:off x="4921155" y="5001232"/>
            <a:ext cx="6230014" cy="540000"/>
          </a:xfrm>
          <a:prstGeom prst="roundRect">
            <a:avLst/>
          </a:prstGeom>
          <a:gradFill>
            <a:gsLst>
              <a:gs pos="0">
                <a:schemeClr val="accent2"/>
              </a:gs>
              <a:gs pos="50000">
                <a:schemeClr val="accent2"/>
              </a:gs>
              <a:gs pos="50000">
                <a:srgbClr val="0070A8"/>
              </a:gs>
            </a:gsLst>
            <a:lin ang="5400000" scaled="1"/>
          </a:gra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61950"/>
            <a:r>
              <a:rPr lang="zh-CN" altLang="en-US" sz="2400" dirty="0">
                <a:cs typeface="+mn-ea"/>
                <a:sym typeface="+mn-lt"/>
              </a:rPr>
              <a:t>⑤  厂商决策的不确定性</a:t>
            </a:r>
            <a:endParaRPr lang="zh-CN" altLang="en-US" sz="2400" dirty="0">
              <a:cs typeface="+mn-ea"/>
              <a:sym typeface="+mn-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任意多边形: 形状 510"/>
          <p:cNvSpPr/>
          <p:nvPr/>
        </p:nvSpPr>
        <p:spPr>
          <a:xfrm>
            <a:off x="6596632" y="3230334"/>
            <a:ext cx="4319040" cy="677876"/>
          </a:xfrm>
          <a:custGeom>
            <a:avLst/>
            <a:gdLst/>
            <a:ahLst/>
            <a:cxnLst/>
            <a:rect l="l" t="t" r="r" b="b"/>
            <a:pathLst>
              <a:path w="2940689" h="461543">
                <a:moveTo>
                  <a:pt x="1189884" y="120990"/>
                </a:moveTo>
                <a:lnTo>
                  <a:pt x="1132888" y="264719"/>
                </a:lnTo>
                <a:lnTo>
                  <a:pt x="1246999" y="264719"/>
                </a:lnTo>
                <a:close/>
                <a:moveTo>
                  <a:pt x="2686300" y="0"/>
                </a:moveTo>
                <a:lnTo>
                  <a:pt x="2915839" y="0"/>
                </a:lnTo>
                <a:lnTo>
                  <a:pt x="2915839" y="93269"/>
                </a:lnTo>
                <a:lnTo>
                  <a:pt x="2707827" y="93269"/>
                </a:lnTo>
                <a:cubicBezTo>
                  <a:pt x="2678502" y="93704"/>
                  <a:pt x="2659507" y="94901"/>
                  <a:pt x="2650842" y="96858"/>
                </a:cubicBezTo>
                <a:cubicBezTo>
                  <a:pt x="2633304" y="101109"/>
                  <a:pt x="2624535" y="114093"/>
                  <a:pt x="2624535" y="135810"/>
                </a:cubicBezTo>
                <a:cubicBezTo>
                  <a:pt x="2624535" y="154569"/>
                  <a:pt x="2631429" y="166828"/>
                  <a:pt x="2645216" y="172586"/>
                </a:cubicBezTo>
                <a:cubicBezTo>
                  <a:pt x="2656103" y="177772"/>
                  <a:pt x="2674277" y="180365"/>
                  <a:pt x="2699737" y="180365"/>
                </a:cubicBezTo>
                <a:lnTo>
                  <a:pt x="2771714" y="180365"/>
                </a:lnTo>
                <a:cubicBezTo>
                  <a:pt x="2809255" y="180365"/>
                  <a:pt x="2838526" y="184044"/>
                  <a:pt x="2859528" y="191402"/>
                </a:cubicBezTo>
                <a:cubicBezTo>
                  <a:pt x="2891011" y="202061"/>
                  <a:pt x="2912646" y="220509"/>
                  <a:pt x="2924433" y="246748"/>
                </a:cubicBezTo>
                <a:cubicBezTo>
                  <a:pt x="2935270" y="271566"/>
                  <a:pt x="2940689" y="296637"/>
                  <a:pt x="2940689" y="321961"/>
                </a:cubicBezTo>
                <a:cubicBezTo>
                  <a:pt x="2940689" y="350608"/>
                  <a:pt x="2932838" y="377372"/>
                  <a:pt x="2917135" y="402254"/>
                </a:cubicBezTo>
                <a:cubicBezTo>
                  <a:pt x="2901084" y="432357"/>
                  <a:pt x="2873470" y="450774"/>
                  <a:pt x="2834293" y="457503"/>
                </a:cubicBezTo>
                <a:cubicBezTo>
                  <a:pt x="2819205" y="460197"/>
                  <a:pt x="2794077" y="461543"/>
                  <a:pt x="2758909" y="461543"/>
                </a:cubicBezTo>
                <a:lnTo>
                  <a:pt x="2526669" y="461543"/>
                </a:lnTo>
                <a:lnTo>
                  <a:pt x="2526669" y="368274"/>
                </a:lnTo>
                <a:lnTo>
                  <a:pt x="2738721" y="368274"/>
                </a:lnTo>
                <a:cubicBezTo>
                  <a:pt x="2770096" y="368274"/>
                  <a:pt x="2792581" y="364906"/>
                  <a:pt x="2806175" y="358170"/>
                </a:cubicBezTo>
                <a:cubicBezTo>
                  <a:pt x="2815841" y="351176"/>
                  <a:pt x="2820674" y="339328"/>
                  <a:pt x="2820674" y="322626"/>
                </a:cubicBezTo>
                <a:cubicBezTo>
                  <a:pt x="2820674" y="303445"/>
                  <a:pt x="2813251" y="289800"/>
                  <a:pt x="2798407" y="281692"/>
                </a:cubicBezTo>
                <a:cubicBezTo>
                  <a:pt x="2787848" y="275863"/>
                  <a:pt x="2771775" y="272948"/>
                  <a:pt x="2750186" y="272948"/>
                </a:cubicBezTo>
                <a:lnTo>
                  <a:pt x="2666776" y="272948"/>
                </a:lnTo>
                <a:cubicBezTo>
                  <a:pt x="2614398" y="272948"/>
                  <a:pt x="2575568" y="262015"/>
                  <a:pt x="2550286" y="240148"/>
                </a:cubicBezTo>
                <a:cubicBezTo>
                  <a:pt x="2537192" y="230382"/>
                  <a:pt x="2526519" y="216318"/>
                  <a:pt x="2518268" y="197955"/>
                </a:cubicBezTo>
                <a:cubicBezTo>
                  <a:pt x="2510017" y="179592"/>
                  <a:pt x="2505891" y="159773"/>
                  <a:pt x="2505891" y="138499"/>
                </a:cubicBezTo>
                <a:cubicBezTo>
                  <a:pt x="2505891" y="105959"/>
                  <a:pt x="2517629" y="75023"/>
                  <a:pt x="2541103" y="45691"/>
                </a:cubicBezTo>
                <a:cubicBezTo>
                  <a:pt x="2555748" y="21395"/>
                  <a:pt x="2583630" y="6915"/>
                  <a:pt x="2624749" y="2250"/>
                </a:cubicBezTo>
                <a:cubicBezTo>
                  <a:pt x="2639465" y="750"/>
                  <a:pt x="2659982" y="0"/>
                  <a:pt x="2686300" y="0"/>
                </a:cubicBezTo>
                <a:close/>
                <a:moveTo>
                  <a:pt x="2043434" y="0"/>
                </a:moveTo>
                <a:lnTo>
                  <a:pt x="2152476" y="0"/>
                </a:lnTo>
                <a:lnTo>
                  <a:pt x="2152476" y="214660"/>
                </a:lnTo>
                <a:lnTo>
                  <a:pt x="2316939" y="0"/>
                </a:lnTo>
                <a:lnTo>
                  <a:pt x="2453210" y="0"/>
                </a:lnTo>
                <a:lnTo>
                  <a:pt x="2265504" y="228446"/>
                </a:lnTo>
                <a:lnTo>
                  <a:pt x="2444466" y="461543"/>
                </a:lnTo>
                <a:lnTo>
                  <a:pt x="2308227" y="461543"/>
                </a:lnTo>
                <a:lnTo>
                  <a:pt x="2152476" y="242687"/>
                </a:lnTo>
                <a:lnTo>
                  <a:pt x="2152476" y="461543"/>
                </a:lnTo>
                <a:lnTo>
                  <a:pt x="2043434" y="461543"/>
                </a:lnTo>
                <a:close/>
                <a:moveTo>
                  <a:pt x="1510034" y="0"/>
                </a:moveTo>
                <a:lnTo>
                  <a:pt x="1643443" y="0"/>
                </a:lnTo>
                <a:lnTo>
                  <a:pt x="1810414" y="333513"/>
                </a:lnTo>
                <a:lnTo>
                  <a:pt x="1810414" y="0"/>
                </a:lnTo>
                <a:lnTo>
                  <a:pt x="1914656" y="0"/>
                </a:lnTo>
                <a:lnTo>
                  <a:pt x="1914656" y="461543"/>
                </a:lnTo>
                <a:lnTo>
                  <a:pt x="1786786" y="461543"/>
                </a:lnTo>
                <a:lnTo>
                  <a:pt x="1614961" y="132723"/>
                </a:lnTo>
                <a:lnTo>
                  <a:pt x="1614961" y="461543"/>
                </a:lnTo>
                <a:lnTo>
                  <a:pt x="1510034" y="461543"/>
                </a:lnTo>
                <a:close/>
                <a:moveTo>
                  <a:pt x="1129941" y="0"/>
                </a:moveTo>
                <a:lnTo>
                  <a:pt x="1249163" y="0"/>
                </a:lnTo>
                <a:lnTo>
                  <a:pt x="1436976" y="461543"/>
                </a:lnTo>
                <a:lnTo>
                  <a:pt x="1313886" y="461543"/>
                </a:lnTo>
                <a:lnTo>
                  <a:pt x="1270155" y="357987"/>
                </a:lnTo>
                <a:lnTo>
                  <a:pt x="1108938" y="357987"/>
                </a:lnTo>
                <a:lnTo>
                  <a:pt x="1065208" y="461543"/>
                </a:lnTo>
                <a:lnTo>
                  <a:pt x="942225" y="461543"/>
                </a:lnTo>
                <a:close/>
                <a:moveTo>
                  <a:pt x="481334" y="0"/>
                </a:moveTo>
                <a:lnTo>
                  <a:pt x="590376" y="0"/>
                </a:lnTo>
                <a:lnTo>
                  <a:pt x="590376" y="182423"/>
                </a:lnTo>
                <a:lnTo>
                  <a:pt x="750168" y="182423"/>
                </a:lnTo>
                <a:lnTo>
                  <a:pt x="750168" y="0"/>
                </a:lnTo>
                <a:lnTo>
                  <a:pt x="858524" y="0"/>
                </a:lnTo>
                <a:lnTo>
                  <a:pt x="858524" y="461543"/>
                </a:lnTo>
                <a:lnTo>
                  <a:pt x="750168" y="461543"/>
                </a:lnTo>
                <a:lnTo>
                  <a:pt x="750168" y="275691"/>
                </a:lnTo>
                <a:lnTo>
                  <a:pt x="590376" y="275691"/>
                </a:lnTo>
                <a:lnTo>
                  <a:pt x="590376" y="461543"/>
                </a:lnTo>
                <a:lnTo>
                  <a:pt x="481334" y="461543"/>
                </a:lnTo>
                <a:close/>
                <a:moveTo>
                  <a:pt x="0" y="0"/>
                </a:moveTo>
                <a:lnTo>
                  <a:pt x="400346" y="0"/>
                </a:lnTo>
                <a:lnTo>
                  <a:pt x="400346" y="93269"/>
                </a:lnTo>
                <a:lnTo>
                  <a:pt x="251667" y="93269"/>
                </a:lnTo>
                <a:lnTo>
                  <a:pt x="251667" y="461543"/>
                </a:lnTo>
                <a:lnTo>
                  <a:pt x="142625" y="461543"/>
                </a:lnTo>
                <a:lnTo>
                  <a:pt x="142625" y="93269"/>
                </a:lnTo>
                <a:lnTo>
                  <a:pt x="0" y="93269"/>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sp>
        <p:nvSpPr>
          <p:cNvPr id="512" name="文本框 511"/>
          <p:cNvSpPr txBox="1"/>
          <p:nvPr/>
        </p:nvSpPr>
        <p:spPr>
          <a:xfrm>
            <a:off x="6630172" y="2480652"/>
            <a:ext cx="4251960" cy="553212"/>
          </a:xfrm>
          <a:custGeom>
            <a:avLst/>
            <a:gdLst/>
            <a:ahLst/>
            <a:cxnLst/>
            <a:rect l="l" t="t" r="r" b="b"/>
            <a:pathLst>
              <a:path w="4251960" h="553212">
                <a:moveTo>
                  <a:pt x="2880360" y="482346"/>
                </a:moveTo>
                <a:lnTo>
                  <a:pt x="3099816" y="482346"/>
                </a:lnTo>
                <a:lnTo>
                  <a:pt x="3099816" y="551688"/>
                </a:lnTo>
                <a:lnTo>
                  <a:pt x="2880360" y="551688"/>
                </a:lnTo>
                <a:close/>
                <a:moveTo>
                  <a:pt x="4075176" y="413004"/>
                </a:moveTo>
                <a:lnTo>
                  <a:pt x="4185666" y="413004"/>
                </a:lnTo>
                <a:lnTo>
                  <a:pt x="4251198" y="551688"/>
                </a:lnTo>
                <a:lnTo>
                  <a:pt x="4140708" y="551688"/>
                </a:lnTo>
                <a:close/>
                <a:moveTo>
                  <a:pt x="3648456" y="413004"/>
                </a:moveTo>
                <a:lnTo>
                  <a:pt x="3758946" y="413004"/>
                </a:lnTo>
                <a:lnTo>
                  <a:pt x="3693414" y="551688"/>
                </a:lnTo>
                <a:lnTo>
                  <a:pt x="3582924" y="551688"/>
                </a:lnTo>
                <a:close/>
                <a:moveTo>
                  <a:pt x="528066" y="397764"/>
                </a:moveTo>
                <a:lnTo>
                  <a:pt x="625602" y="397764"/>
                </a:lnTo>
                <a:lnTo>
                  <a:pt x="659130" y="550164"/>
                </a:lnTo>
                <a:lnTo>
                  <a:pt x="561594" y="550164"/>
                </a:lnTo>
                <a:close/>
                <a:moveTo>
                  <a:pt x="243840" y="397764"/>
                </a:moveTo>
                <a:lnTo>
                  <a:pt x="341376" y="397764"/>
                </a:lnTo>
                <a:lnTo>
                  <a:pt x="307848" y="550164"/>
                </a:lnTo>
                <a:lnTo>
                  <a:pt x="210312" y="550164"/>
                </a:lnTo>
                <a:close/>
                <a:moveTo>
                  <a:pt x="3236214" y="372618"/>
                </a:moveTo>
                <a:lnTo>
                  <a:pt x="3236214" y="482346"/>
                </a:lnTo>
                <a:lnTo>
                  <a:pt x="3414522" y="482346"/>
                </a:lnTo>
                <a:cubicBezTo>
                  <a:pt x="3421634" y="482346"/>
                  <a:pt x="3427476" y="480060"/>
                  <a:pt x="3432048" y="475488"/>
                </a:cubicBezTo>
                <a:cubicBezTo>
                  <a:pt x="3436620" y="470916"/>
                  <a:pt x="3438906" y="465328"/>
                  <a:pt x="3438906" y="458724"/>
                </a:cubicBezTo>
                <a:lnTo>
                  <a:pt x="3438906" y="372618"/>
                </a:lnTo>
                <a:close/>
                <a:moveTo>
                  <a:pt x="3131058" y="303276"/>
                </a:moveTo>
                <a:lnTo>
                  <a:pt x="3152394" y="303276"/>
                </a:lnTo>
                <a:lnTo>
                  <a:pt x="3236214" y="303276"/>
                </a:lnTo>
                <a:lnTo>
                  <a:pt x="3438906" y="303276"/>
                </a:lnTo>
                <a:lnTo>
                  <a:pt x="3544824" y="303276"/>
                </a:lnTo>
                <a:lnTo>
                  <a:pt x="3544824" y="372618"/>
                </a:lnTo>
                <a:lnTo>
                  <a:pt x="3544824" y="467868"/>
                </a:lnTo>
                <a:cubicBezTo>
                  <a:pt x="3544824" y="479552"/>
                  <a:pt x="3542538" y="490474"/>
                  <a:pt x="3537966" y="500634"/>
                </a:cubicBezTo>
                <a:cubicBezTo>
                  <a:pt x="3533394" y="510794"/>
                  <a:pt x="3527298" y="519684"/>
                  <a:pt x="3519678" y="527304"/>
                </a:cubicBezTo>
                <a:cubicBezTo>
                  <a:pt x="3512058" y="534924"/>
                  <a:pt x="3503168" y="540893"/>
                  <a:pt x="3493008" y="545211"/>
                </a:cubicBezTo>
                <a:cubicBezTo>
                  <a:pt x="3482848" y="549529"/>
                  <a:pt x="3472180" y="551688"/>
                  <a:pt x="3461004" y="551688"/>
                </a:cubicBezTo>
                <a:lnTo>
                  <a:pt x="3236214" y="551688"/>
                </a:lnTo>
                <a:lnTo>
                  <a:pt x="3152394" y="551688"/>
                </a:lnTo>
                <a:lnTo>
                  <a:pt x="3131058" y="551688"/>
                </a:lnTo>
                <a:close/>
                <a:moveTo>
                  <a:pt x="1542288" y="262890"/>
                </a:moveTo>
                <a:lnTo>
                  <a:pt x="1640586" y="262890"/>
                </a:lnTo>
                <a:lnTo>
                  <a:pt x="1640586" y="320040"/>
                </a:lnTo>
                <a:lnTo>
                  <a:pt x="1783842" y="320040"/>
                </a:lnTo>
                <a:lnTo>
                  <a:pt x="1783842" y="395478"/>
                </a:lnTo>
                <a:lnTo>
                  <a:pt x="1640586" y="395478"/>
                </a:lnTo>
                <a:lnTo>
                  <a:pt x="1640586" y="475488"/>
                </a:lnTo>
                <a:lnTo>
                  <a:pt x="1783842" y="475488"/>
                </a:lnTo>
                <a:lnTo>
                  <a:pt x="1783842" y="550926"/>
                </a:lnTo>
                <a:lnTo>
                  <a:pt x="1411986" y="550926"/>
                </a:lnTo>
                <a:lnTo>
                  <a:pt x="1411986" y="475488"/>
                </a:lnTo>
                <a:lnTo>
                  <a:pt x="1542288" y="475488"/>
                </a:lnTo>
                <a:lnTo>
                  <a:pt x="1542288" y="395478"/>
                </a:lnTo>
                <a:lnTo>
                  <a:pt x="1411986" y="395478"/>
                </a:lnTo>
                <a:lnTo>
                  <a:pt x="1411986" y="320040"/>
                </a:lnTo>
                <a:lnTo>
                  <a:pt x="1542288" y="320040"/>
                </a:lnTo>
                <a:close/>
                <a:moveTo>
                  <a:pt x="988314" y="243078"/>
                </a:moveTo>
                <a:lnTo>
                  <a:pt x="1375410" y="243078"/>
                </a:lnTo>
                <a:lnTo>
                  <a:pt x="1375410" y="313182"/>
                </a:lnTo>
                <a:lnTo>
                  <a:pt x="1235202" y="313182"/>
                </a:lnTo>
                <a:lnTo>
                  <a:pt x="1235202" y="358140"/>
                </a:lnTo>
                <a:lnTo>
                  <a:pt x="1365504" y="358140"/>
                </a:lnTo>
                <a:lnTo>
                  <a:pt x="1365504" y="429006"/>
                </a:lnTo>
                <a:lnTo>
                  <a:pt x="1235202" y="429006"/>
                </a:lnTo>
                <a:lnTo>
                  <a:pt x="1235202" y="481584"/>
                </a:lnTo>
                <a:lnTo>
                  <a:pt x="1375410" y="481584"/>
                </a:lnTo>
                <a:lnTo>
                  <a:pt x="1375410" y="550926"/>
                </a:lnTo>
                <a:lnTo>
                  <a:pt x="1235202" y="550926"/>
                </a:lnTo>
                <a:lnTo>
                  <a:pt x="1129284" y="550926"/>
                </a:lnTo>
                <a:lnTo>
                  <a:pt x="988314" y="550926"/>
                </a:lnTo>
                <a:lnTo>
                  <a:pt x="988314" y="481584"/>
                </a:lnTo>
                <a:lnTo>
                  <a:pt x="1129284" y="481584"/>
                </a:lnTo>
                <a:lnTo>
                  <a:pt x="1129284" y="429006"/>
                </a:lnTo>
                <a:lnTo>
                  <a:pt x="998220" y="429006"/>
                </a:lnTo>
                <a:lnTo>
                  <a:pt x="998220" y="358140"/>
                </a:lnTo>
                <a:lnTo>
                  <a:pt x="1129284" y="358140"/>
                </a:lnTo>
                <a:lnTo>
                  <a:pt x="1129284" y="313182"/>
                </a:lnTo>
                <a:lnTo>
                  <a:pt x="988314" y="313182"/>
                </a:lnTo>
                <a:close/>
                <a:moveTo>
                  <a:pt x="887730" y="238506"/>
                </a:moveTo>
                <a:lnTo>
                  <a:pt x="948690" y="238506"/>
                </a:lnTo>
                <a:lnTo>
                  <a:pt x="967740" y="550926"/>
                </a:lnTo>
                <a:lnTo>
                  <a:pt x="906780" y="550926"/>
                </a:lnTo>
                <a:close/>
                <a:moveTo>
                  <a:pt x="724662" y="238506"/>
                </a:moveTo>
                <a:lnTo>
                  <a:pt x="785622" y="238506"/>
                </a:lnTo>
                <a:lnTo>
                  <a:pt x="767334" y="550926"/>
                </a:lnTo>
                <a:lnTo>
                  <a:pt x="706374" y="550926"/>
                </a:lnTo>
                <a:close/>
                <a:moveTo>
                  <a:pt x="3969258" y="195834"/>
                </a:moveTo>
                <a:lnTo>
                  <a:pt x="3969258" y="319278"/>
                </a:lnTo>
                <a:lnTo>
                  <a:pt x="4100322" y="319278"/>
                </a:lnTo>
                <a:cubicBezTo>
                  <a:pt x="4106926" y="319278"/>
                  <a:pt x="4112514" y="316992"/>
                  <a:pt x="4117086" y="312420"/>
                </a:cubicBezTo>
                <a:cubicBezTo>
                  <a:pt x="4121658" y="307848"/>
                  <a:pt x="4123944" y="302006"/>
                  <a:pt x="4123944" y="294894"/>
                </a:cubicBezTo>
                <a:lnTo>
                  <a:pt x="4123944" y="195834"/>
                </a:lnTo>
                <a:close/>
                <a:moveTo>
                  <a:pt x="3709416" y="195834"/>
                </a:moveTo>
                <a:lnTo>
                  <a:pt x="3709416" y="319278"/>
                </a:lnTo>
                <a:lnTo>
                  <a:pt x="3863340" y="319278"/>
                </a:lnTo>
                <a:lnTo>
                  <a:pt x="3863340" y="195834"/>
                </a:lnTo>
                <a:close/>
                <a:moveTo>
                  <a:pt x="489204" y="175260"/>
                </a:moveTo>
                <a:lnTo>
                  <a:pt x="489204" y="220218"/>
                </a:lnTo>
                <a:lnTo>
                  <a:pt x="531114" y="220218"/>
                </a:lnTo>
                <a:cubicBezTo>
                  <a:pt x="537718" y="220218"/>
                  <a:pt x="543306" y="217932"/>
                  <a:pt x="547878" y="213360"/>
                </a:cubicBezTo>
                <a:cubicBezTo>
                  <a:pt x="552450" y="208788"/>
                  <a:pt x="554736" y="203200"/>
                  <a:pt x="554736" y="196596"/>
                </a:cubicBezTo>
                <a:lnTo>
                  <a:pt x="554736" y="175260"/>
                </a:lnTo>
                <a:close/>
                <a:moveTo>
                  <a:pt x="318516" y="175260"/>
                </a:moveTo>
                <a:lnTo>
                  <a:pt x="318516" y="220218"/>
                </a:lnTo>
                <a:lnTo>
                  <a:pt x="383286" y="220218"/>
                </a:lnTo>
                <a:lnTo>
                  <a:pt x="383286" y="175260"/>
                </a:lnTo>
                <a:close/>
                <a:moveTo>
                  <a:pt x="0" y="167640"/>
                </a:moveTo>
                <a:lnTo>
                  <a:pt x="44958" y="167640"/>
                </a:lnTo>
                <a:lnTo>
                  <a:pt x="151638" y="167640"/>
                </a:lnTo>
                <a:lnTo>
                  <a:pt x="153162" y="167640"/>
                </a:lnTo>
                <a:lnTo>
                  <a:pt x="153162" y="463296"/>
                </a:lnTo>
                <a:cubicBezTo>
                  <a:pt x="153162" y="469900"/>
                  <a:pt x="155448" y="475488"/>
                  <a:pt x="160020" y="480060"/>
                </a:cubicBezTo>
                <a:cubicBezTo>
                  <a:pt x="164592" y="484632"/>
                  <a:pt x="170180" y="486918"/>
                  <a:pt x="176784" y="486918"/>
                </a:cubicBezTo>
                <a:lnTo>
                  <a:pt x="210312" y="486918"/>
                </a:lnTo>
                <a:lnTo>
                  <a:pt x="180594" y="553212"/>
                </a:lnTo>
                <a:lnTo>
                  <a:pt x="105918" y="553212"/>
                </a:lnTo>
                <a:cubicBezTo>
                  <a:pt x="89154" y="553212"/>
                  <a:pt x="74803" y="547243"/>
                  <a:pt x="62865" y="535305"/>
                </a:cubicBezTo>
                <a:cubicBezTo>
                  <a:pt x="50927" y="523367"/>
                  <a:pt x="44958" y="509016"/>
                  <a:pt x="44958" y="492252"/>
                </a:cubicBezTo>
                <a:lnTo>
                  <a:pt x="44958" y="243078"/>
                </a:lnTo>
                <a:lnTo>
                  <a:pt x="0" y="243078"/>
                </a:lnTo>
                <a:close/>
                <a:moveTo>
                  <a:pt x="1091946" y="72390"/>
                </a:moveTo>
                <a:lnTo>
                  <a:pt x="1091946" y="148590"/>
                </a:lnTo>
                <a:lnTo>
                  <a:pt x="1248156" y="148590"/>
                </a:lnTo>
                <a:cubicBezTo>
                  <a:pt x="1255268" y="148590"/>
                  <a:pt x="1261110" y="146304"/>
                  <a:pt x="1265682" y="141732"/>
                </a:cubicBezTo>
                <a:cubicBezTo>
                  <a:pt x="1270254" y="137160"/>
                  <a:pt x="1272540" y="131572"/>
                  <a:pt x="1272540" y="124968"/>
                </a:cubicBezTo>
                <a:lnTo>
                  <a:pt x="1272540" y="72390"/>
                </a:lnTo>
                <a:close/>
                <a:moveTo>
                  <a:pt x="489204" y="70104"/>
                </a:moveTo>
                <a:lnTo>
                  <a:pt x="489204" y="112776"/>
                </a:lnTo>
                <a:lnTo>
                  <a:pt x="554736" y="112776"/>
                </a:lnTo>
                <a:lnTo>
                  <a:pt x="554736" y="70104"/>
                </a:lnTo>
                <a:close/>
                <a:moveTo>
                  <a:pt x="318516" y="70104"/>
                </a:moveTo>
                <a:lnTo>
                  <a:pt x="318516" y="112776"/>
                </a:lnTo>
                <a:lnTo>
                  <a:pt x="383286" y="112776"/>
                </a:lnTo>
                <a:lnTo>
                  <a:pt x="383286" y="70104"/>
                </a:lnTo>
                <a:close/>
                <a:moveTo>
                  <a:pt x="1829562" y="32766"/>
                </a:moveTo>
                <a:lnTo>
                  <a:pt x="1921002" y="32766"/>
                </a:lnTo>
                <a:lnTo>
                  <a:pt x="1921002" y="490728"/>
                </a:lnTo>
                <a:lnTo>
                  <a:pt x="1829562" y="490728"/>
                </a:lnTo>
                <a:close/>
                <a:moveTo>
                  <a:pt x="2998470" y="12192"/>
                </a:moveTo>
                <a:lnTo>
                  <a:pt x="3111246" y="12192"/>
                </a:lnTo>
                <a:lnTo>
                  <a:pt x="3023616" y="187452"/>
                </a:lnTo>
                <a:lnTo>
                  <a:pt x="3041904" y="187452"/>
                </a:lnTo>
                <a:lnTo>
                  <a:pt x="3099816" y="187452"/>
                </a:lnTo>
                <a:lnTo>
                  <a:pt x="3015234" y="376428"/>
                </a:lnTo>
                <a:lnTo>
                  <a:pt x="3099816" y="376428"/>
                </a:lnTo>
                <a:lnTo>
                  <a:pt x="3099816" y="445770"/>
                </a:lnTo>
                <a:lnTo>
                  <a:pt x="2880360" y="445770"/>
                </a:lnTo>
                <a:lnTo>
                  <a:pt x="2970276" y="256794"/>
                </a:lnTo>
                <a:lnTo>
                  <a:pt x="2880360" y="256794"/>
                </a:lnTo>
                <a:close/>
                <a:moveTo>
                  <a:pt x="221742" y="7620"/>
                </a:moveTo>
                <a:lnTo>
                  <a:pt x="237744" y="7620"/>
                </a:lnTo>
                <a:lnTo>
                  <a:pt x="318516" y="7620"/>
                </a:lnTo>
                <a:lnTo>
                  <a:pt x="652272" y="7620"/>
                </a:lnTo>
                <a:lnTo>
                  <a:pt x="652272" y="198882"/>
                </a:lnTo>
                <a:cubicBezTo>
                  <a:pt x="652272" y="210566"/>
                  <a:pt x="650113" y="221488"/>
                  <a:pt x="645795" y="231648"/>
                </a:cubicBezTo>
                <a:cubicBezTo>
                  <a:pt x="641477" y="241808"/>
                  <a:pt x="635508" y="250698"/>
                  <a:pt x="627888" y="258318"/>
                </a:cubicBezTo>
                <a:cubicBezTo>
                  <a:pt x="620268" y="265938"/>
                  <a:pt x="611378" y="271907"/>
                  <a:pt x="601218" y="276225"/>
                </a:cubicBezTo>
                <a:cubicBezTo>
                  <a:pt x="591058" y="280543"/>
                  <a:pt x="580136" y="282702"/>
                  <a:pt x="568452" y="282702"/>
                </a:cubicBezTo>
                <a:lnTo>
                  <a:pt x="489204" y="282702"/>
                </a:lnTo>
                <a:lnTo>
                  <a:pt x="489204" y="309372"/>
                </a:lnTo>
                <a:lnTo>
                  <a:pt x="672084" y="309372"/>
                </a:lnTo>
                <a:lnTo>
                  <a:pt x="672084" y="373380"/>
                </a:lnTo>
                <a:lnTo>
                  <a:pt x="489204" y="373380"/>
                </a:lnTo>
                <a:lnTo>
                  <a:pt x="489204" y="550164"/>
                </a:lnTo>
                <a:lnTo>
                  <a:pt x="383286" y="550164"/>
                </a:lnTo>
                <a:lnTo>
                  <a:pt x="383286" y="373380"/>
                </a:lnTo>
                <a:lnTo>
                  <a:pt x="195834" y="373380"/>
                </a:lnTo>
                <a:lnTo>
                  <a:pt x="195834" y="309372"/>
                </a:lnTo>
                <a:lnTo>
                  <a:pt x="383286" y="309372"/>
                </a:lnTo>
                <a:lnTo>
                  <a:pt x="383286" y="282702"/>
                </a:lnTo>
                <a:lnTo>
                  <a:pt x="318516" y="282702"/>
                </a:lnTo>
                <a:lnTo>
                  <a:pt x="237744" y="282702"/>
                </a:lnTo>
                <a:lnTo>
                  <a:pt x="221742" y="282702"/>
                </a:lnTo>
                <a:close/>
                <a:moveTo>
                  <a:pt x="988314" y="2286"/>
                </a:moveTo>
                <a:lnTo>
                  <a:pt x="1005078" y="2286"/>
                </a:lnTo>
                <a:lnTo>
                  <a:pt x="1091946" y="2286"/>
                </a:lnTo>
                <a:lnTo>
                  <a:pt x="1272540" y="2286"/>
                </a:lnTo>
                <a:lnTo>
                  <a:pt x="1359408" y="2286"/>
                </a:lnTo>
                <a:lnTo>
                  <a:pt x="1375410" y="2286"/>
                </a:lnTo>
                <a:lnTo>
                  <a:pt x="1375410" y="135636"/>
                </a:lnTo>
                <a:cubicBezTo>
                  <a:pt x="1375410" y="147320"/>
                  <a:pt x="1373251" y="158242"/>
                  <a:pt x="1368933" y="168402"/>
                </a:cubicBezTo>
                <a:cubicBezTo>
                  <a:pt x="1364615" y="178562"/>
                  <a:pt x="1358646" y="187452"/>
                  <a:pt x="1351026" y="195072"/>
                </a:cubicBezTo>
                <a:cubicBezTo>
                  <a:pt x="1343406" y="202692"/>
                  <a:pt x="1334516" y="208661"/>
                  <a:pt x="1324356" y="212979"/>
                </a:cubicBezTo>
                <a:cubicBezTo>
                  <a:pt x="1314196" y="217297"/>
                  <a:pt x="1303274" y="219456"/>
                  <a:pt x="1291590" y="219456"/>
                </a:cubicBezTo>
                <a:lnTo>
                  <a:pt x="1281684" y="219456"/>
                </a:lnTo>
                <a:lnTo>
                  <a:pt x="1091946" y="219456"/>
                </a:lnTo>
                <a:lnTo>
                  <a:pt x="988314" y="219456"/>
                </a:lnTo>
                <a:lnTo>
                  <a:pt x="988314" y="148590"/>
                </a:lnTo>
                <a:close/>
                <a:moveTo>
                  <a:pt x="965454" y="2286"/>
                </a:moveTo>
                <a:lnTo>
                  <a:pt x="965454" y="77724"/>
                </a:lnTo>
                <a:lnTo>
                  <a:pt x="879348" y="81534"/>
                </a:lnTo>
                <a:lnTo>
                  <a:pt x="879348" y="137922"/>
                </a:lnTo>
                <a:lnTo>
                  <a:pt x="967740" y="137922"/>
                </a:lnTo>
                <a:lnTo>
                  <a:pt x="967740" y="212598"/>
                </a:lnTo>
                <a:lnTo>
                  <a:pt x="879348" y="212598"/>
                </a:lnTo>
                <a:lnTo>
                  <a:pt x="879348" y="550926"/>
                </a:lnTo>
                <a:lnTo>
                  <a:pt x="794766" y="550926"/>
                </a:lnTo>
                <a:lnTo>
                  <a:pt x="794766" y="212598"/>
                </a:lnTo>
                <a:lnTo>
                  <a:pt x="706374" y="212598"/>
                </a:lnTo>
                <a:lnTo>
                  <a:pt x="706374" y="137922"/>
                </a:lnTo>
                <a:lnTo>
                  <a:pt x="794766" y="137922"/>
                </a:lnTo>
                <a:lnTo>
                  <a:pt x="794766" y="85344"/>
                </a:lnTo>
                <a:lnTo>
                  <a:pt x="707898" y="89154"/>
                </a:lnTo>
                <a:lnTo>
                  <a:pt x="707898" y="13716"/>
                </a:lnTo>
                <a:close/>
                <a:moveTo>
                  <a:pt x="3282696" y="1524"/>
                </a:moveTo>
                <a:lnTo>
                  <a:pt x="3387852" y="1524"/>
                </a:lnTo>
                <a:lnTo>
                  <a:pt x="3387852" y="48768"/>
                </a:lnTo>
                <a:lnTo>
                  <a:pt x="3544062" y="48768"/>
                </a:lnTo>
                <a:lnTo>
                  <a:pt x="3544062" y="117348"/>
                </a:lnTo>
                <a:lnTo>
                  <a:pt x="3387852" y="117348"/>
                </a:lnTo>
                <a:lnTo>
                  <a:pt x="3387852" y="190500"/>
                </a:lnTo>
                <a:lnTo>
                  <a:pt x="3533394" y="190500"/>
                </a:lnTo>
                <a:lnTo>
                  <a:pt x="3533394" y="259842"/>
                </a:lnTo>
                <a:lnTo>
                  <a:pt x="3137154" y="259842"/>
                </a:lnTo>
                <a:lnTo>
                  <a:pt x="3137154" y="190500"/>
                </a:lnTo>
                <a:lnTo>
                  <a:pt x="3282696" y="190500"/>
                </a:lnTo>
                <a:lnTo>
                  <a:pt x="3282696" y="117348"/>
                </a:lnTo>
                <a:lnTo>
                  <a:pt x="3126486" y="117348"/>
                </a:lnTo>
                <a:lnTo>
                  <a:pt x="3126486" y="48768"/>
                </a:lnTo>
                <a:lnTo>
                  <a:pt x="3282696" y="48768"/>
                </a:lnTo>
                <a:close/>
                <a:moveTo>
                  <a:pt x="1975104" y="1524"/>
                </a:moveTo>
                <a:lnTo>
                  <a:pt x="2081022" y="1524"/>
                </a:lnTo>
                <a:lnTo>
                  <a:pt x="2081022" y="467106"/>
                </a:lnTo>
                <a:cubicBezTo>
                  <a:pt x="2081022" y="478790"/>
                  <a:pt x="2078863" y="489712"/>
                  <a:pt x="2074545" y="499872"/>
                </a:cubicBezTo>
                <a:cubicBezTo>
                  <a:pt x="2070227" y="510032"/>
                  <a:pt x="2064258" y="518922"/>
                  <a:pt x="2056638" y="526542"/>
                </a:cubicBezTo>
                <a:cubicBezTo>
                  <a:pt x="2049018" y="534162"/>
                  <a:pt x="2040128" y="540131"/>
                  <a:pt x="2029968" y="544449"/>
                </a:cubicBezTo>
                <a:cubicBezTo>
                  <a:pt x="2019808" y="548767"/>
                  <a:pt x="2008886" y="550926"/>
                  <a:pt x="1997202" y="550926"/>
                </a:cubicBezTo>
                <a:lnTo>
                  <a:pt x="1909572" y="550926"/>
                </a:lnTo>
                <a:lnTo>
                  <a:pt x="1943100" y="475488"/>
                </a:lnTo>
                <a:lnTo>
                  <a:pt x="1951482" y="475488"/>
                </a:lnTo>
                <a:cubicBezTo>
                  <a:pt x="1958086" y="475488"/>
                  <a:pt x="1963674" y="473202"/>
                  <a:pt x="1968246" y="468630"/>
                </a:cubicBezTo>
                <a:cubicBezTo>
                  <a:pt x="1972818" y="464058"/>
                  <a:pt x="1975104" y="458470"/>
                  <a:pt x="1975104" y="451866"/>
                </a:cubicBezTo>
                <a:close/>
                <a:moveTo>
                  <a:pt x="1411986" y="1524"/>
                </a:moveTo>
                <a:lnTo>
                  <a:pt x="1810512" y="1524"/>
                </a:lnTo>
                <a:lnTo>
                  <a:pt x="1810512" y="76962"/>
                </a:lnTo>
                <a:lnTo>
                  <a:pt x="1551432" y="76962"/>
                </a:lnTo>
                <a:lnTo>
                  <a:pt x="1530858" y="166878"/>
                </a:lnTo>
                <a:lnTo>
                  <a:pt x="1675638" y="166878"/>
                </a:lnTo>
                <a:lnTo>
                  <a:pt x="1663446" y="108966"/>
                </a:lnTo>
                <a:lnTo>
                  <a:pt x="1768602" y="108966"/>
                </a:lnTo>
                <a:lnTo>
                  <a:pt x="1801368" y="262128"/>
                </a:lnTo>
                <a:lnTo>
                  <a:pt x="1695450" y="262128"/>
                </a:lnTo>
                <a:lnTo>
                  <a:pt x="1690878" y="241554"/>
                </a:lnTo>
                <a:lnTo>
                  <a:pt x="1513332" y="241554"/>
                </a:lnTo>
                <a:lnTo>
                  <a:pt x="1492758" y="241554"/>
                </a:lnTo>
                <a:lnTo>
                  <a:pt x="1410462" y="241554"/>
                </a:lnTo>
                <a:lnTo>
                  <a:pt x="1448562" y="76962"/>
                </a:lnTo>
                <a:lnTo>
                  <a:pt x="1411986" y="76962"/>
                </a:lnTo>
                <a:close/>
                <a:moveTo>
                  <a:pt x="3863340" y="762"/>
                </a:moveTo>
                <a:lnTo>
                  <a:pt x="3969258" y="762"/>
                </a:lnTo>
                <a:lnTo>
                  <a:pt x="3969258" y="28194"/>
                </a:lnTo>
                <a:lnTo>
                  <a:pt x="4251960" y="28194"/>
                </a:lnTo>
                <a:lnTo>
                  <a:pt x="4251960" y="99060"/>
                </a:lnTo>
                <a:lnTo>
                  <a:pt x="3969258" y="99060"/>
                </a:lnTo>
                <a:lnTo>
                  <a:pt x="3969258" y="125730"/>
                </a:lnTo>
                <a:lnTo>
                  <a:pt x="4229862" y="125730"/>
                </a:lnTo>
                <a:lnTo>
                  <a:pt x="4229862" y="305562"/>
                </a:lnTo>
                <a:cubicBezTo>
                  <a:pt x="4229862" y="317246"/>
                  <a:pt x="4227703" y="328168"/>
                  <a:pt x="4223385" y="338328"/>
                </a:cubicBezTo>
                <a:cubicBezTo>
                  <a:pt x="4219067" y="348488"/>
                  <a:pt x="4213098" y="357378"/>
                  <a:pt x="4205478" y="364998"/>
                </a:cubicBezTo>
                <a:cubicBezTo>
                  <a:pt x="4197858" y="372618"/>
                  <a:pt x="4188968" y="378587"/>
                  <a:pt x="4178808" y="382905"/>
                </a:cubicBezTo>
                <a:cubicBezTo>
                  <a:pt x="4168648" y="387223"/>
                  <a:pt x="4157726" y="389382"/>
                  <a:pt x="4146042" y="389382"/>
                </a:cubicBezTo>
                <a:lnTo>
                  <a:pt x="3969258" y="389382"/>
                </a:lnTo>
                <a:lnTo>
                  <a:pt x="3969258" y="552450"/>
                </a:lnTo>
                <a:lnTo>
                  <a:pt x="3863340" y="552450"/>
                </a:lnTo>
                <a:lnTo>
                  <a:pt x="3863340" y="389382"/>
                </a:lnTo>
                <a:lnTo>
                  <a:pt x="3604260" y="389382"/>
                </a:lnTo>
                <a:lnTo>
                  <a:pt x="3604260" y="125730"/>
                </a:lnTo>
                <a:lnTo>
                  <a:pt x="3863340" y="125730"/>
                </a:lnTo>
                <a:lnTo>
                  <a:pt x="3863340" y="99060"/>
                </a:lnTo>
                <a:lnTo>
                  <a:pt x="3582162" y="99060"/>
                </a:lnTo>
                <a:lnTo>
                  <a:pt x="3582162" y="28194"/>
                </a:lnTo>
                <a:lnTo>
                  <a:pt x="3863340" y="28194"/>
                </a:lnTo>
                <a:close/>
                <a:moveTo>
                  <a:pt x="2547366" y="0"/>
                </a:moveTo>
                <a:lnTo>
                  <a:pt x="2644902" y="0"/>
                </a:lnTo>
                <a:lnTo>
                  <a:pt x="2644902" y="246888"/>
                </a:lnTo>
                <a:lnTo>
                  <a:pt x="2715006" y="23622"/>
                </a:lnTo>
                <a:lnTo>
                  <a:pt x="2807970" y="23622"/>
                </a:lnTo>
                <a:lnTo>
                  <a:pt x="2720340" y="301752"/>
                </a:lnTo>
                <a:lnTo>
                  <a:pt x="2644902" y="301752"/>
                </a:lnTo>
                <a:lnTo>
                  <a:pt x="2644902" y="454152"/>
                </a:lnTo>
                <a:cubicBezTo>
                  <a:pt x="2644902" y="460756"/>
                  <a:pt x="2646934" y="466090"/>
                  <a:pt x="2650998" y="470154"/>
                </a:cubicBezTo>
                <a:cubicBezTo>
                  <a:pt x="2655062" y="474726"/>
                  <a:pt x="2660650" y="477012"/>
                  <a:pt x="2667762" y="477012"/>
                </a:cubicBezTo>
                <a:lnTo>
                  <a:pt x="2807970" y="477012"/>
                </a:lnTo>
                <a:lnTo>
                  <a:pt x="2781300" y="552450"/>
                </a:lnTo>
                <a:lnTo>
                  <a:pt x="2632710" y="552450"/>
                </a:lnTo>
                <a:cubicBezTo>
                  <a:pt x="2620010" y="552450"/>
                  <a:pt x="2608834" y="550672"/>
                  <a:pt x="2599182" y="547116"/>
                </a:cubicBezTo>
                <a:cubicBezTo>
                  <a:pt x="2588514" y="542036"/>
                  <a:pt x="2579624" y="535940"/>
                  <a:pt x="2572512" y="528828"/>
                </a:cubicBezTo>
                <a:cubicBezTo>
                  <a:pt x="2564892" y="520700"/>
                  <a:pt x="2558796" y="511810"/>
                  <a:pt x="2554224" y="502158"/>
                </a:cubicBezTo>
                <a:cubicBezTo>
                  <a:pt x="2549652" y="491490"/>
                  <a:pt x="2547366" y="480314"/>
                  <a:pt x="2547366" y="468630"/>
                </a:cubicBezTo>
                <a:close/>
                <a:moveTo>
                  <a:pt x="2317242" y="0"/>
                </a:moveTo>
                <a:lnTo>
                  <a:pt x="2412492" y="0"/>
                </a:lnTo>
                <a:lnTo>
                  <a:pt x="2412492" y="142494"/>
                </a:lnTo>
                <a:lnTo>
                  <a:pt x="2513838" y="142494"/>
                </a:lnTo>
                <a:lnTo>
                  <a:pt x="2513838" y="219456"/>
                </a:lnTo>
                <a:lnTo>
                  <a:pt x="2412492" y="219456"/>
                </a:lnTo>
                <a:lnTo>
                  <a:pt x="2412492" y="454152"/>
                </a:lnTo>
                <a:lnTo>
                  <a:pt x="2513838" y="446532"/>
                </a:lnTo>
                <a:lnTo>
                  <a:pt x="2513838" y="525018"/>
                </a:lnTo>
                <a:lnTo>
                  <a:pt x="2153412" y="552450"/>
                </a:lnTo>
                <a:lnTo>
                  <a:pt x="2153412" y="474726"/>
                </a:lnTo>
                <a:lnTo>
                  <a:pt x="2182368" y="472440"/>
                </a:lnTo>
                <a:lnTo>
                  <a:pt x="2182368" y="58674"/>
                </a:lnTo>
                <a:lnTo>
                  <a:pt x="2272284" y="58674"/>
                </a:lnTo>
                <a:lnTo>
                  <a:pt x="2272284" y="464820"/>
                </a:lnTo>
                <a:lnTo>
                  <a:pt x="2317242" y="462534"/>
                </a:lnTo>
                <a:close/>
                <a:moveTo>
                  <a:pt x="762" y="0"/>
                </a:moveTo>
                <a:lnTo>
                  <a:pt x="108966" y="0"/>
                </a:lnTo>
                <a:lnTo>
                  <a:pt x="164592" y="124206"/>
                </a:lnTo>
                <a:lnTo>
                  <a:pt x="56388" y="124206"/>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pic>
        <p:nvPicPr>
          <p:cNvPr id="513" name="图形 51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6326" y="1557067"/>
            <a:ext cx="6126593" cy="360584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2664935" y="4493129"/>
            <a:ext cx="3258066" cy="510778"/>
          </a:xfrm>
          <a:prstGeom prst="roundRect">
            <a:avLst/>
          </a:prstGeom>
          <a:pattFill prst="wdUpDiag">
            <a:fgClr>
              <a:srgbClr val="24BEA1"/>
            </a:fgClr>
            <a:bgClr>
              <a:srgbClr val="22B498"/>
            </a:bgClr>
          </a:pattFill>
        </p:spPr>
        <p:txBody>
          <a:bodyPr wrap="square" anchor="ctr">
            <a:spAutoFit/>
          </a:bodyPr>
          <a:lstStyle/>
          <a:p>
            <a:pPr algn="ctr"/>
            <a:r>
              <a:rPr lang="zh-CN" altLang="en-US" sz="2400" b="1" dirty="0">
                <a:solidFill>
                  <a:schemeClr val="bg1"/>
                </a:solidFill>
                <a:cs typeface="+mn-ea"/>
                <a:sym typeface="+mn-lt"/>
              </a:rPr>
              <a:t>完全竞争市场</a:t>
            </a:r>
            <a:endParaRPr lang="zh-CN" altLang="en-US" sz="2400" b="1" dirty="0">
              <a:solidFill>
                <a:schemeClr val="bg1"/>
              </a:solidFill>
            </a:endParaRPr>
          </a:p>
        </p:txBody>
      </p:sp>
      <p:sp>
        <p:nvSpPr>
          <p:cNvPr id="4" name="矩形: 圆角 3"/>
          <p:cNvSpPr/>
          <p:nvPr/>
        </p:nvSpPr>
        <p:spPr>
          <a:xfrm>
            <a:off x="6296409" y="4493129"/>
            <a:ext cx="3258066" cy="510778"/>
          </a:xfrm>
          <a:prstGeom prst="roundRect">
            <a:avLst/>
          </a:prstGeom>
          <a:pattFill prst="wdUpDiag">
            <a:fgClr>
              <a:srgbClr val="24BEA1"/>
            </a:fgClr>
            <a:bgClr>
              <a:srgbClr val="22B498"/>
            </a:bgClr>
          </a:pattFill>
        </p:spPr>
        <p:txBody>
          <a:bodyPr wrap="square" anchor="ctr">
            <a:spAutoFit/>
          </a:bodyPr>
          <a:lstStyle/>
          <a:p>
            <a:pPr algn="ctr"/>
            <a:r>
              <a:rPr lang="zh-CN" altLang="en-US" sz="2400" b="1" dirty="0">
                <a:solidFill>
                  <a:schemeClr val="bg1"/>
                </a:solidFill>
                <a:cs typeface="+mn-ea"/>
                <a:sym typeface="+mn-lt"/>
              </a:rPr>
              <a:t>完全垄断市场</a:t>
            </a:r>
            <a:endParaRPr lang="zh-CN" altLang="en-US" sz="2400" b="1" dirty="0">
              <a:solidFill>
                <a:schemeClr val="bg1"/>
              </a:solidFill>
            </a:endParaRPr>
          </a:p>
        </p:txBody>
      </p:sp>
      <p:sp>
        <p:nvSpPr>
          <p:cNvPr id="5" name="矩形: 圆角 4"/>
          <p:cNvSpPr/>
          <p:nvPr/>
        </p:nvSpPr>
        <p:spPr>
          <a:xfrm>
            <a:off x="2664935" y="5107084"/>
            <a:ext cx="3258066" cy="510778"/>
          </a:xfrm>
          <a:prstGeom prst="roundRect">
            <a:avLst/>
          </a:prstGeom>
          <a:pattFill prst="wdUpDiag">
            <a:fgClr>
              <a:srgbClr val="24BEA1"/>
            </a:fgClr>
            <a:bgClr>
              <a:srgbClr val="22B498"/>
            </a:bgClr>
          </a:pattFill>
        </p:spPr>
        <p:txBody>
          <a:bodyPr wrap="square" anchor="ctr">
            <a:spAutoFit/>
          </a:bodyPr>
          <a:lstStyle/>
          <a:p>
            <a:pPr algn="ctr"/>
            <a:r>
              <a:rPr lang="zh-CN" altLang="en-US" sz="2400" b="1" dirty="0">
                <a:solidFill>
                  <a:schemeClr val="bg1"/>
                </a:solidFill>
                <a:cs typeface="+mn-ea"/>
                <a:sym typeface="+mn-lt"/>
              </a:rPr>
              <a:t>垄断竞争市场</a:t>
            </a:r>
            <a:endParaRPr lang="zh-CN" altLang="en-US" sz="2400" b="1" dirty="0">
              <a:solidFill>
                <a:schemeClr val="bg1"/>
              </a:solidFill>
            </a:endParaRPr>
          </a:p>
        </p:txBody>
      </p:sp>
      <p:sp>
        <p:nvSpPr>
          <p:cNvPr id="6" name="矩形: 圆角 5"/>
          <p:cNvSpPr/>
          <p:nvPr/>
        </p:nvSpPr>
        <p:spPr>
          <a:xfrm>
            <a:off x="6296409" y="5107084"/>
            <a:ext cx="3258066" cy="510778"/>
          </a:xfrm>
          <a:prstGeom prst="roundRect">
            <a:avLst/>
          </a:prstGeom>
          <a:pattFill prst="wdUpDiag">
            <a:fgClr>
              <a:srgbClr val="24BEA1"/>
            </a:fgClr>
            <a:bgClr>
              <a:srgbClr val="22B498"/>
            </a:bgClr>
          </a:pattFill>
        </p:spPr>
        <p:txBody>
          <a:bodyPr wrap="square" anchor="ctr">
            <a:spAutoFit/>
          </a:bodyPr>
          <a:lstStyle/>
          <a:p>
            <a:pPr algn="ctr"/>
            <a:r>
              <a:rPr lang="zh-CN" altLang="en-US" sz="2400" b="1" dirty="0">
                <a:solidFill>
                  <a:schemeClr val="bg1"/>
                </a:solidFill>
                <a:cs typeface="+mn-ea"/>
                <a:sym typeface="+mn-lt"/>
              </a:rPr>
              <a:t>寡头垄断市场</a:t>
            </a:r>
            <a:endParaRPr lang="zh-CN" altLang="en-US" sz="2400" b="1" dirty="0">
              <a:solidFill>
                <a:schemeClr val="bg1"/>
              </a:solidFill>
            </a:endParaRPr>
          </a:p>
        </p:txBody>
      </p:sp>
      <p:grpSp>
        <p:nvGrpSpPr>
          <p:cNvPr id="281" name="组合 280"/>
          <p:cNvGrpSpPr/>
          <p:nvPr/>
        </p:nvGrpSpPr>
        <p:grpSpPr>
          <a:xfrm>
            <a:off x="0" y="1898325"/>
            <a:ext cx="12192000" cy="1330036"/>
            <a:chOff x="0" y="1939890"/>
            <a:chExt cx="12192000" cy="1330036"/>
          </a:xfrm>
        </p:grpSpPr>
        <p:sp>
          <p:nvSpPr>
            <p:cNvPr id="277" name="矩形 276"/>
            <p:cNvSpPr/>
            <p:nvPr/>
          </p:nvSpPr>
          <p:spPr>
            <a:xfrm>
              <a:off x="0" y="1939890"/>
              <a:ext cx="12192000" cy="133003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内容占位符 2"/>
            <p:cNvSpPr txBox="1"/>
            <p:nvPr/>
          </p:nvSpPr>
          <p:spPr>
            <a:xfrm>
              <a:off x="4225639" y="2134331"/>
              <a:ext cx="6799695" cy="94115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90204" pitchFamily="34" charset="0"/>
                <a:buNone/>
              </a:pPr>
              <a:r>
                <a:rPr lang="zh-CN" altLang="en-US" sz="2400" dirty="0">
                  <a:cs typeface="+mn-ea"/>
                  <a:sym typeface="+mn-lt"/>
                </a:rPr>
                <a:t>市场是指</a:t>
              </a:r>
              <a:r>
                <a:rPr lang="zh-CN" altLang="en-US" sz="2400" b="1" dirty="0">
                  <a:cs typeface="+mn-ea"/>
                  <a:sym typeface="+mn-lt"/>
                </a:rPr>
                <a:t>从事某种商品或劳务买卖的交易场所。每一种商品都有一个市场。</a:t>
              </a:r>
              <a:endParaRPr lang="en-US" altLang="zh-CN" sz="2400" b="1" dirty="0">
                <a:cs typeface="+mn-ea"/>
                <a:sym typeface="+mn-lt"/>
              </a:endParaRPr>
            </a:p>
          </p:txBody>
        </p:sp>
      </p:grpSp>
      <p:pic>
        <p:nvPicPr>
          <p:cNvPr id="279" name="图片 278"/>
          <p:cNvPicPr>
            <a:picLocks noChangeAspect="1"/>
          </p:cNvPicPr>
          <p:nvPr/>
        </p:nvPicPr>
        <p:blipFill>
          <a:blip r:embed="rId1"/>
          <a:stretch>
            <a:fillRect/>
          </a:stretch>
        </p:blipFill>
        <p:spPr>
          <a:xfrm>
            <a:off x="1166667" y="1360960"/>
            <a:ext cx="2839051" cy="2404767"/>
          </a:xfrm>
          <a:prstGeom prst="rect">
            <a:avLst/>
          </a:prstGeom>
        </p:spPr>
      </p:pic>
      <p:grpSp>
        <p:nvGrpSpPr>
          <p:cNvPr id="286" name="组合 285"/>
          <p:cNvGrpSpPr/>
          <p:nvPr/>
        </p:nvGrpSpPr>
        <p:grpSpPr>
          <a:xfrm>
            <a:off x="2914326" y="3962773"/>
            <a:ext cx="6379587" cy="360000"/>
            <a:chOff x="2898284" y="4016560"/>
            <a:chExt cx="6379587" cy="360000"/>
          </a:xfrm>
        </p:grpSpPr>
        <p:sp>
          <p:nvSpPr>
            <p:cNvPr id="276" name="任意多边形: 形状 275"/>
            <p:cNvSpPr/>
            <p:nvPr/>
          </p:nvSpPr>
          <p:spPr>
            <a:xfrm>
              <a:off x="4397542" y="4016560"/>
              <a:ext cx="3381070" cy="360000"/>
            </a:xfrm>
            <a:custGeom>
              <a:avLst/>
              <a:gdLst/>
              <a:ahLst/>
              <a:cxnLst/>
              <a:rect l="l" t="t" r="r" b="b"/>
              <a:pathLst>
                <a:path w="3381070" h="331470">
                  <a:moveTo>
                    <a:pt x="1268654" y="289407"/>
                  </a:moveTo>
                  <a:lnTo>
                    <a:pt x="1400328" y="289407"/>
                  </a:lnTo>
                  <a:lnTo>
                    <a:pt x="1400328" y="331012"/>
                  </a:lnTo>
                  <a:lnTo>
                    <a:pt x="1268654" y="331012"/>
                  </a:lnTo>
                  <a:close/>
                  <a:moveTo>
                    <a:pt x="1482166" y="223570"/>
                  </a:moveTo>
                  <a:lnTo>
                    <a:pt x="1482166" y="289407"/>
                  </a:lnTo>
                  <a:lnTo>
                    <a:pt x="1589151" y="289407"/>
                  </a:lnTo>
                  <a:cubicBezTo>
                    <a:pt x="1593418" y="289407"/>
                    <a:pt x="1596924" y="288036"/>
                    <a:pt x="1599667" y="285292"/>
                  </a:cubicBezTo>
                  <a:cubicBezTo>
                    <a:pt x="1602410" y="282549"/>
                    <a:pt x="1603782" y="279196"/>
                    <a:pt x="1603782" y="275234"/>
                  </a:cubicBezTo>
                  <a:lnTo>
                    <a:pt x="1603782" y="223570"/>
                  </a:lnTo>
                  <a:close/>
                  <a:moveTo>
                    <a:pt x="2392528" y="209397"/>
                  </a:moveTo>
                  <a:lnTo>
                    <a:pt x="2458822" y="209397"/>
                  </a:lnTo>
                  <a:lnTo>
                    <a:pt x="2516429" y="331012"/>
                  </a:lnTo>
                  <a:lnTo>
                    <a:pt x="2450135" y="331012"/>
                  </a:lnTo>
                  <a:close/>
                  <a:moveTo>
                    <a:pt x="2173072" y="209397"/>
                  </a:moveTo>
                  <a:lnTo>
                    <a:pt x="2239366" y="209397"/>
                  </a:lnTo>
                  <a:lnTo>
                    <a:pt x="2181759" y="331012"/>
                  </a:lnTo>
                  <a:lnTo>
                    <a:pt x="2115465" y="331012"/>
                  </a:lnTo>
                  <a:close/>
                  <a:moveTo>
                    <a:pt x="1419073" y="181965"/>
                  </a:moveTo>
                  <a:lnTo>
                    <a:pt x="1431874" y="181965"/>
                  </a:lnTo>
                  <a:lnTo>
                    <a:pt x="1482166" y="181965"/>
                  </a:lnTo>
                  <a:lnTo>
                    <a:pt x="1603782" y="181965"/>
                  </a:lnTo>
                  <a:lnTo>
                    <a:pt x="1667332" y="181965"/>
                  </a:lnTo>
                  <a:lnTo>
                    <a:pt x="1667332" y="223570"/>
                  </a:lnTo>
                  <a:lnTo>
                    <a:pt x="1667332" y="280720"/>
                  </a:lnTo>
                  <a:cubicBezTo>
                    <a:pt x="1667332" y="287731"/>
                    <a:pt x="1665961" y="294284"/>
                    <a:pt x="1663218" y="300380"/>
                  </a:cubicBezTo>
                  <a:cubicBezTo>
                    <a:pt x="1660474" y="306476"/>
                    <a:pt x="1656817" y="311810"/>
                    <a:pt x="1652245" y="316382"/>
                  </a:cubicBezTo>
                  <a:cubicBezTo>
                    <a:pt x="1647673" y="320954"/>
                    <a:pt x="1642339" y="324535"/>
                    <a:pt x="1636243" y="327126"/>
                  </a:cubicBezTo>
                  <a:cubicBezTo>
                    <a:pt x="1630147" y="329717"/>
                    <a:pt x="1623746" y="331012"/>
                    <a:pt x="1617040" y="331012"/>
                  </a:cubicBezTo>
                  <a:lnTo>
                    <a:pt x="1482166" y="331012"/>
                  </a:lnTo>
                  <a:lnTo>
                    <a:pt x="1431874" y="331012"/>
                  </a:lnTo>
                  <a:lnTo>
                    <a:pt x="1419073" y="331012"/>
                  </a:lnTo>
                  <a:close/>
                  <a:moveTo>
                    <a:pt x="216256" y="175107"/>
                  </a:moveTo>
                  <a:lnTo>
                    <a:pt x="216256" y="229514"/>
                  </a:lnTo>
                  <a:cubicBezTo>
                    <a:pt x="225095" y="234086"/>
                    <a:pt x="234010" y="238429"/>
                    <a:pt x="243002" y="242544"/>
                  </a:cubicBezTo>
                  <a:cubicBezTo>
                    <a:pt x="251994" y="246659"/>
                    <a:pt x="261214" y="250698"/>
                    <a:pt x="270663" y="254660"/>
                  </a:cubicBezTo>
                  <a:cubicBezTo>
                    <a:pt x="289255" y="247040"/>
                    <a:pt x="307391" y="238658"/>
                    <a:pt x="325070" y="229514"/>
                  </a:cubicBezTo>
                  <a:lnTo>
                    <a:pt x="325070" y="175107"/>
                  </a:lnTo>
                  <a:close/>
                  <a:moveTo>
                    <a:pt x="3002966" y="133959"/>
                  </a:moveTo>
                  <a:lnTo>
                    <a:pt x="3357296" y="133959"/>
                  </a:lnTo>
                  <a:lnTo>
                    <a:pt x="3357296" y="289407"/>
                  </a:lnTo>
                  <a:cubicBezTo>
                    <a:pt x="3357296" y="300685"/>
                    <a:pt x="3353333" y="310286"/>
                    <a:pt x="3345409" y="318211"/>
                  </a:cubicBezTo>
                  <a:cubicBezTo>
                    <a:pt x="3337484" y="325831"/>
                    <a:pt x="3327883" y="329641"/>
                    <a:pt x="3316605" y="329641"/>
                  </a:cubicBezTo>
                  <a:lnTo>
                    <a:pt x="3215564" y="329641"/>
                  </a:lnTo>
                  <a:lnTo>
                    <a:pt x="3230651" y="287578"/>
                  </a:lnTo>
                  <a:lnTo>
                    <a:pt x="3285973" y="287578"/>
                  </a:lnTo>
                  <a:cubicBezTo>
                    <a:pt x="3289021" y="287578"/>
                    <a:pt x="3291459" y="286512"/>
                    <a:pt x="3293288" y="284378"/>
                  </a:cubicBezTo>
                  <a:cubicBezTo>
                    <a:pt x="3295421" y="282549"/>
                    <a:pt x="3296488" y="280111"/>
                    <a:pt x="3296488" y="277063"/>
                  </a:cubicBezTo>
                  <a:lnTo>
                    <a:pt x="3296488" y="180594"/>
                  </a:lnTo>
                  <a:lnTo>
                    <a:pt x="3125495" y="180594"/>
                  </a:lnTo>
                  <a:lnTo>
                    <a:pt x="3061488" y="328269"/>
                  </a:lnTo>
                  <a:lnTo>
                    <a:pt x="2994279" y="328269"/>
                  </a:lnTo>
                  <a:lnTo>
                    <a:pt x="3057830" y="180594"/>
                  </a:lnTo>
                  <a:lnTo>
                    <a:pt x="3002966" y="180594"/>
                  </a:lnTo>
                  <a:close/>
                  <a:moveTo>
                    <a:pt x="163221" y="106984"/>
                  </a:moveTo>
                  <a:lnTo>
                    <a:pt x="216256" y="106984"/>
                  </a:lnTo>
                  <a:lnTo>
                    <a:pt x="216256" y="130759"/>
                  </a:lnTo>
                  <a:lnTo>
                    <a:pt x="325070" y="130759"/>
                  </a:lnTo>
                  <a:lnTo>
                    <a:pt x="325070" y="106984"/>
                  </a:lnTo>
                  <a:lnTo>
                    <a:pt x="378105" y="106984"/>
                  </a:lnTo>
                  <a:lnTo>
                    <a:pt x="378105" y="130759"/>
                  </a:lnTo>
                  <a:lnTo>
                    <a:pt x="402336" y="130759"/>
                  </a:lnTo>
                  <a:lnTo>
                    <a:pt x="402336" y="175107"/>
                  </a:lnTo>
                  <a:lnTo>
                    <a:pt x="378105" y="175107"/>
                  </a:lnTo>
                  <a:lnTo>
                    <a:pt x="378105" y="201625"/>
                  </a:lnTo>
                  <a:lnTo>
                    <a:pt x="378105" y="237286"/>
                  </a:lnTo>
                  <a:lnTo>
                    <a:pt x="378105" y="253288"/>
                  </a:lnTo>
                  <a:cubicBezTo>
                    <a:pt x="373837" y="257251"/>
                    <a:pt x="368427" y="261289"/>
                    <a:pt x="361874" y="265404"/>
                  </a:cubicBezTo>
                  <a:cubicBezTo>
                    <a:pt x="355321" y="269519"/>
                    <a:pt x="347777" y="273710"/>
                    <a:pt x="339243" y="277977"/>
                  </a:cubicBezTo>
                  <a:cubicBezTo>
                    <a:pt x="349606" y="280720"/>
                    <a:pt x="359969" y="283083"/>
                    <a:pt x="370332" y="285064"/>
                  </a:cubicBezTo>
                  <a:cubicBezTo>
                    <a:pt x="380696" y="287045"/>
                    <a:pt x="391211" y="288645"/>
                    <a:pt x="401879" y="289864"/>
                  </a:cubicBezTo>
                  <a:lnTo>
                    <a:pt x="401879" y="330555"/>
                  </a:lnTo>
                  <a:cubicBezTo>
                    <a:pt x="382372" y="330555"/>
                    <a:pt x="361112" y="328193"/>
                    <a:pt x="338100" y="323469"/>
                  </a:cubicBezTo>
                  <a:cubicBezTo>
                    <a:pt x="315087" y="318744"/>
                    <a:pt x="292608" y="312877"/>
                    <a:pt x="270663" y="305866"/>
                  </a:cubicBezTo>
                  <a:cubicBezTo>
                    <a:pt x="248717" y="312877"/>
                    <a:pt x="226238" y="318744"/>
                    <a:pt x="203226" y="323469"/>
                  </a:cubicBezTo>
                  <a:cubicBezTo>
                    <a:pt x="180213" y="328193"/>
                    <a:pt x="158953" y="330555"/>
                    <a:pt x="139446" y="330555"/>
                  </a:cubicBezTo>
                  <a:lnTo>
                    <a:pt x="139446" y="289864"/>
                  </a:lnTo>
                  <a:cubicBezTo>
                    <a:pt x="159868" y="287731"/>
                    <a:pt x="180747" y="283768"/>
                    <a:pt x="202083" y="277977"/>
                  </a:cubicBezTo>
                  <a:cubicBezTo>
                    <a:pt x="193548" y="273710"/>
                    <a:pt x="186005" y="269519"/>
                    <a:pt x="179451" y="265404"/>
                  </a:cubicBezTo>
                  <a:cubicBezTo>
                    <a:pt x="172898" y="261289"/>
                    <a:pt x="167488" y="257251"/>
                    <a:pt x="163221" y="253288"/>
                  </a:cubicBezTo>
                  <a:lnTo>
                    <a:pt x="163221" y="237286"/>
                  </a:lnTo>
                  <a:lnTo>
                    <a:pt x="163221" y="201625"/>
                  </a:lnTo>
                  <a:lnTo>
                    <a:pt x="163221" y="175107"/>
                  </a:lnTo>
                  <a:lnTo>
                    <a:pt x="138989" y="175107"/>
                  </a:lnTo>
                  <a:lnTo>
                    <a:pt x="138989" y="130759"/>
                  </a:lnTo>
                  <a:lnTo>
                    <a:pt x="163221" y="130759"/>
                  </a:lnTo>
                  <a:close/>
                  <a:moveTo>
                    <a:pt x="1917268" y="98298"/>
                  </a:moveTo>
                  <a:lnTo>
                    <a:pt x="1976247" y="98298"/>
                  </a:lnTo>
                  <a:lnTo>
                    <a:pt x="1934185" y="212140"/>
                  </a:lnTo>
                  <a:lnTo>
                    <a:pt x="1967560" y="212140"/>
                  </a:lnTo>
                  <a:lnTo>
                    <a:pt x="1961160" y="177850"/>
                  </a:lnTo>
                  <a:lnTo>
                    <a:pt x="2014652" y="177850"/>
                  </a:lnTo>
                  <a:lnTo>
                    <a:pt x="2030654" y="268376"/>
                  </a:lnTo>
                  <a:lnTo>
                    <a:pt x="1977619" y="268376"/>
                  </a:lnTo>
                  <a:lnTo>
                    <a:pt x="1975333" y="257403"/>
                  </a:lnTo>
                  <a:lnTo>
                    <a:pt x="1858290" y="257403"/>
                  </a:lnTo>
                  <a:close/>
                  <a:moveTo>
                    <a:pt x="1806169" y="98298"/>
                  </a:moveTo>
                  <a:lnTo>
                    <a:pt x="1843202" y="98298"/>
                  </a:lnTo>
                  <a:lnTo>
                    <a:pt x="1853260" y="331012"/>
                  </a:lnTo>
                  <a:lnTo>
                    <a:pt x="1816227" y="331012"/>
                  </a:lnTo>
                  <a:close/>
                  <a:moveTo>
                    <a:pt x="1699184" y="98298"/>
                  </a:moveTo>
                  <a:lnTo>
                    <a:pt x="1736674" y="98298"/>
                  </a:lnTo>
                  <a:lnTo>
                    <a:pt x="1726159" y="331012"/>
                  </a:lnTo>
                  <a:lnTo>
                    <a:pt x="1689126" y="331012"/>
                  </a:lnTo>
                  <a:close/>
                  <a:moveTo>
                    <a:pt x="2813456" y="22860"/>
                  </a:moveTo>
                  <a:lnTo>
                    <a:pt x="2866034" y="22860"/>
                  </a:lnTo>
                  <a:lnTo>
                    <a:pt x="2866034" y="267919"/>
                  </a:lnTo>
                  <a:lnTo>
                    <a:pt x="2813456" y="267919"/>
                  </a:lnTo>
                  <a:close/>
                  <a:moveTo>
                    <a:pt x="893445" y="7772"/>
                  </a:moveTo>
                  <a:lnTo>
                    <a:pt x="948766" y="7772"/>
                  </a:lnTo>
                  <a:lnTo>
                    <a:pt x="948766" y="45262"/>
                  </a:lnTo>
                  <a:lnTo>
                    <a:pt x="992201" y="45262"/>
                  </a:lnTo>
                  <a:lnTo>
                    <a:pt x="992201" y="89611"/>
                  </a:lnTo>
                  <a:lnTo>
                    <a:pt x="948766" y="89611"/>
                  </a:lnTo>
                  <a:lnTo>
                    <a:pt x="948766" y="285750"/>
                  </a:lnTo>
                  <a:lnTo>
                    <a:pt x="993572" y="285750"/>
                  </a:lnTo>
                  <a:lnTo>
                    <a:pt x="993572" y="330555"/>
                  </a:lnTo>
                  <a:lnTo>
                    <a:pt x="848640" y="330555"/>
                  </a:lnTo>
                  <a:lnTo>
                    <a:pt x="848640" y="285750"/>
                  </a:lnTo>
                  <a:lnTo>
                    <a:pt x="893445" y="285750"/>
                  </a:lnTo>
                  <a:lnTo>
                    <a:pt x="893445" y="89611"/>
                  </a:lnTo>
                  <a:lnTo>
                    <a:pt x="850468" y="89611"/>
                  </a:lnTo>
                  <a:lnTo>
                    <a:pt x="850468" y="45262"/>
                  </a:lnTo>
                  <a:lnTo>
                    <a:pt x="893445" y="45262"/>
                  </a:lnTo>
                  <a:close/>
                  <a:moveTo>
                    <a:pt x="1339520" y="7315"/>
                  </a:moveTo>
                  <a:lnTo>
                    <a:pt x="1407186" y="7315"/>
                  </a:lnTo>
                  <a:lnTo>
                    <a:pt x="1354608" y="112471"/>
                  </a:lnTo>
                  <a:lnTo>
                    <a:pt x="1365580" y="112471"/>
                  </a:lnTo>
                  <a:lnTo>
                    <a:pt x="1400328" y="112471"/>
                  </a:lnTo>
                  <a:lnTo>
                    <a:pt x="1349579" y="225856"/>
                  </a:lnTo>
                  <a:lnTo>
                    <a:pt x="1400328" y="225856"/>
                  </a:lnTo>
                  <a:lnTo>
                    <a:pt x="1400328" y="267462"/>
                  </a:lnTo>
                  <a:lnTo>
                    <a:pt x="1268654" y="267462"/>
                  </a:lnTo>
                  <a:lnTo>
                    <a:pt x="1322604" y="154076"/>
                  </a:lnTo>
                  <a:lnTo>
                    <a:pt x="1268654" y="154076"/>
                  </a:lnTo>
                  <a:close/>
                  <a:moveTo>
                    <a:pt x="3250311" y="2286"/>
                  </a:moveTo>
                  <a:lnTo>
                    <a:pt x="3317977" y="2286"/>
                  </a:lnTo>
                  <a:lnTo>
                    <a:pt x="3381070" y="112928"/>
                  </a:lnTo>
                  <a:lnTo>
                    <a:pt x="3313405" y="112928"/>
                  </a:lnTo>
                  <a:close/>
                  <a:moveTo>
                    <a:pt x="3045028" y="2286"/>
                  </a:moveTo>
                  <a:lnTo>
                    <a:pt x="3112694" y="2286"/>
                  </a:lnTo>
                  <a:lnTo>
                    <a:pt x="3049600" y="112928"/>
                  </a:lnTo>
                  <a:lnTo>
                    <a:pt x="2982392" y="112928"/>
                  </a:lnTo>
                  <a:close/>
                  <a:moveTo>
                    <a:pt x="39319" y="2286"/>
                  </a:moveTo>
                  <a:lnTo>
                    <a:pt x="96469" y="2286"/>
                  </a:lnTo>
                  <a:lnTo>
                    <a:pt x="96469" y="21945"/>
                  </a:lnTo>
                  <a:lnTo>
                    <a:pt x="129388" y="21945"/>
                  </a:lnTo>
                  <a:lnTo>
                    <a:pt x="129388" y="60807"/>
                  </a:lnTo>
                  <a:lnTo>
                    <a:pt x="96469" y="60807"/>
                  </a:lnTo>
                  <a:lnTo>
                    <a:pt x="96469" y="128473"/>
                  </a:lnTo>
                  <a:lnTo>
                    <a:pt x="133046" y="128473"/>
                  </a:lnTo>
                  <a:lnTo>
                    <a:pt x="96469" y="197967"/>
                  </a:lnTo>
                  <a:lnTo>
                    <a:pt x="96469" y="288950"/>
                  </a:lnTo>
                  <a:cubicBezTo>
                    <a:pt x="96469" y="300837"/>
                    <a:pt x="92278" y="310896"/>
                    <a:pt x="83897" y="319125"/>
                  </a:cubicBezTo>
                  <a:cubicBezTo>
                    <a:pt x="75515" y="327355"/>
                    <a:pt x="65380" y="331470"/>
                    <a:pt x="53493" y="331470"/>
                  </a:cubicBezTo>
                  <a:lnTo>
                    <a:pt x="4572" y="331470"/>
                  </a:lnTo>
                  <a:lnTo>
                    <a:pt x="16460" y="299923"/>
                  </a:lnTo>
                  <a:lnTo>
                    <a:pt x="25146" y="299923"/>
                  </a:lnTo>
                  <a:cubicBezTo>
                    <a:pt x="29109" y="299923"/>
                    <a:pt x="32461" y="298551"/>
                    <a:pt x="35205" y="295808"/>
                  </a:cubicBezTo>
                  <a:cubicBezTo>
                    <a:pt x="37948" y="293065"/>
                    <a:pt x="39319" y="289712"/>
                    <a:pt x="39319" y="285750"/>
                  </a:cubicBezTo>
                  <a:lnTo>
                    <a:pt x="39319" y="267462"/>
                  </a:lnTo>
                  <a:lnTo>
                    <a:pt x="0" y="267462"/>
                  </a:lnTo>
                  <a:lnTo>
                    <a:pt x="39319" y="192024"/>
                  </a:lnTo>
                  <a:lnTo>
                    <a:pt x="39319" y="60807"/>
                  </a:lnTo>
                  <a:lnTo>
                    <a:pt x="2743" y="60807"/>
                  </a:lnTo>
                  <a:lnTo>
                    <a:pt x="2743" y="21945"/>
                  </a:lnTo>
                  <a:lnTo>
                    <a:pt x="39319" y="21945"/>
                  </a:lnTo>
                  <a:close/>
                  <a:moveTo>
                    <a:pt x="1896694" y="914"/>
                  </a:moveTo>
                  <a:lnTo>
                    <a:pt x="1965732" y="914"/>
                  </a:lnTo>
                  <a:lnTo>
                    <a:pt x="1957045" y="33832"/>
                  </a:lnTo>
                  <a:lnTo>
                    <a:pt x="2087804" y="33832"/>
                  </a:lnTo>
                  <a:lnTo>
                    <a:pt x="2087804" y="280263"/>
                  </a:lnTo>
                  <a:cubicBezTo>
                    <a:pt x="2087804" y="287274"/>
                    <a:pt x="2086509" y="293827"/>
                    <a:pt x="2083918" y="299923"/>
                  </a:cubicBezTo>
                  <a:cubicBezTo>
                    <a:pt x="2081327" y="306019"/>
                    <a:pt x="2077746" y="311353"/>
                    <a:pt x="2073174" y="315925"/>
                  </a:cubicBezTo>
                  <a:cubicBezTo>
                    <a:pt x="2068602" y="320497"/>
                    <a:pt x="2063268" y="324078"/>
                    <a:pt x="2057172" y="326669"/>
                  </a:cubicBezTo>
                  <a:cubicBezTo>
                    <a:pt x="2051075" y="329260"/>
                    <a:pt x="2044522" y="330555"/>
                    <a:pt x="2037512" y="330555"/>
                  </a:cubicBezTo>
                  <a:lnTo>
                    <a:pt x="1972132" y="330555"/>
                  </a:lnTo>
                  <a:lnTo>
                    <a:pt x="1992249" y="285292"/>
                  </a:lnTo>
                  <a:lnTo>
                    <a:pt x="2020138" y="285292"/>
                  </a:lnTo>
                  <a:cubicBezTo>
                    <a:pt x="2024101" y="285292"/>
                    <a:pt x="2027454" y="283921"/>
                    <a:pt x="2030197" y="281178"/>
                  </a:cubicBezTo>
                  <a:cubicBezTo>
                    <a:pt x="2032940" y="278434"/>
                    <a:pt x="2034312" y="275082"/>
                    <a:pt x="2034312" y="271119"/>
                  </a:cubicBezTo>
                  <a:lnTo>
                    <a:pt x="2034312" y="79095"/>
                  </a:lnTo>
                  <a:lnTo>
                    <a:pt x="1867891" y="79095"/>
                  </a:lnTo>
                  <a:close/>
                  <a:moveTo>
                    <a:pt x="1510056" y="914"/>
                  </a:moveTo>
                  <a:lnTo>
                    <a:pt x="1573149" y="914"/>
                  </a:lnTo>
                  <a:lnTo>
                    <a:pt x="1573149" y="29260"/>
                  </a:lnTo>
                  <a:lnTo>
                    <a:pt x="1666875" y="29260"/>
                  </a:lnTo>
                  <a:lnTo>
                    <a:pt x="1666875" y="70408"/>
                  </a:lnTo>
                  <a:lnTo>
                    <a:pt x="1573149" y="70408"/>
                  </a:lnTo>
                  <a:lnTo>
                    <a:pt x="1573149" y="114300"/>
                  </a:lnTo>
                  <a:lnTo>
                    <a:pt x="1660474" y="114300"/>
                  </a:lnTo>
                  <a:lnTo>
                    <a:pt x="1660474" y="155905"/>
                  </a:lnTo>
                  <a:lnTo>
                    <a:pt x="1422730" y="155905"/>
                  </a:lnTo>
                  <a:lnTo>
                    <a:pt x="1422730" y="114300"/>
                  </a:lnTo>
                  <a:lnTo>
                    <a:pt x="1510056" y="114300"/>
                  </a:lnTo>
                  <a:lnTo>
                    <a:pt x="1510056" y="70408"/>
                  </a:lnTo>
                  <a:lnTo>
                    <a:pt x="1416330" y="70408"/>
                  </a:lnTo>
                  <a:lnTo>
                    <a:pt x="1416330" y="29260"/>
                  </a:lnTo>
                  <a:lnTo>
                    <a:pt x="1510056" y="29260"/>
                  </a:lnTo>
                  <a:close/>
                  <a:moveTo>
                    <a:pt x="584988" y="914"/>
                  </a:moveTo>
                  <a:lnTo>
                    <a:pt x="641681" y="914"/>
                  </a:lnTo>
                  <a:lnTo>
                    <a:pt x="652196" y="34747"/>
                  </a:lnTo>
                  <a:lnTo>
                    <a:pt x="825475" y="34747"/>
                  </a:lnTo>
                  <a:lnTo>
                    <a:pt x="825475" y="79552"/>
                  </a:lnTo>
                  <a:lnTo>
                    <a:pt x="652653" y="79552"/>
                  </a:lnTo>
                  <a:lnTo>
                    <a:pt x="652653" y="121158"/>
                  </a:lnTo>
                  <a:lnTo>
                    <a:pt x="766496" y="121158"/>
                  </a:lnTo>
                  <a:lnTo>
                    <a:pt x="780212" y="121158"/>
                  </a:lnTo>
                  <a:cubicBezTo>
                    <a:pt x="786003" y="121158"/>
                    <a:pt x="791566" y="122301"/>
                    <a:pt x="796900" y="124587"/>
                  </a:cubicBezTo>
                  <a:cubicBezTo>
                    <a:pt x="802234" y="126873"/>
                    <a:pt x="806806" y="129921"/>
                    <a:pt x="810616" y="133731"/>
                  </a:cubicBezTo>
                  <a:cubicBezTo>
                    <a:pt x="814426" y="137541"/>
                    <a:pt x="817474" y="142113"/>
                    <a:pt x="819760" y="147447"/>
                  </a:cubicBezTo>
                  <a:cubicBezTo>
                    <a:pt x="822046" y="152781"/>
                    <a:pt x="823189" y="158343"/>
                    <a:pt x="823189" y="164134"/>
                  </a:cubicBezTo>
                  <a:lnTo>
                    <a:pt x="823189" y="268376"/>
                  </a:lnTo>
                  <a:lnTo>
                    <a:pt x="823189" y="278892"/>
                  </a:lnTo>
                  <a:cubicBezTo>
                    <a:pt x="823189" y="288340"/>
                    <a:pt x="819912" y="296418"/>
                    <a:pt x="813359" y="303123"/>
                  </a:cubicBezTo>
                  <a:cubicBezTo>
                    <a:pt x="806806" y="309829"/>
                    <a:pt x="798805" y="313182"/>
                    <a:pt x="789356" y="313182"/>
                  </a:cubicBezTo>
                  <a:lnTo>
                    <a:pt x="723519" y="313182"/>
                  </a:lnTo>
                  <a:lnTo>
                    <a:pt x="744093" y="268376"/>
                  </a:lnTo>
                  <a:lnTo>
                    <a:pt x="756895" y="268376"/>
                  </a:lnTo>
                  <a:cubicBezTo>
                    <a:pt x="759638" y="268376"/>
                    <a:pt x="761924" y="267385"/>
                    <a:pt x="763753" y="265404"/>
                  </a:cubicBezTo>
                  <a:cubicBezTo>
                    <a:pt x="765582" y="263423"/>
                    <a:pt x="766496" y="261213"/>
                    <a:pt x="766496" y="258775"/>
                  </a:cubicBezTo>
                  <a:lnTo>
                    <a:pt x="766496" y="180136"/>
                  </a:lnTo>
                  <a:cubicBezTo>
                    <a:pt x="766496" y="175869"/>
                    <a:pt x="765124" y="172364"/>
                    <a:pt x="762381" y="169621"/>
                  </a:cubicBezTo>
                  <a:cubicBezTo>
                    <a:pt x="759638" y="166878"/>
                    <a:pt x="756285" y="165506"/>
                    <a:pt x="752323" y="165506"/>
                  </a:cubicBezTo>
                  <a:lnTo>
                    <a:pt x="652653" y="165506"/>
                  </a:lnTo>
                  <a:lnTo>
                    <a:pt x="652653" y="330555"/>
                  </a:lnTo>
                  <a:lnTo>
                    <a:pt x="595960" y="330555"/>
                  </a:lnTo>
                  <a:lnTo>
                    <a:pt x="595960" y="165506"/>
                  </a:lnTo>
                  <a:lnTo>
                    <a:pt x="499491" y="165506"/>
                  </a:lnTo>
                  <a:lnTo>
                    <a:pt x="499491" y="313182"/>
                  </a:lnTo>
                  <a:lnTo>
                    <a:pt x="442798" y="313182"/>
                  </a:lnTo>
                  <a:lnTo>
                    <a:pt x="442798" y="121158"/>
                  </a:lnTo>
                  <a:lnTo>
                    <a:pt x="492176" y="121158"/>
                  </a:lnTo>
                  <a:lnTo>
                    <a:pt x="499491" y="121158"/>
                  </a:lnTo>
                  <a:lnTo>
                    <a:pt x="595960" y="121158"/>
                  </a:lnTo>
                  <a:lnTo>
                    <a:pt x="595960" y="79552"/>
                  </a:lnTo>
                  <a:lnTo>
                    <a:pt x="434112" y="79552"/>
                  </a:lnTo>
                  <a:lnTo>
                    <a:pt x="434112" y="34747"/>
                  </a:lnTo>
                  <a:lnTo>
                    <a:pt x="595503" y="34747"/>
                  </a:lnTo>
                  <a:close/>
                  <a:moveTo>
                    <a:pt x="2884780" y="457"/>
                  </a:moveTo>
                  <a:lnTo>
                    <a:pt x="2937358" y="457"/>
                  </a:lnTo>
                  <a:lnTo>
                    <a:pt x="2937358" y="280720"/>
                  </a:lnTo>
                  <a:cubicBezTo>
                    <a:pt x="2937358" y="287731"/>
                    <a:pt x="2936062" y="294284"/>
                    <a:pt x="2933471" y="300380"/>
                  </a:cubicBezTo>
                  <a:cubicBezTo>
                    <a:pt x="2930881" y="306476"/>
                    <a:pt x="2927299" y="311810"/>
                    <a:pt x="2922727" y="316382"/>
                  </a:cubicBezTo>
                  <a:cubicBezTo>
                    <a:pt x="2918155" y="320954"/>
                    <a:pt x="2912821" y="324535"/>
                    <a:pt x="2906725" y="327126"/>
                  </a:cubicBezTo>
                  <a:cubicBezTo>
                    <a:pt x="2900629" y="329717"/>
                    <a:pt x="2894229" y="331012"/>
                    <a:pt x="2887523" y="331012"/>
                  </a:cubicBezTo>
                  <a:lnTo>
                    <a:pt x="2850032" y="331012"/>
                  </a:lnTo>
                  <a:lnTo>
                    <a:pt x="2866492" y="285750"/>
                  </a:lnTo>
                  <a:lnTo>
                    <a:pt x="2870606" y="285750"/>
                  </a:lnTo>
                  <a:cubicBezTo>
                    <a:pt x="2874569" y="285750"/>
                    <a:pt x="2877922" y="284378"/>
                    <a:pt x="2880665" y="281635"/>
                  </a:cubicBezTo>
                  <a:cubicBezTo>
                    <a:pt x="2883408" y="278892"/>
                    <a:pt x="2884780" y="275539"/>
                    <a:pt x="2884780" y="271576"/>
                  </a:cubicBezTo>
                  <a:close/>
                  <a:moveTo>
                    <a:pt x="2565654" y="457"/>
                  </a:moveTo>
                  <a:lnTo>
                    <a:pt x="2640635" y="457"/>
                  </a:lnTo>
                  <a:lnTo>
                    <a:pt x="2666238" y="59893"/>
                  </a:lnTo>
                  <a:lnTo>
                    <a:pt x="2710586" y="59893"/>
                  </a:lnTo>
                  <a:lnTo>
                    <a:pt x="2686355" y="457"/>
                  </a:lnTo>
                  <a:lnTo>
                    <a:pt x="2759507" y="457"/>
                  </a:lnTo>
                  <a:lnTo>
                    <a:pt x="2802484" y="105156"/>
                  </a:lnTo>
                  <a:lnTo>
                    <a:pt x="2729332" y="105156"/>
                  </a:lnTo>
                  <a:lnTo>
                    <a:pt x="2685898" y="105156"/>
                  </a:lnTo>
                  <a:lnTo>
                    <a:pt x="2707843" y="155905"/>
                  </a:lnTo>
                  <a:lnTo>
                    <a:pt x="2718816" y="144475"/>
                  </a:lnTo>
                  <a:lnTo>
                    <a:pt x="2804313" y="144475"/>
                  </a:lnTo>
                  <a:lnTo>
                    <a:pt x="2733903" y="215341"/>
                  </a:lnTo>
                  <a:lnTo>
                    <a:pt x="2784195" y="331012"/>
                  </a:lnTo>
                  <a:lnTo>
                    <a:pt x="2709215" y="331012"/>
                  </a:lnTo>
                  <a:lnTo>
                    <a:pt x="2681783" y="267462"/>
                  </a:lnTo>
                  <a:lnTo>
                    <a:pt x="2618232" y="331012"/>
                  </a:lnTo>
                  <a:lnTo>
                    <a:pt x="2532278" y="331012"/>
                  </a:lnTo>
                  <a:lnTo>
                    <a:pt x="2655722" y="208026"/>
                  </a:lnTo>
                  <a:lnTo>
                    <a:pt x="2610917" y="105156"/>
                  </a:lnTo>
                  <a:lnTo>
                    <a:pt x="2532278" y="105156"/>
                  </a:lnTo>
                  <a:lnTo>
                    <a:pt x="2532278" y="59893"/>
                  </a:lnTo>
                  <a:lnTo>
                    <a:pt x="2591257" y="59893"/>
                  </a:lnTo>
                  <a:close/>
                  <a:moveTo>
                    <a:pt x="1739418" y="457"/>
                  </a:moveTo>
                  <a:lnTo>
                    <a:pt x="1803426" y="457"/>
                  </a:lnTo>
                  <a:lnTo>
                    <a:pt x="1803426" y="31089"/>
                  </a:lnTo>
                  <a:lnTo>
                    <a:pt x="1856004" y="31089"/>
                  </a:lnTo>
                  <a:lnTo>
                    <a:pt x="1856004" y="76352"/>
                  </a:lnTo>
                  <a:lnTo>
                    <a:pt x="1803426" y="76352"/>
                  </a:lnTo>
                  <a:lnTo>
                    <a:pt x="1803426" y="331012"/>
                  </a:lnTo>
                  <a:lnTo>
                    <a:pt x="1739418" y="331012"/>
                  </a:lnTo>
                  <a:lnTo>
                    <a:pt x="1739418" y="76352"/>
                  </a:lnTo>
                  <a:lnTo>
                    <a:pt x="1686382" y="76352"/>
                  </a:lnTo>
                  <a:lnTo>
                    <a:pt x="1686382" y="31089"/>
                  </a:lnTo>
                  <a:lnTo>
                    <a:pt x="1739418" y="31089"/>
                  </a:lnTo>
                  <a:close/>
                  <a:moveTo>
                    <a:pt x="1016432" y="457"/>
                  </a:moveTo>
                  <a:lnTo>
                    <a:pt x="1244118" y="457"/>
                  </a:lnTo>
                  <a:lnTo>
                    <a:pt x="1244118" y="45262"/>
                  </a:lnTo>
                  <a:lnTo>
                    <a:pt x="1243660" y="45262"/>
                  </a:lnTo>
                  <a:lnTo>
                    <a:pt x="1142162" y="82753"/>
                  </a:lnTo>
                  <a:lnTo>
                    <a:pt x="1192454" y="82753"/>
                  </a:lnTo>
                  <a:lnTo>
                    <a:pt x="1242746" y="82753"/>
                  </a:lnTo>
                  <a:lnTo>
                    <a:pt x="1249147" y="82753"/>
                  </a:lnTo>
                  <a:lnTo>
                    <a:pt x="1249147" y="296722"/>
                  </a:lnTo>
                  <a:cubicBezTo>
                    <a:pt x="1249147" y="306171"/>
                    <a:pt x="1245870" y="314248"/>
                    <a:pt x="1239317" y="320954"/>
                  </a:cubicBezTo>
                  <a:cubicBezTo>
                    <a:pt x="1232764" y="327660"/>
                    <a:pt x="1224763" y="331012"/>
                    <a:pt x="1215314" y="331012"/>
                  </a:cubicBezTo>
                  <a:lnTo>
                    <a:pt x="1147649" y="331012"/>
                  </a:lnTo>
                  <a:lnTo>
                    <a:pt x="1167308" y="286207"/>
                  </a:lnTo>
                  <a:lnTo>
                    <a:pt x="1182853" y="286207"/>
                  </a:lnTo>
                  <a:cubicBezTo>
                    <a:pt x="1185596" y="286207"/>
                    <a:pt x="1187882" y="285216"/>
                    <a:pt x="1189711" y="283235"/>
                  </a:cubicBezTo>
                  <a:cubicBezTo>
                    <a:pt x="1191540" y="281254"/>
                    <a:pt x="1192454" y="278892"/>
                    <a:pt x="1192454" y="276148"/>
                  </a:cubicBezTo>
                  <a:lnTo>
                    <a:pt x="1192454" y="127558"/>
                  </a:lnTo>
                  <a:lnTo>
                    <a:pt x="1175995" y="127558"/>
                  </a:lnTo>
                  <a:lnTo>
                    <a:pt x="1129818" y="323240"/>
                  </a:lnTo>
                  <a:lnTo>
                    <a:pt x="1075868" y="323240"/>
                  </a:lnTo>
                  <a:lnTo>
                    <a:pt x="1122045" y="127558"/>
                  </a:lnTo>
                  <a:lnTo>
                    <a:pt x="1101928" y="127558"/>
                  </a:lnTo>
                  <a:lnTo>
                    <a:pt x="1054380" y="323240"/>
                  </a:lnTo>
                  <a:lnTo>
                    <a:pt x="1000887" y="323240"/>
                  </a:lnTo>
                  <a:lnTo>
                    <a:pt x="1048436" y="127558"/>
                  </a:lnTo>
                  <a:lnTo>
                    <a:pt x="1016889" y="127558"/>
                  </a:lnTo>
                  <a:lnTo>
                    <a:pt x="1016889" y="82753"/>
                  </a:lnTo>
                  <a:lnTo>
                    <a:pt x="1117016" y="45262"/>
                  </a:lnTo>
                  <a:lnTo>
                    <a:pt x="1016432" y="45262"/>
                  </a:lnTo>
                  <a:close/>
                  <a:moveTo>
                    <a:pt x="222657" y="457"/>
                  </a:moveTo>
                  <a:lnTo>
                    <a:pt x="291237" y="457"/>
                  </a:lnTo>
                  <a:lnTo>
                    <a:pt x="301295" y="20574"/>
                  </a:lnTo>
                  <a:lnTo>
                    <a:pt x="357074" y="20574"/>
                  </a:lnTo>
                  <a:cubicBezTo>
                    <a:pt x="368961" y="20574"/>
                    <a:pt x="379095" y="24765"/>
                    <a:pt x="387477" y="33147"/>
                  </a:cubicBezTo>
                  <a:cubicBezTo>
                    <a:pt x="395859" y="41529"/>
                    <a:pt x="400050" y="51663"/>
                    <a:pt x="400050" y="63550"/>
                  </a:cubicBezTo>
                  <a:lnTo>
                    <a:pt x="400050" y="93726"/>
                  </a:lnTo>
                  <a:lnTo>
                    <a:pt x="347472" y="93726"/>
                  </a:lnTo>
                  <a:lnTo>
                    <a:pt x="347472" y="67208"/>
                  </a:lnTo>
                  <a:cubicBezTo>
                    <a:pt x="347472" y="65379"/>
                    <a:pt x="346786" y="63779"/>
                    <a:pt x="345415" y="62407"/>
                  </a:cubicBezTo>
                  <a:cubicBezTo>
                    <a:pt x="344043" y="61036"/>
                    <a:pt x="342291" y="60350"/>
                    <a:pt x="340157" y="60350"/>
                  </a:cubicBezTo>
                  <a:lnTo>
                    <a:pt x="197968" y="60350"/>
                  </a:lnTo>
                  <a:lnTo>
                    <a:pt x="197968" y="93726"/>
                  </a:lnTo>
                  <a:lnTo>
                    <a:pt x="140361" y="93726"/>
                  </a:lnTo>
                  <a:lnTo>
                    <a:pt x="140361" y="20574"/>
                  </a:lnTo>
                  <a:lnTo>
                    <a:pt x="232715" y="20574"/>
                  </a:lnTo>
                  <a:close/>
                  <a:moveTo>
                    <a:pt x="2283714" y="0"/>
                  </a:moveTo>
                  <a:lnTo>
                    <a:pt x="2347265" y="0"/>
                  </a:lnTo>
                  <a:lnTo>
                    <a:pt x="2347265" y="32461"/>
                  </a:lnTo>
                  <a:lnTo>
                    <a:pt x="2507285" y="32461"/>
                  </a:lnTo>
                  <a:lnTo>
                    <a:pt x="2507285" y="77266"/>
                  </a:lnTo>
                  <a:lnTo>
                    <a:pt x="2347265" y="77266"/>
                  </a:lnTo>
                  <a:lnTo>
                    <a:pt x="2347265" y="146761"/>
                  </a:lnTo>
                  <a:lnTo>
                    <a:pt x="2395728" y="146761"/>
                  </a:lnTo>
                  <a:lnTo>
                    <a:pt x="2420874" y="91897"/>
                  </a:lnTo>
                  <a:lnTo>
                    <a:pt x="2484425" y="91897"/>
                  </a:lnTo>
                  <a:lnTo>
                    <a:pt x="2458822" y="146761"/>
                  </a:lnTo>
                  <a:lnTo>
                    <a:pt x="2515972" y="146761"/>
                  </a:lnTo>
                  <a:lnTo>
                    <a:pt x="2515972" y="192024"/>
                  </a:lnTo>
                  <a:lnTo>
                    <a:pt x="2347265" y="192024"/>
                  </a:lnTo>
                  <a:lnTo>
                    <a:pt x="2347265" y="331470"/>
                  </a:lnTo>
                  <a:lnTo>
                    <a:pt x="2283714" y="331470"/>
                  </a:lnTo>
                  <a:lnTo>
                    <a:pt x="2283714" y="192024"/>
                  </a:lnTo>
                  <a:lnTo>
                    <a:pt x="2114550" y="192024"/>
                  </a:lnTo>
                  <a:lnTo>
                    <a:pt x="2114550" y="146761"/>
                  </a:lnTo>
                  <a:lnTo>
                    <a:pt x="2171243" y="146761"/>
                  </a:lnTo>
                  <a:lnTo>
                    <a:pt x="2146097" y="91897"/>
                  </a:lnTo>
                  <a:lnTo>
                    <a:pt x="2209648" y="91897"/>
                  </a:lnTo>
                  <a:lnTo>
                    <a:pt x="2234794" y="146761"/>
                  </a:lnTo>
                  <a:lnTo>
                    <a:pt x="2283714" y="146761"/>
                  </a:lnTo>
                  <a:lnTo>
                    <a:pt x="2283714" y="77266"/>
                  </a:lnTo>
                  <a:lnTo>
                    <a:pt x="2124609" y="77266"/>
                  </a:lnTo>
                  <a:lnTo>
                    <a:pt x="2124609" y="32461"/>
                  </a:lnTo>
                  <a:lnTo>
                    <a:pt x="2283714" y="32461"/>
                  </a:lnTo>
                  <a:close/>
                </a:path>
              </a:pathLst>
            </a:custGeom>
            <a:gradFill flip="none" rotWithShape="1">
              <a:gsLst>
                <a:gs pos="0">
                  <a:srgbClr val="24BEA1"/>
                </a:gs>
                <a:gs pos="50000">
                  <a:srgbClr val="24BEA1"/>
                </a:gs>
                <a:gs pos="50000">
                  <a:srgbClr val="1A8470"/>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3600" dirty="0">
                <a:gradFill flip="none" rotWithShape="1">
                  <a:gsLst>
                    <a:gs pos="0">
                      <a:srgbClr val="24BEA1"/>
                    </a:gs>
                    <a:gs pos="50000">
                      <a:srgbClr val="24BEA1"/>
                    </a:gs>
                    <a:gs pos="50000">
                      <a:srgbClr val="1A8470"/>
                    </a:gs>
                  </a:gsLst>
                  <a:lin ang="5400000" scaled="1"/>
                  <a:tileRect/>
                </a:gradFill>
                <a:latin typeface="庞门正道标题体" panose="02010600030101010101" pitchFamily="2" charset="-122"/>
                <a:ea typeface="庞门正道标题体" panose="02010600030101010101" pitchFamily="2" charset="-122"/>
                <a:cs typeface="+mn-ea"/>
                <a:sym typeface="+mn-lt"/>
              </a:endParaRPr>
            </a:p>
          </p:txBody>
        </p:sp>
        <p:cxnSp>
          <p:nvCxnSpPr>
            <p:cNvPr id="284" name="直接连接符 283"/>
            <p:cNvCxnSpPr/>
            <p:nvPr/>
          </p:nvCxnSpPr>
          <p:spPr>
            <a:xfrm>
              <a:off x="2898284" y="4196560"/>
              <a:ext cx="1327355" cy="0"/>
            </a:xfrm>
            <a:prstGeom prst="line">
              <a:avLst/>
            </a:prstGeom>
            <a:ln w="12700">
              <a:gradFill flip="none" rotWithShape="1">
                <a:gsLst>
                  <a:gs pos="0">
                    <a:srgbClr val="22B498"/>
                  </a:gs>
                  <a:gs pos="100000">
                    <a:srgbClr val="22B498">
                      <a:alpha val="0"/>
                    </a:srgbClr>
                  </a:gs>
                </a:gsLst>
                <a:lin ang="1080000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flipH="1">
              <a:off x="7950516" y="4196560"/>
              <a:ext cx="1327355" cy="0"/>
            </a:xfrm>
            <a:prstGeom prst="line">
              <a:avLst/>
            </a:prstGeom>
            <a:ln w="12700">
              <a:gradFill flip="none" rotWithShape="1">
                <a:gsLst>
                  <a:gs pos="0">
                    <a:srgbClr val="22B498"/>
                  </a:gs>
                  <a:gs pos="100000">
                    <a:srgbClr val="22B498">
                      <a:alpha val="0"/>
                    </a:srgbClr>
                  </a:gs>
                </a:gsLst>
                <a:lin ang="10800000" scaled="1"/>
                <a:tileRect/>
              </a:gradFil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 name="图片 111"/>
          <p:cNvPicPr>
            <a:picLocks noChangeAspect="1"/>
          </p:cNvPicPr>
          <p:nvPr/>
        </p:nvPicPr>
        <p:blipFill>
          <a:blip r:embed="rId1"/>
          <a:stretch>
            <a:fillRect/>
          </a:stretch>
        </p:blipFill>
        <p:spPr>
          <a:xfrm>
            <a:off x="697299" y="1728635"/>
            <a:ext cx="7699915" cy="3871296"/>
          </a:xfrm>
          <a:prstGeom prst="rect">
            <a:avLst/>
          </a:prstGeom>
        </p:spPr>
      </p:pic>
      <p:grpSp>
        <p:nvGrpSpPr>
          <p:cNvPr id="5" name="组合 4"/>
          <p:cNvGrpSpPr/>
          <p:nvPr/>
        </p:nvGrpSpPr>
        <p:grpSpPr>
          <a:xfrm>
            <a:off x="8303876" y="2701497"/>
            <a:ext cx="3343785" cy="6731057"/>
            <a:chOff x="8006383" y="1074656"/>
            <a:chExt cx="2637685" cy="5309674"/>
          </a:xfrm>
        </p:grpSpPr>
        <p:grpSp>
          <p:nvGrpSpPr>
            <p:cNvPr id="6" name="图形 3"/>
            <p:cNvGrpSpPr/>
            <p:nvPr/>
          </p:nvGrpSpPr>
          <p:grpSpPr>
            <a:xfrm>
              <a:off x="8006383" y="1074656"/>
              <a:ext cx="2637685" cy="5309674"/>
              <a:chOff x="8006383" y="1074656"/>
              <a:chExt cx="2637685" cy="5309674"/>
            </a:xfrm>
          </p:grpSpPr>
          <p:sp>
            <p:nvSpPr>
              <p:cNvPr id="15" name="任意多边形: 形状 14"/>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6" name="任意多边形: 形状 15"/>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17" name="任意多边形: 形状 16"/>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18" name="任意多边形: 形状 17"/>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19" name="任意多边形: 形状 18"/>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0" name="任意多边形: 形状 19"/>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1" name="任意多边形: 形状 20"/>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2" name="任意多边形: 形状 21"/>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3" name="任意多边形: 形状 22"/>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4" name="任意多边形: 形状 23"/>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5" name="任意多边形: 形状 24"/>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6" name="任意多边形: 形状 25"/>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27" name="任意多边形: 形状 26"/>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28" name="任意多边形: 形状 27"/>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29" name="任意多边形: 形状 28"/>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0" name="任意多边形: 形状 29"/>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1" name="任意多边形: 形状 30"/>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2" name="任意多边形: 形状 31"/>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33" name="任意多边形: 形状 32"/>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34" name="任意多边形: 形状 33"/>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35" name="任意多边形: 形状 34"/>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36" name="任意多边形: 形状 35"/>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37" name="任意多边形: 形状 36"/>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38" name="任意多边形: 形状 37"/>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39" name="任意多边形: 形状 38"/>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0" name="任意多边形: 形状 39"/>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1" name="任意多边形: 形状 40"/>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2" name="任意多边形: 形状 41"/>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43" name="任意多边形: 形状 42"/>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44" name="任意多边形: 形状 43"/>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45" name="任意多边形: 形状 44"/>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46" name="任意多边形: 形状 45"/>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47" name="任意多边形: 形状 46"/>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48" name="任意多边形: 形状 47"/>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49" name="任意多边形: 形状 48"/>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0" name="任意多边形: 形状 49"/>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1" name="任意多边形: 形状 50"/>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2" name="任意多边形: 形状 51"/>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53" name="任意多边形: 形状 52"/>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54" name="任意多边形: 形状 53"/>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55" name="任意多边形: 形状 54"/>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56" name="任意多边形: 形状 55"/>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57" name="任意多边形: 形状 56"/>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58" name="任意多边形: 形状 57"/>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59" name="任意多边形: 形状 58"/>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0" name="任意多边形: 形状 59"/>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1" name="任意多边形: 形状 60"/>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2" name="任意多边形: 形状 61"/>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63" name="任意多边形: 形状 62"/>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4" name="任意多边形: 形状 63"/>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5" name="任意多边形: 形状 64"/>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66" name="任意多边形: 形状 65"/>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67" name="任意多边形: 形状 66"/>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68" name="任意多边形: 形状 67"/>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69" name="任意多边形: 形状 68"/>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0" name="任意多边形: 形状 69"/>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1" name="任意多边形: 形状 70"/>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2" name="任意多边形: 形状 71"/>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3" name="任意多边形: 形状 72"/>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74" name="任意多边形: 形状 73"/>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75" name="任意多边形: 形状 74"/>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76" name="任意多边形: 形状 75"/>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77" name="任意多边形: 形状 76"/>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78" name="任意多边形: 形状 77"/>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79" name="任意多边形: 形状 78"/>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0" name="任意多边形: 形状 79"/>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1" name="任意多边形: 形状 80"/>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2" name="任意多边形: 形状 81"/>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83" name="任意多边形: 形状 82"/>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84" name="任意多边形: 形状 83"/>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85" name="任意多边形: 形状 84"/>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6" name="任意多边形: 形状 85"/>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7" name="任意多边形: 形状 86"/>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88" name="任意多边形: 形状 87"/>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89" name="任意多边形: 形状 88"/>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0" name="任意多边形: 形状 89"/>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1" name="任意多边形: 形状 90"/>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2" name="任意多边形: 形状 91"/>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93" name="任意多边形: 形状 92"/>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94" name="任意多边形: 形状 93"/>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95" name="任意多边形: 形状 94"/>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96" name="任意多边形: 形状 95"/>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97" name="任意多边形: 形状 96"/>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98" name="任意多边形: 形状 97"/>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99" name="任意多边形: 形状 98"/>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0" name="任意多边形: 形状 99"/>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1" name="任意多边形: 形状 100"/>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2" name="任意多边形: 形状 101"/>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03" name="任意多边形: 形状 102"/>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04" name="任意多边形: 形状 103"/>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05" name="任意多边形: 形状 104"/>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6" name="任意多边形: 形状 105"/>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7" name="任意多边形: 形状 106"/>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08" name="任意多边形: 形状 107"/>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7" name="任意多边形: 形状 6"/>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8" name="任意多边形: 形状 7"/>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9" name="组合 8"/>
            <p:cNvGrpSpPr/>
            <p:nvPr/>
          </p:nvGrpSpPr>
          <p:grpSpPr>
            <a:xfrm>
              <a:off x="9478879" y="1612744"/>
              <a:ext cx="105728" cy="125985"/>
              <a:chOff x="11374844" y="1629587"/>
              <a:chExt cx="226342" cy="269707"/>
            </a:xfrm>
          </p:grpSpPr>
          <p:sp>
            <p:nvSpPr>
              <p:cNvPr id="13" name="椭圆 12"/>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841011">
              <a:off x="9882217" y="1620260"/>
              <a:ext cx="105728" cy="125985"/>
              <a:chOff x="11374844" y="1629587"/>
              <a:chExt cx="226342" cy="269707"/>
            </a:xfrm>
          </p:grpSpPr>
          <p:sp>
            <p:nvSpPr>
              <p:cNvPr id="11" name="椭圆 10"/>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aphicFrame>
        <p:nvGraphicFramePr>
          <p:cNvPr id="109" name="表格 108"/>
          <p:cNvGraphicFramePr>
            <a:graphicFrameLocks noGrp="1"/>
          </p:cNvGraphicFramePr>
          <p:nvPr/>
        </p:nvGraphicFramePr>
        <p:xfrm>
          <a:off x="13281742" y="1775829"/>
          <a:ext cx="7671330" cy="3846000"/>
        </p:xfrm>
        <a:graphic>
          <a:graphicData uri="http://schemas.openxmlformats.org/drawingml/2006/table">
            <a:tbl>
              <a:tblPr firstRow="1" bandRow="1">
                <a:tableStyleId>{5C22544A-7EE6-4342-B048-85BDC9FD1C3A}</a:tableStyleId>
              </a:tblPr>
              <a:tblGrid>
                <a:gridCol w="1278555"/>
                <a:gridCol w="1278555"/>
                <a:gridCol w="1278555"/>
                <a:gridCol w="1278555"/>
                <a:gridCol w="1278555"/>
                <a:gridCol w="1278555"/>
              </a:tblGrid>
              <a:tr h="769200">
                <a:tc>
                  <a:txBody>
                    <a:bodyPr/>
                    <a:lstStyle/>
                    <a:p>
                      <a:pPr algn="ctr"/>
                      <a:r>
                        <a:rPr lang="zh-CN" altLang="en-US" sz="1400" dirty="0">
                          <a:solidFill>
                            <a:srgbClr val="22B498"/>
                          </a:solidFill>
                        </a:rPr>
                        <a:t>市场类型</a:t>
                      </a:r>
                      <a:endParaRPr lang="zh-CN" altLang="en-US" sz="1400" dirty="0">
                        <a:solidFill>
                          <a:srgbClr val="22B498"/>
                        </a:solidFill>
                      </a:endParaRPr>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chemeClr val="bg1"/>
                    </a:solidFill>
                  </a:tcPr>
                </a:tc>
                <a:tc>
                  <a:txBody>
                    <a:bodyPr/>
                    <a:lstStyle/>
                    <a:p>
                      <a:pPr algn="ctr"/>
                      <a:r>
                        <a:rPr lang="zh-CN" altLang="en-US" sz="1400" dirty="0"/>
                        <a:t>厂商数目</a:t>
                      </a:r>
                      <a:endParaRPr lang="zh-CN" altLang="en-US" sz="14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22B498"/>
                    </a:solidFill>
                  </a:tcPr>
                </a:tc>
                <a:tc>
                  <a:txBody>
                    <a:bodyPr/>
                    <a:lstStyle/>
                    <a:p>
                      <a:pPr algn="ctr"/>
                      <a:r>
                        <a:rPr lang="zh-CN" altLang="en-US" sz="1400" dirty="0"/>
                        <a:t>产品差别程度</a:t>
                      </a:r>
                      <a:endParaRPr lang="zh-CN" altLang="en-US" sz="14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22B498"/>
                    </a:solidFill>
                  </a:tcPr>
                </a:tc>
                <a:tc>
                  <a:txBody>
                    <a:bodyPr/>
                    <a:lstStyle/>
                    <a:p>
                      <a:pPr algn="ctr"/>
                      <a:r>
                        <a:rPr lang="zh-CN" altLang="en-US" sz="1400" dirty="0"/>
                        <a:t>对价格控制的程度</a:t>
                      </a:r>
                      <a:endParaRPr lang="zh-CN" altLang="en-US" sz="14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22B498"/>
                    </a:solidFill>
                  </a:tcPr>
                </a:tc>
                <a:tc>
                  <a:txBody>
                    <a:bodyPr/>
                    <a:lstStyle/>
                    <a:p>
                      <a:pPr algn="ctr"/>
                      <a:r>
                        <a:rPr lang="zh-CN" altLang="en-US" sz="1400" dirty="0"/>
                        <a:t>进出一个行业的难易程度</a:t>
                      </a:r>
                      <a:endParaRPr lang="zh-CN" altLang="en-US" sz="14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22B498"/>
                    </a:solidFill>
                  </a:tcPr>
                </a:tc>
                <a:tc>
                  <a:txBody>
                    <a:bodyPr/>
                    <a:lstStyle/>
                    <a:p>
                      <a:pPr algn="ctr"/>
                      <a:r>
                        <a:rPr lang="zh-CN" altLang="en-US" sz="1400" dirty="0"/>
                        <a:t>接近哪种</a:t>
                      </a:r>
                      <a:endParaRPr lang="en-US" altLang="zh-CN" sz="1400" dirty="0"/>
                    </a:p>
                    <a:p>
                      <a:pPr algn="ctr"/>
                      <a:r>
                        <a:rPr lang="zh-CN" altLang="en-US" sz="1400" dirty="0"/>
                        <a:t>商品市场</a:t>
                      </a:r>
                      <a:endParaRPr lang="zh-CN" altLang="en-US" sz="14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22B498"/>
                    </a:solidFill>
                  </a:tcPr>
                </a:tc>
              </a:tr>
              <a:tr h="769200">
                <a:tc>
                  <a:txBody>
                    <a:bodyPr/>
                    <a:lstStyle/>
                    <a:p>
                      <a:pPr algn="ctr"/>
                      <a:r>
                        <a:rPr lang="zh-CN" altLang="en-US" sz="1400" b="1" dirty="0"/>
                        <a:t>完全竞争</a:t>
                      </a:r>
                      <a:endParaRPr lang="zh-CN" altLang="en-US" sz="1400" b="1"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chemeClr val="bg1"/>
                    </a:solidFill>
                  </a:tcPr>
                </a:tc>
                <a:tc>
                  <a:txBody>
                    <a:bodyPr/>
                    <a:lstStyle/>
                    <a:p>
                      <a:pPr algn="ctr"/>
                      <a:r>
                        <a:rPr lang="zh-CN" altLang="en-US" sz="1300" dirty="0"/>
                        <a:t>很多</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完全无差别</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没有</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很容易</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一些农业品</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r>
              <a:tr h="769200">
                <a:tc>
                  <a:txBody>
                    <a:bodyPr/>
                    <a:lstStyle/>
                    <a:p>
                      <a:pPr algn="ctr"/>
                      <a:r>
                        <a:rPr lang="zh-CN" altLang="en-US" sz="1400" b="1" dirty="0"/>
                        <a:t>垄断竞争</a:t>
                      </a:r>
                      <a:endParaRPr lang="zh-CN" altLang="en-US" sz="1400" b="1"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chemeClr val="bg1"/>
                    </a:solidFill>
                  </a:tcPr>
                </a:tc>
                <a:tc>
                  <a:txBody>
                    <a:bodyPr/>
                    <a:lstStyle/>
                    <a:p>
                      <a:pPr algn="ctr"/>
                      <a:r>
                        <a:rPr lang="zh-CN" altLang="en-US" sz="1300" dirty="0"/>
                        <a:t>很多</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有差别</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有一些</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比较容易</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一些轻工产品，零售业</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r>
              <a:tr h="769200">
                <a:tc>
                  <a:txBody>
                    <a:bodyPr/>
                    <a:lstStyle/>
                    <a:p>
                      <a:pPr algn="ctr"/>
                      <a:r>
                        <a:rPr lang="zh-CN" altLang="en-US" sz="1400" b="1" dirty="0"/>
                        <a:t>寡头</a:t>
                      </a:r>
                      <a:endParaRPr lang="zh-CN" altLang="en-US" sz="1400" b="1"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chemeClr val="bg1"/>
                    </a:solidFill>
                  </a:tcPr>
                </a:tc>
                <a:tc>
                  <a:txBody>
                    <a:bodyPr/>
                    <a:lstStyle/>
                    <a:p>
                      <a:pPr algn="ctr"/>
                      <a:r>
                        <a:rPr lang="zh-CN" altLang="en-US" sz="1300" dirty="0"/>
                        <a:t>几个</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有差别或</a:t>
                      </a:r>
                      <a:endParaRPr lang="en-US" altLang="zh-CN" sz="1300" dirty="0"/>
                    </a:p>
                    <a:p>
                      <a:pPr algn="ctr"/>
                      <a:r>
                        <a:rPr lang="zh-CN" altLang="en-US" sz="1300" dirty="0"/>
                        <a:t>无差别</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相当程度</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比较困难</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钢、汽车、</a:t>
                      </a:r>
                      <a:endParaRPr lang="en-US" altLang="zh-CN" sz="1300" dirty="0"/>
                    </a:p>
                    <a:p>
                      <a:pPr algn="ctr"/>
                      <a:r>
                        <a:rPr lang="zh-CN" altLang="en-US" sz="1300" dirty="0"/>
                        <a:t>石油</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r>
              <a:tr h="769200">
                <a:tc>
                  <a:txBody>
                    <a:bodyPr/>
                    <a:lstStyle/>
                    <a:p>
                      <a:pPr algn="ctr"/>
                      <a:r>
                        <a:rPr lang="zh-CN" altLang="en-US" sz="1400" b="1" dirty="0"/>
                        <a:t>垄断</a:t>
                      </a:r>
                      <a:endParaRPr lang="zh-CN" altLang="en-US" sz="1400" b="1"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chemeClr val="bg1"/>
                    </a:solidFill>
                  </a:tcPr>
                </a:tc>
                <a:tc>
                  <a:txBody>
                    <a:bodyPr/>
                    <a:lstStyle/>
                    <a:p>
                      <a:pPr algn="ctr"/>
                      <a:r>
                        <a:rPr lang="zh-CN" altLang="en-US" sz="1300" dirty="0"/>
                        <a:t>惟一</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惟一的产品，且无相近的</a:t>
                      </a:r>
                      <a:endParaRPr lang="en-US" altLang="zh-CN" sz="1300" dirty="0"/>
                    </a:p>
                    <a:p>
                      <a:pPr algn="ctr"/>
                      <a:r>
                        <a:rPr lang="zh-CN" altLang="en-US" sz="1300" dirty="0"/>
                        <a:t>替代品</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很大程度，但经常受到管制</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很困难，几乎不可能</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c>
                  <a:txBody>
                    <a:bodyPr/>
                    <a:lstStyle/>
                    <a:p>
                      <a:pPr algn="ctr"/>
                      <a:r>
                        <a:rPr lang="zh-CN" altLang="en-US" sz="1300" dirty="0"/>
                        <a:t>公用事业，</a:t>
                      </a:r>
                      <a:endParaRPr lang="en-US" altLang="zh-CN" sz="1300" dirty="0"/>
                    </a:p>
                    <a:p>
                      <a:pPr algn="ctr"/>
                      <a:r>
                        <a:rPr lang="zh-CN" altLang="en-US" sz="1300" dirty="0"/>
                        <a:t>如水、电</a:t>
                      </a:r>
                      <a:endParaRPr lang="zh-CN" altLang="en-US" sz="1300" dirty="0"/>
                    </a:p>
                  </a:txBody>
                  <a:tcPr marL="82412" marR="82412" marT="41206" marB="41206" anchor="ctr">
                    <a:lnL w="12700" cap="flat" cmpd="sng" algn="ctr">
                      <a:solidFill>
                        <a:srgbClr val="1D8571"/>
                      </a:solidFill>
                      <a:prstDash val="solid"/>
                      <a:round/>
                      <a:headEnd type="none" w="med" len="med"/>
                      <a:tailEnd type="none" w="med" len="med"/>
                    </a:lnL>
                    <a:lnR w="12700" cap="flat" cmpd="sng" algn="ctr">
                      <a:solidFill>
                        <a:srgbClr val="1D8571"/>
                      </a:solidFill>
                      <a:prstDash val="solid"/>
                      <a:round/>
                      <a:headEnd type="none" w="med" len="med"/>
                      <a:tailEnd type="none" w="med" len="med"/>
                    </a:lnR>
                    <a:lnT w="12700" cap="flat" cmpd="sng" algn="ctr">
                      <a:solidFill>
                        <a:srgbClr val="1D8571"/>
                      </a:solidFill>
                      <a:prstDash val="solid"/>
                      <a:round/>
                      <a:headEnd type="none" w="med" len="med"/>
                      <a:tailEnd type="none" w="med" len="med"/>
                    </a:lnT>
                    <a:lnB w="12700" cap="flat" cmpd="sng" algn="ctr">
                      <a:solidFill>
                        <a:srgbClr val="1D8571"/>
                      </a:solidFill>
                      <a:prstDash val="solid"/>
                      <a:round/>
                      <a:headEnd type="none" w="med" len="med"/>
                      <a:tailEnd type="none" w="med" len="med"/>
                    </a:lnB>
                    <a:solidFill>
                      <a:srgbClr val="DCF8F3"/>
                    </a:solid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（一）特征</a:t>
            </a:r>
            <a:endParaRPr lang="zh-CN" altLang="en-US" sz="2400" b="1" dirty="0">
              <a:solidFill>
                <a:schemeClr val="bg1"/>
              </a:solidFill>
              <a:cs typeface="+mn-ea"/>
              <a:sym typeface="+mn-lt"/>
            </a:endParaRPr>
          </a:p>
        </p:txBody>
      </p:sp>
      <p:pic>
        <p:nvPicPr>
          <p:cNvPr id="477" name="图片 476"/>
          <p:cNvPicPr>
            <a:picLocks noChangeAspect="1"/>
          </p:cNvPicPr>
          <p:nvPr/>
        </p:nvPicPr>
        <p:blipFill>
          <a:blip r:embed="rId1">
            <a:extLst>
              <a:ext uri="{BEBA8EAE-BF5A-486C-A8C5-ECC9F3942E4B}">
                <a14:imgProps xmlns:a14="http://schemas.microsoft.com/office/drawing/2010/main">
                  <a14:imgLayer r:embed="rId2">
                    <a14:imgEffect>
                      <a14:saturation sat="200000"/>
                    </a14:imgEffect>
                  </a14:imgLayer>
                </a14:imgProps>
              </a:ext>
            </a:extLst>
          </a:blip>
          <a:stretch>
            <a:fillRect/>
          </a:stretch>
        </p:blipFill>
        <p:spPr>
          <a:xfrm>
            <a:off x="1645560" y="2645428"/>
            <a:ext cx="2978058" cy="2760064"/>
          </a:xfrm>
          <a:prstGeom prst="rect">
            <a:avLst/>
          </a:prstGeom>
        </p:spPr>
      </p:pic>
      <p:grpSp>
        <p:nvGrpSpPr>
          <p:cNvPr id="677" name="组合 676"/>
          <p:cNvGrpSpPr/>
          <p:nvPr/>
        </p:nvGrpSpPr>
        <p:grpSpPr>
          <a:xfrm>
            <a:off x="4876805" y="3109529"/>
            <a:ext cx="5688000" cy="864000"/>
            <a:chOff x="5196117" y="3229655"/>
            <a:chExt cx="5688000" cy="864000"/>
          </a:xfrm>
        </p:grpSpPr>
        <p:sp>
          <p:nvSpPr>
            <p:cNvPr id="672" name="矩形: 圆角 671"/>
            <p:cNvSpPr/>
            <p:nvPr/>
          </p:nvSpPr>
          <p:spPr>
            <a:xfrm>
              <a:off x="5196117" y="3229655"/>
              <a:ext cx="5688000" cy="864000"/>
            </a:xfrm>
            <a:prstGeom prst="roundRect">
              <a:avLst>
                <a:gd name="adj" fmla="val 0"/>
              </a:avLst>
            </a:prstGeom>
            <a:solidFill>
              <a:srgbClr val="FCE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8" name="组合 667"/>
            <p:cNvGrpSpPr/>
            <p:nvPr/>
          </p:nvGrpSpPr>
          <p:grpSpPr>
            <a:xfrm>
              <a:off x="5589454" y="3401849"/>
              <a:ext cx="5081245" cy="519612"/>
              <a:chOff x="4704081" y="3630050"/>
              <a:chExt cx="5081245" cy="519612"/>
            </a:xfrm>
          </p:grpSpPr>
          <p:sp>
            <p:nvSpPr>
              <p:cNvPr id="638" name="内容占位符 2"/>
              <p:cNvSpPr txBox="1"/>
              <p:nvPr/>
            </p:nvSpPr>
            <p:spPr>
              <a:xfrm>
                <a:off x="5214239" y="3674669"/>
                <a:ext cx="4571087" cy="43037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2000" dirty="0">
                    <a:cs typeface="+mn-ea"/>
                    <a:sym typeface="+mn-lt"/>
                  </a:rPr>
                  <a:t>市场中每个厂商生产的商品都是同质的</a:t>
                </a:r>
                <a:endParaRPr lang="en-US" altLang="zh-CN" sz="2000" dirty="0">
                  <a:cs typeface="+mn-ea"/>
                  <a:sym typeface="+mn-lt"/>
                </a:endParaRPr>
              </a:p>
            </p:txBody>
          </p:sp>
          <p:grpSp>
            <p:nvGrpSpPr>
              <p:cNvPr id="660" name="组合 659"/>
              <p:cNvGrpSpPr/>
              <p:nvPr/>
            </p:nvGrpSpPr>
            <p:grpSpPr>
              <a:xfrm>
                <a:off x="4704081" y="3630050"/>
                <a:ext cx="519612" cy="519612"/>
                <a:chOff x="2833188" y="1295979"/>
                <a:chExt cx="519612" cy="519612"/>
              </a:xfrm>
            </p:grpSpPr>
            <p:sp>
              <p:nvSpPr>
                <p:cNvPr id="659" name="椭圆 658"/>
                <p:cNvSpPr/>
                <p:nvPr/>
              </p:nvSpPr>
              <p:spPr>
                <a:xfrm>
                  <a:off x="2833188" y="1295979"/>
                  <a:ext cx="519612" cy="519612"/>
                </a:xfrm>
                <a:prstGeom prst="ellipse">
                  <a:avLst/>
                </a:prstGeom>
                <a:solidFill>
                  <a:srgbClr val="875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1" name="任意多边形: 形状 650"/>
                <p:cNvSpPr/>
                <p:nvPr/>
              </p:nvSpPr>
              <p:spPr>
                <a:xfrm>
                  <a:off x="3013406" y="1413817"/>
                  <a:ext cx="159176" cy="283936"/>
                </a:xfrm>
                <a:custGeom>
                  <a:avLst/>
                  <a:gdLst/>
                  <a:ahLst/>
                  <a:cxnLst/>
                  <a:rect l="l" t="t" r="r" b="b"/>
                  <a:pathLst>
                    <a:path w="159176" h="283936">
                      <a:moveTo>
                        <a:pt x="75200" y="0"/>
                      </a:moveTo>
                      <a:cubicBezTo>
                        <a:pt x="102848" y="0"/>
                        <a:pt x="123756" y="6855"/>
                        <a:pt x="137924" y="20564"/>
                      </a:cubicBezTo>
                      <a:cubicBezTo>
                        <a:pt x="152092" y="34273"/>
                        <a:pt x="159176" y="51625"/>
                        <a:pt x="159176" y="72619"/>
                      </a:cubicBezTo>
                      <a:cubicBezTo>
                        <a:pt x="159176" y="88565"/>
                        <a:pt x="155189" y="105429"/>
                        <a:pt x="147215" y="123211"/>
                      </a:cubicBezTo>
                      <a:cubicBezTo>
                        <a:pt x="139241" y="140993"/>
                        <a:pt x="115750" y="178736"/>
                        <a:pt x="76743" y="236441"/>
                      </a:cubicBezTo>
                      <a:lnTo>
                        <a:pt x="152981" y="236441"/>
                      </a:lnTo>
                      <a:lnTo>
                        <a:pt x="152981" y="283936"/>
                      </a:lnTo>
                      <a:lnTo>
                        <a:pt x="0" y="283936"/>
                      </a:lnTo>
                      <a:lnTo>
                        <a:pt x="43" y="244185"/>
                      </a:lnTo>
                      <a:cubicBezTo>
                        <a:pt x="45358" y="170075"/>
                        <a:pt x="72289" y="124215"/>
                        <a:pt x="80835" y="106605"/>
                      </a:cubicBezTo>
                      <a:cubicBezTo>
                        <a:pt x="89382" y="88995"/>
                        <a:pt x="93656" y="75257"/>
                        <a:pt x="93656" y="65391"/>
                      </a:cubicBezTo>
                      <a:cubicBezTo>
                        <a:pt x="93656" y="57820"/>
                        <a:pt x="92363" y="52170"/>
                        <a:pt x="89778" y="48441"/>
                      </a:cubicBezTo>
                      <a:cubicBezTo>
                        <a:pt x="87194" y="44713"/>
                        <a:pt x="83259" y="42849"/>
                        <a:pt x="77975" y="42849"/>
                      </a:cubicBezTo>
                      <a:cubicBezTo>
                        <a:pt x="72690" y="42849"/>
                        <a:pt x="68756" y="44914"/>
                        <a:pt x="66171" y="49043"/>
                      </a:cubicBezTo>
                      <a:cubicBezTo>
                        <a:pt x="63586" y="53173"/>
                        <a:pt x="62294" y="61376"/>
                        <a:pt x="62294" y="73651"/>
                      </a:cubicBezTo>
                      <a:lnTo>
                        <a:pt x="62294" y="100152"/>
                      </a:lnTo>
                      <a:lnTo>
                        <a:pt x="0" y="100152"/>
                      </a:lnTo>
                      <a:lnTo>
                        <a:pt x="0" y="89999"/>
                      </a:lnTo>
                      <a:cubicBezTo>
                        <a:pt x="0" y="74397"/>
                        <a:pt x="803" y="62093"/>
                        <a:pt x="2409" y="53087"/>
                      </a:cubicBezTo>
                      <a:cubicBezTo>
                        <a:pt x="4015" y="44082"/>
                        <a:pt x="7973" y="35220"/>
                        <a:pt x="14283" y="26501"/>
                      </a:cubicBezTo>
                      <a:cubicBezTo>
                        <a:pt x="20592" y="17782"/>
                        <a:pt x="28795" y="11185"/>
                        <a:pt x="38890" y="6711"/>
                      </a:cubicBezTo>
                      <a:cubicBezTo>
                        <a:pt x="48986" y="2237"/>
                        <a:pt x="61089" y="0"/>
                        <a:pt x="752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2800" dirty="0">
                    <a:solidFill>
                      <a:srgbClr val="875A35"/>
                    </a:solidFill>
                    <a:latin typeface="Impact" panose="020B0806030902050204" pitchFamily="34" charset="0"/>
                    <a:ea typeface="庞门正道标题体" panose="02010600030101010101" pitchFamily="2" charset="-122"/>
                  </a:endParaRPr>
                </a:p>
              </p:txBody>
            </p:sp>
          </p:grpSp>
        </p:grpSp>
      </p:grpSp>
      <p:grpSp>
        <p:nvGrpSpPr>
          <p:cNvPr id="675" name="组合 674"/>
          <p:cNvGrpSpPr/>
          <p:nvPr/>
        </p:nvGrpSpPr>
        <p:grpSpPr>
          <a:xfrm>
            <a:off x="4876805" y="4063459"/>
            <a:ext cx="5688000" cy="864000"/>
            <a:chOff x="5196117" y="4292656"/>
            <a:chExt cx="5688000" cy="864000"/>
          </a:xfrm>
        </p:grpSpPr>
        <p:sp>
          <p:nvSpPr>
            <p:cNvPr id="673" name="矩形: 圆角 672"/>
            <p:cNvSpPr/>
            <p:nvPr/>
          </p:nvSpPr>
          <p:spPr>
            <a:xfrm>
              <a:off x="5196117" y="4292656"/>
              <a:ext cx="5688000" cy="864000"/>
            </a:xfrm>
            <a:prstGeom prst="roundRect">
              <a:avLst>
                <a:gd name="adj" fmla="val 0"/>
              </a:avLst>
            </a:prstGeom>
            <a:solidFill>
              <a:srgbClr val="FCE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0" name="组合 669"/>
            <p:cNvGrpSpPr/>
            <p:nvPr/>
          </p:nvGrpSpPr>
          <p:grpSpPr>
            <a:xfrm>
              <a:off x="5589454" y="4464850"/>
              <a:ext cx="5081245" cy="519612"/>
              <a:chOff x="4704081" y="4381479"/>
              <a:chExt cx="5081245" cy="519612"/>
            </a:xfrm>
          </p:grpSpPr>
          <p:sp>
            <p:nvSpPr>
              <p:cNvPr id="643" name="内容占位符 2"/>
              <p:cNvSpPr txBox="1"/>
              <p:nvPr/>
            </p:nvSpPr>
            <p:spPr>
              <a:xfrm>
                <a:off x="5214239" y="4426098"/>
                <a:ext cx="4571087" cy="43037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2000" dirty="0">
                    <a:cs typeface="+mn-ea"/>
                    <a:sym typeface="+mn-lt"/>
                  </a:rPr>
                  <a:t>厂商进入或退出某一行业是完全自由的</a:t>
                </a:r>
                <a:endParaRPr lang="en-US" altLang="zh-CN" sz="2000" dirty="0">
                  <a:cs typeface="+mn-ea"/>
                  <a:sym typeface="+mn-lt"/>
                </a:endParaRPr>
              </a:p>
            </p:txBody>
          </p:sp>
          <p:grpSp>
            <p:nvGrpSpPr>
              <p:cNvPr id="661" name="组合 660"/>
              <p:cNvGrpSpPr/>
              <p:nvPr/>
            </p:nvGrpSpPr>
            <p:grpSpPr>
              <a:xfrm>
                <a:off x="4704081" y="4381479"/>
                <a:ext cx="519612" cy="519612"/>
                <a:chOff x="1439817" y="1295979"/>
                <a:chExt cx="519612" cy="519612"/>
              </a:xfrm>
            </p:grpSpPr>
            <p:sp>
              <p:nvSpPr>
                <p:cNvPr id="656" name="椭圆 655"/>
                <p:cNvSpPr/>
                <p:nvPr/>
              </p:nvSpPr>
              <p:spPr>
                <a:xfrm>
                  <a:off x="1439817" y="1295979"/>
                  <a:ext cx="519612" cy="519612"/>
                </a:xfrm>
                <a:prstGeom prst="ellipse">
                  <a:avLst/>
                </a:prstGeom>
                <a:solidFill>
                  <a:srgbClr val="875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3" name="任意多边形: 形状 652"/>
                <p:cNvSpPr/>
                <p:nvPr/>
              </p:nvSpPr>
              <p:spPr>
                <a:xfrm>
                  <a:off x="1617626" y="1410977"/>
                  <a:ext cx="163994" cy="289615"/>
                </a:xfrm>
                <a:custGeom>
                  <a:avLst/>
                  <a:gdLst/>
                  <a:ahLst/>
                  <a:cxnLst/>
                  <a:rect l="l" t="t" r="r" b="b"/>
                  <a:pathLst>
                    <a:path w="163994" h="289615">
                      <a:moveTo>
                        <a:pt x="76232" y="0"/>
                      </a:moveTo>
                      <a:cubicBezTo>
                        <a:pt x="109387" y="0"/>
                        <a:pt x="131872" y="6477"/>
                        <a:pt x="143689" y="19432"/>
                      </a:cubicBezTo>
                      <a:cubicBezTo>
                        <a:pt x="155505" y="32386"/>
                        <a:pt x="161413" y="50385"/>
                        <a:pt x="161413" y="73428"/>
                      </a:cubicBezTo>
                      <a:cubicBezTo>
                        <a:pt x="161413" y="89020"/>
                        <a:pt x="159291" y="100283"/>
                        <a:pt x="155046" y="107220"/>
                      </a:cubicBezTo>
                      <a:cubicBezTo>
                        <a:pt x="150801" y="114156"/>
                        <a:pt x="143344" y="120490"/>
                        <a:pt x="132675" y="126223"/>
                      </a:cubicBezTo>
                      <a:cubicBezTo>
                        <a:pt x="143230" y="129781"/>
                        <a:pt x="151088" y="135606"/>
                        <a:pt x="156251" y="143698"/>
                      </a:cubicBezTo>
                      <a:cubicBezTo>
                        <a:pt x="161413" y="151791"/>
                        <a:pt x="163994" y="170759"/>
                        <a:pt x="163994" y="200602"/>
                      </a:cubicBezTo>
                      <a:cubicBezTo>
                        <a:pt x="163994" y="222755"/>
                        <a:pt x="161470" y="239943"/>
                        <a:pt x="156423" y="252167"/>
                      </a:cubicBezTo>
                      <a:cubicBezTo>
                        <a:pt x="151375" y="264391"/>
                        <a:pt x="142656" y="273688"/>
                        <a:pt x="130266" y="280059"/>
                      </a:cubicBezTo>
                      <a:cubicBezTo>
                        <a:pt x="117876" y="286430"/>
                        <a:pt x="101987" y="289615"/>
                        <a:pt x="82599" y="289615"/>
                      </a:cubicBezTo>
                      <a:cubicBezTo>
                        <a:pt x="60573" y="289615"/>
                        <a:pt x="43278" y="285915"/>
                        <a:pt x="30716" y="278516"/>
                      </a:cubicBezTo>
                      <a:cubicBezTo>
                        <a:pt x="18154" y="271116"/>
                        <a:pt x="9894" y="262053"/>
                        <a:pt x="5937" y="251327"/>
                      </a:cubicBezTo>
                      <a:cubicBezTo>
                        <a:pt x="1979" y="240600"/>
                        <a:pt x="0" y="221986"/>
                        <a:pt x="0" y="195486"/>
                      </a:cubicBezTo>
                      <a:lnTo>
                        <a:pt x="0" y="173459"/>
                      </a:lnTo>
                      <a:lnTo>
                        <a:pt x="69521" y="173459"/>
                      </a:lnTo>
                      <a:lnTo>
                        <a:pt x="69521" y="218717"/>
                      </a:lnTo>
                      <a:cubicBezTo>
                        <a:pt x="69521" y="230763"/>
                        <a:pt x="70238" y="238420"/>
                        <a:pt x="71672" y="241690"/>
                      </a:cubicBezTo>
                      <a:cubicBezTo>
                        <a:pt x="73106" y="244959"/>
                        <a:pt x="76290" y="246594"/>
                        <a:pt x="81223" y="246594"/>
                      </a:cubicBezTo>
                      <a:cubicBezTo>
                        <a:pt x="86615" y="246594"/>
                        <a:pt x="90171" y="244529"/>
                        <a:pt x="91892" y="240399"/>
                      </a:cubicBezTo>
                      <a:cubicBezTo>
                        <a:pt x="93613" y="236269"/>
                        <a:pt x="94473" y="225485"/>
                        <a:pt x="94473" y="208048"/>
                      </a:cubicBezTo>
                      <a:lnTo>
                        <a:pt x="94473" y="188775"/>
                      </a:lnTo>
                      <a:cubicBezTo>
                        <a:pt x="94473" y="178105"/>
                        <a:pt x="93268" y="170304"/>
                        <a:pt x="90859" y="165371"/>
                      </a:cubicBezTo>
                      <a:cubicBezTo>
                        <a:pt x="88450" y="160438"/>
                        <a:pt x="84894" y="157197"/>
                        <a:pt x="80190" y="155649"/>
                      </a:cubicBezTo>
                      <a:cubicBezTo>
                        <a:pt x="75487" y="154100"/>
                        <a:pt x="66366" y="153211"/>
                        <a:pt x="52829" y="152981"/>
                      </a:cubicBezTo>
                      <a:lnTo>
                        <a:pt x="52829" y="112542"/>
                      </a:lnTo>
                      <a:cubicBezTo>
                        <a:pt x="69349" y="112542"/>
                        <a:pt x="79559" y="111911"/>
                        <a:pt x="83460" y="110649"/>
                      </a:cubicBezTo>
                      <a:cubicBezTo>
                        <a:pt x="87360" y="109387"/>
                        <a:pt x="90171" y="106634"/>
                        <a:pt x="91892" y="102389"/>
                      </a:cubicBezTo>
                      <a:cubicBezTo>
                        <a:pt x="93613" y="98144"/>
                        <a:pt x="94473" y="91491"/>
                        <a:pt x="94473" y="82428"/>
                      </a:cubicBezTo>
                      <a:lnTo>
                        <a:pt x="94473" y="66940"/>
                      </a:lnTo>
                      <a:cubicBezTo>
                        <a:pt x="94473" y="57189"/>
                        <a:pt x="93469" y="50764"/>
                        <a:pt x="91462" y="47667"/>
                      </a:cubicBezTo>
                      <a:cubicBezTo>
                        <a:pt x="89454" y="44569"/>
                        <a:pt x="86328" y="43021"/>
                        <a:pt x="82083" y="43021"/>
                      </a:cubicBezTo>
                      <a:cubicBezTo>
                        <a:pt x="77265" y="43021"/>
                        <a:pt x="73967" y="44655"/>
                        <a:pt x="72188" y="47925"/>
                      </a:cubicBezTo>
                      <a:cubicBezTo>
                        <a:pt x="70410" y="51195"/>
                        <a:pt x="69521" y="58164"/>
                        <a:pt x="69521" y="68833"/>
                      </a:cubicBezTo>
                      <a:lnTo>
                        <a:pt x="69521" y="91720"/>
                      </a:lnTo>
                      <a:lnTo>
                        <a:pt x="0" y="91720"/>
                      </a:lnTo>
                      <a:lnTo>
                        <a:pt x="0" y="67973"/>
                      </a:lnTo>
                      <a:cubicBezTo>
                        <a:pt x="0" y="41357"/>
                        <a:pt x="6080" y="23375"/>
                        <a:pt x="18240" y="14025"/>
                      </a:cubicBezTo>
                      <a:cubicBezTo>
                        <a:pt x="30401" y="4675"/>
                        <a:pt x="49732" y="0"/>
                        <a:pt x="7623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2800" dirty="0">
                    <a:solidFill>
                      <a:srgbClr val="875A35"/>
                    </a:solidFill>
                    <a:latin typeface="Impact" panose="020B0806030902050204" pitchFamily="34" charset="0"/>
                    <a:ea typeface="庞门正道标题体" panose="02010600030101010101" pitchFamily="2" charset="-122"/>
                  </a:endParaRPr>
                </a:p>
              </p:txBody>
            </p:sp>
          </p:grpSp>
        </p:grpSp>
      </p:grpSp>
      <p:grpSp>
        <p:nvGrpSpPr>
          <p:cNvPr id="676" name="组合 675"/>
          <p:cNvGrpSpPr/>
          <p:nvPr/>
        </p:nvGrpSpPr>
        <p:grpSpPr>
          <a:xfrm>
            <a:off x="4876805" y="5017389"/>
            <a:ext cx="5688000" cy="864000"/>
            <a:chOff x="5196117" y="5365730"/>
            <a:chExt cx="5688000" cy="864000"/>
          </a:xfrm>
        </p:grpSpPr>
        <p:sp>
          <p:nvSpPr>
            <p:cNvPr id="674" name="矩形: 圆角 673"/>
            <p:cNvSpPr/>
            <p:nvPr/>
          </p:nvSpPr>
          <p:spPr>
            <a:xfrm>
              <a:off x="5196117" y="5365730"/>
              <a:ext cx="5688000" cy="864000"/>
            </a:xfrm>
            <a:prstGeom prst="roundRect">
              <a:avLst>
                <a:gd name="adj" fmla="val 0"/>
              </a:avLst>
            </a:prstGeom>
            <a:solidFill>
              <a:srgbClr val="FCE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1" name="组合 670"/>
            <p:cNvGrpSpPr/>
            <p:nvPr/>
          </p:nvGrpSpPr>
          <p:grpSpPr>
            <a:xfrm>
              <a:off x="5589454" y="5537924"/>
              <a:ext cx="2536368" cy="519612"/>
              <a:chOff x="4704081" y="5068537"/>
              <a:chExt cx="2536368" cy="519612"/>
            </a:xfrm>
          </p:grpSpPr>
          <p:sp>
            <p:nvSpPr>
              <p:cNvPr id="631" name="内容占位符 2"/>
              <p:cNvSpPr txBox="1"/>
              <p:nvPr/>
            </p:nvSpPr>
            <p:spPr>
              <a:xfrm>
                <a:off x="5214239" y="5128288"/>
                <a:ext cx="2026210" cy="40011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Font typeface="Arial" panose="020B0604020202090204" pitchFamily="34" charset="0"/>
                  <a:buNone/>
                </a:pPr>
                <a:r>
                  <a:rPr lang="zh-CN" altLang="en-US" sz="2000" dirty="0">
                    <a:cs typeface="+mn-ea"/>
                    <a:sym typeface="+mn-lt"/>
                  </a:rPr>
                  <a:t>信息是完全的</a:t>
                </a:r>
                <a:endParaRPr lang="zh-CN" altLang="en-US" sz="2000" dirty="0">
                  <a:cs typeface="+mn-ea"/>
                  <a:sym typeface="+mn-lt"/>
                </a:endParaRPr>
              </a:p>
            </p:txBody>
          </p:sp>
          <p:grpSp>
            <p:nvGrpSpPr>
              <p:cNvPr id="662" name="组合 661"/>
              <p:cNvGrpSpPr/>
              <p:nvPr/>
            </p:nvGrpSpPr>
            <p:grpSpPr>
              <a:xfrm>
                <a:off x="4704081" y="5068537"/>
                <a:ext cx="519612" cy="519612"/>
                <a:chOff x="510903" y="1295979"/>
                <a:chExt cx="519612" cy="519612"/>
              </a:xfrm>
            </p:grpSpPr>
            <p:sp>
              <p:nvSpPr>
                <p:cNvPr id="658" name="椭圆 657"/>
                <p:cNvSpPr/>
                <p:nvPr/>
              </p:nvSpPr>
              <p:spPr>
                <a:xfrm>
                  <a:off x="510903" y="1295979"/>
                  <a:ext cx="519612" cy="519612"/>
                </a:xfrm>
                <a:prstGeom prst="ellipse">
                  <a:avLst/>
                </a:prstGeom>
                <a:solidFill>
                  <a:srgbClr val="875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5" name="任意多边形: 形状 654"/>
                <p:cNvSpPr/>
                <p:nvPr/>
              </p:nvSpPr>
              <p:spPr>
                <a:xfrm>
                  <a:off x="684754" y="1416484"/>
                  <a:ext cx="171910" cy="278601"/>
                </a:xfrm>
                <a:custGeom>
                  <a:avLst/>
                  <a:gdLst/>
                  <a:ahLst/>
                  <a:cxnLst/>
                  <a:rect l="l" t="t" r="r" b="b"/>
                  <a:pathLst>
                    <a:path w="171910" h="278601">
                      <a:moveTo>
                        <a:pt x="82600" y="63498"/>
                      </a:moveTo>
                      <a:lnTo>
                        <a:pt x="51883" y="182063"/>
                      </a:lnTo>
                      <a:lnTo>
                        <a:pt x="82600" y="182063"/>
                      </a:lnTo>
                      <a:close/>
                      <a:moveTo>
                        <a:pt x="60057" y="0"/>
                      </a:moveTo>
                      <a:lnTo>
                        <a:pt x="152121" y="0"/>
                      </a:lnTo>
                      <a:lnTo>
                        <a:pt x="152121" y="182063"/>
                      </a:lnTo>
                      <a:lnTo>
                        <a:pt x="171910" y="182063"/>
                      </a:lnTo>
                      <a:lnTo>
                        <a:pt x="171910" y="229558"/>
                      </a:lnTo>
                      <a:lnTo>
                        <a:pt x="152121" y="229558"/>
                      </a:lnTo>
                      <a:lnTo>
                        <a:pt x="152121" y="278601"/>
                      </a:lnTo>
                      <a:lnTo>
                        <a:pt x="82600" y="278601"/>
                      </a:lnTo>
                      <a:lnTo>
                        <a:pt x="82600" y="229558"/>
                      </a:lnTo>
                      <a:lnTo>
                        <a:pt x="0" y="229558"/>
                      </a:lnTo>
                      <a:lnTo>
                        <a:pt x="0" y="18206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2800" dirty="0">
                    <a:solidFill>
                      <a:srgbClr val="875A35"/>
                    </a:solidFill>
                    <a:latin typeface="Impact" panose="020B0806030902050204" pitchFamily="34" charset="0"/>
                    <a:ea typeface="庞门正道标题体" panose="02010600030101010101" pitchFamily="2" charset="-122"/>
                  </a:endParaRPr>
                </a:p>
              </p:txBody>
            </p:sp>
          </p:grpSp>
        </p:grpSp>
      </p:grpSp>
      <p:grpSp>
        <p:nvGrpSpPr>
          <p:cNvPr id="678" name="组合 677"/>
          <p:cNvGrpSpPr/>
          <p:nvPr/>
        </p:nvGrpSpPr>
        <p:grpSpPr>
          <a:xfrm>
            <a:off x="4876805" y="2155599"/>
            <a:ext cx="5688000" cy="864000"/>
            <a:chOff x="5196117" y="2184627"/>
            <a:chExt cx="5688000" cy="864000"/>
          </a:xfrm>
        </p:grpSpPr>
        <p:sp>
          <p:nvSpPr>
            <p:cNvPr id="635" name="矩形: 圆角 634"/>
            <p:cNvSpPr/>
            <p:nvPr/>
          </p:nvSpPr>
          <p:spPr>
            <a:xfrm>
              <a:off x="5196117" y="2184627"/>
              <a:ext cx="5688000" cy="864000"/>
            </a:xfrm>
            <a:prstGeom prst="roundRect">
              <a:avLst>
                <a:gd name="adj" fmla="val 0"/>
              </a:avLst>
            </a:prstGeom>
            <a:solidFill>
              <a:srgbClr val="FCE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7" name="组合 666"/>
            <p:cNvGrpSpPr/>
            <p:nvPr/>
          </p:nvGrpSpPr>
          <p:grpSpPr>
            <a:xfrm>
              <a:off x="5589454" y="2216774"/>
              <a:ext cx="4962433" cy="799706"/>
              <a:chOff x="4704081" y="2642548"/>
              <a:chExt cx="4962433" cy="799706"/>
            </a:xfrm>
          </p:grpSpPr>
          <p:sp>
            <p:nvSpPr>
              <p:cNvPr id="663" name="内容占位符 2"/>
              <p:cNvSpPr txBox="1"/>
              <p:nvPr/>
            </p:nvSpPr>
            <p:spPr>
              <a:xfrm>
                <a:off x="5228754" y="2642548"/>
                <a:ext cx="4437760" cy="7997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90204" pitchFamily="34" charset="0"/>
                  <a:buNone/>
                </a:pPr>
                <a:r>
                  <a:rPr lang="zh-CN" altLang="en-US" sz="2000" dirty="0">
                    <a:cs typeface="+mn-ea"/>
                    <a:sym typeface="+mn-lt"/>
                  </a:rPr>
                  <a:t>市场上有大量的买者和卖者，从而厂商面临的价格是既定的</a:t>
                </a:r>
                <a:endParaRPr lang="en-US" altLang="zh-CN" sz="2000" dirty="0">
                  <a:cs typeface="+mn-ea"/>
                  <a:sym typeface="+mn-lt"/>
                </a:endParaRPr>
              </a:p>
            </p:txBody>
          </p:sp>
          <p:grpSp>
            <p:nvGrpSpPr>
              <p:cNvPr id="664" name="组合 663"/>
              <p:cNvGrpSpPr/>
              <p:nvPr/>
            </p:nvGrpSpPr>
            <p:grpSpPr>
              <a:xfrm>
                <a:off x="4704081" y="2782595"/>
                <a:ext cx="519612" cy="519612"/>
                <a:chOff x="2833188" y="1295979"/>
                <a:chExt cx="519612" cy="519612"/>
              </a:xfrm>
            </p:grpSpPr>
            <p:sp>
              <p:nvSpPr>
                <p:cNvPr id="665" name="椭圆 664"/>
                <p:cNvSpPr/>
                <p:nvPr/>
              </p:nvSpPr>
              <p:spPr>
                <a:xfrm>
                  <a:off x="2833188" y="1295979"/>
                  <a:ext cx="519612" cy="519612"/>
                </a:xfrm>
                <a:prstGeom prst="ellipse">
                  <a:avLst/>
                </a:prstGeom>
                <a:solidFill>
                  <a:srgbClr val="875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6" name="任意多边形: 形状 665"/>
                <p:cNvSpPr/>
                <p:nvPr/>
              </p:nvSpPr>
              <p:spPr>
                <a:xfrm>
                  <a:off x="3019714" y="1418629"/>
                  <a:ext cx="117532" cy="278601"/>
                </a:xfrm>
                <a:custGeom>
                  <a:avLst/>
                  <a:gdLst/>
                  <a:ahLst/>
                  <a:cxnLst/>
                  <a:rect l="l" t="t" r="r" b="b"/>
                  <a:pathLst>
                    <a:path w="117532" h="278601">
                      <a:moveTo>
                        <a:pt x="76576" y="0"/>
                      </a:moveTo>
                      <a:lnTo>
                        <a:pt x="117532" y="0"/>
                      </a:lnTo>
                      <a:lnTo>
                        <a:pt x="117532" y="278601"/>
                      </a:lnTo>
                      <a:lnTo>
                        <a:pt x="48011" y="278601"/>
                      </a:lnTo>
                      <a:lnTo>
                        <a:pt x="48011" y="129234"/>
                      </a:lnTo>
                      <a:cubicBezTo>
                        <a:pt x="48011" y="107666"/>
                        <a:pt x="47495" y="94702"/>
                        <a:pt x="46462" y="90343"/>
                      </a:cubicBezTo>
                      <a:cubicBezTo>
                        <a:pt x="45430" y="85983"/>
                        <a:pt x="42590" y="82685"/>
                        <a:pt x="37944" y="80448"/>
                      </a:cubicBezTo>
                      <a:cubicBezTo>
                        <a:pt x="33298" y="78211"/>
                        <a:pt x="22944" y="77092"/>
                        <a:pt x="6883" y="77092"/>
                      </a:cubicBezTo>
                      <a:lnTo>
                        <a:pt x="0" y="77092"/>
                      </a:lnTo>
                      <a:lnTo>
                        <a:pt x="0" y="44612"/>
                      </a:lnTo>
                      <a:cubicBezTo>
                        <a:pt x="33613" y="37377"/>
                        <a:pt x="59139" y="22506"/>
                        <a:pt x="7657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2800" dirty="0">
                    <a:solidFill>
                      <a:srgbClr val="875A35"/>
                    </a:solidFill>
                    <a:latin typeface="Impact" panose="020B0806030902050204" pitchFamily="34" charset="0"/>
                    <a:ea typeface="庞门正道标题体" panose="02010600030101010101" pitchFamily="2" charset="-122"/>
                  </a:endParaRPr>
                </a:p>
              </p:txBody>
            </p:sp>
          </p:gr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281" b="16676"/>
          <a:stretch>
            <a:fillRect/>
          </a:stretch>
        </p:blipFill>
        <p:spPr>
          <a:xfrm>
            <a:off x="34290" y="922655"/>
            <a:ext cx="12157710" cy="571436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3266661" y="1137374"/>
            <a:ext cx="5658678"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（二）完全竞争厂商的需求曲线</a:t>
            </a:r>
            <a:endParaRPr lang="zh-CN" altLang="en-US" sz="2400" b="1" dirty="0">
              <a:solidFill>
                <a:schemeClr val="bg1"/>
              </a:solidFill>
              <a:cs typeface="+mn-ea"/>
              <a:sym typeface="+mn-lt"/>
            </a:endParaRPr>
          </a:p>
        </p:txBody>
      </p:sp>
      <p:grpSp>
        <p:nvGrpSpPr>
          <p:cNvPr id="3" name="组合 2"/>
          <p:cNvGrpSpPr/>
          <p:nvPr/>
        </p:nvGrpSpPr>
        <p:grpSpPr>
          <a:xfrm>
            <a:off x="1861735" y="2278740"/>
            <a:ext cx="8486721" cy="3695388"/>
            <a:chOff x="1919791" y="2293257"/>
            <a:chExt cx="8486721" cy="3695388"/>
          </a:xfrm>
        </p:grpSpPr>
        <p:pic>
          <p:nvPicPr>
            <p:cNvPr id="4" name="Picture 4" descr="601"/>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saturation sat="200000"/>
                      </a14:imgEffect>
                    </a14:imgLayer>
                  </a14:imgProps>
                </a:ext>
                <a:ext uri="{28A0092B-C50C-407E-A947-70E740481C1C}">
                  <a14:useLocalDpi xmlns:a14="http://schemas.microsoft.com/office/drawing/2010/main" val="0"/>
                </a:ext>
              </a:extLst>
            </a:blip>
            <a:srcRect t="4475" b="13838"/>
            <a:stretch>
              <a:fillRect/>
            </a:stretch>
          </p:blipFill>
          <p:spPr>
            <a:xfrm>
              <a:off x="1919791" y="2293257"/>
              <a:ext cx="8375676" cy="32221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2624851" y="5634702"/>
              <a:ext cx="2927404" cy="353943"/>
            </a:xfrm>
            <a:prstGeom prst="rect">
              <a:avLst/>
            </a:prstGeom>
          </p:spPr>
          <p:txBody>
            <a:bodyPr wrap="none">
              <a:spAutoFit/>
            </a:bodyPr>
            <a:lstStyle/>
            <a:p>
              <a:r>
                <a:rPr lang="zh-CN" altLang="en-US" sz="1700" b="1" dirty="0"/>
                <a:t>（</a:t>
              </a:r>
              <a:r>
                <a:rPr lang="en-US" altLang="zh-CN" sz="1700" b="1" dirty="0"/>
                <a:t>a</a:t>
              </a:r>
              <a:r>
                <a:rPr lang="zh-CN" altLang="en-US" sz="1700" b="1" dirty="0"/>
                <a:t>）完全竞争市场短期均衡</a:t>
              </a:r>
              <a:endParaRPr lang="zh-CN" altLang="en-US" sz="1700" b="1" dirty="0"/>
            </a:p>
          </p:txBody>
        </p:sp>
        <p:sp>
          <p:nvSpPr>
            <p:cNvPr id="6" name="矩形 5"/>
            <p:cNvSpPr/>
            <p:nvPr/>
          </p:nvSpPr>
          <p:spPr>
            <a:xfrm>
              <a:off x="6151821" y="5634702"/>
              <a:ext cx="4254691" cy="353943"/>
            </a:xfrm>
            <a:prstGeom prst="rect">
              <a:avLst/>
            </a:prstGeom>
          </p:spPr>
          <p:txBody>
            <a:bodyPr wrap="none">
              <a:spAutoFit/>
            </a:bodyPr>
            <a:lstStyle/>
            <a:p>
              <a:r>
                <a:rPr lang="zh-CN" altLang="en-US" sz="1700" b="1" dirty="0"/>
                <a:t>（</a:t>
              </a:r>
              <a:r>
                <a:rPr lang="en-US" altLang="zh-CN" sz="1700" b="1" dirty="0"/>
                <a:t>b</a:t>
              </a:r>
              <a:r>
                <a:rPr lang="zh-CN" altLang="en-US" sz="1700" b="1" dirty="0"/>
                <a:t>）完全竞争市场中单个厂商面临的需求</a:t>
              </a:r>
              <a:endParaRPr lang="zh-CN" altLang="en-US" sz="1700" b="1" dirty="0"/>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23" name="平行四边形 22"/>
          <p:cNvSpPr/>
          <p:nvPr/>
        </p:nvSpPr>
        <p:spPr>
          <a:xfrm>
            <a:off x="3266661" y="1137374"/>
            <a:ext cx="5658678"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（三）完全竞争厂商的收益曲线</a:t>
            </a:r>
            <a:endParaRPr lang="zh-CN" altLang="en-US" sz="2400" b="1" dirty="0">
              <a:solidFill>
                <a:schemeClr val="bg1"/>
              </a:solidFill>
              <a:cs typeface="+mn-ea"/>
              <a:sym typeface="+mn-lt"/>
            </a:endParaRPr>
          </a:p>
        </p:txBody>
      </p:sp>
      <p:grpSp>
        <p:nvGrpSpPr>
          <p:cNvPr id="50" name="组合 49"/>
          <p:cNvGrpSpPr/>
          <p:nvPr/>
        </p:nvGrpSpPr>
        <p:grpSpPr>
          <a:xfrm>
            <a:off x="13092609" y="2269545"/>
            <a:ext cx="7745131" cy="3562728"/>
            <a:chOff x="2234109" y="2238666"/>
            <a:chExt cx="7745131" cy="3562728"/>
          </a:xfrm>
        </p:grpSpPr>
        <p:sp>
          <p:nvSpPr>
            <p:cNvPr id="51" name="Text Box 15"/>
            <p:cNvSpPr txBox="1">
              <a:spLocks noChangeArrowheads="1"/>
            </p:cNvSpPr>
            <p:nvPr/>
          </p:nvSpPr>
          <p:spPr bwMode="auto">
            <a:xfrm>
              <a:off x="4045470" y="5264348"/>
              <a:ext cx="4122408" cy="537046"/>
            </a:xfrm>
            <a:prstGeom prst="rect">
              <a:avLst/>
            </a:prstGeom>
            <a:noFill/>
            <a:ln>
              <a:noFill/>
            </a:ln>
          </p:spPr>
          <p:txBody>
            <a:bodyPr anchor="ctr"/>
            <a:lstStyle/>
            <a:p>
              <a:pPr algn="ctr"/>
              <a:r>
                <a:rPr lang="zh-CN" altLang="en-US" sz="2000" b="1" dirty="0">
                  <a:cs typeface="+mn-ea"/>
                  <a:sym typeface="+mn-lt"/>
                </a:rPr>
                <a:t>完全竞争厂商的收益曲线</a:t>
              </a:r>
              <a:endParaRPr lang="zh-CN" altLang="en-US" sz="2000" b="1" dirty="0">
                <a:cs typeface="+mn-ea"/>
                <a:sym typeface="+mn-lt"/>
              </a:endParaRPr>
            </a:p>
          </p:txBody>
        </p:sp>
        <p:grpSp>
          <p:nvGrpSpPr>
            <p:cNvPr id="52" name="组合 51"/>
            <p:cNvGrpSpPr/>
            <p:nvPr/>
          </p:nvGrpSpPr>
          <p:grpSpPr>
            <a:xfrm>
              <a:off x="2234109" y="2238666"/>
              <a:ext cx="7745131" cy="3056521"/>
              <a:chOff x="2214654" y="2355396"/>
              <a:chExt cx="7745131" cy="3056521"/>
            </a:xfrm>
          </p:grpSpPr>
          <p:grpSp>
            <p:nvGrpSpPr>
              <p:cNvPr id="53" name="组合 52"/>
              <p:cNvGrpSpPr/>
              <p:nvPr/>
            </p:nvGrpSpPr>
            <p:grpSpPr>
              <a:xfrm>
                <a:off x="6333315" y="2355396"/>
                <a:ext cx="3626470" cy="3056521"/>
                <a:chOff x="6702966" y="2355396"/>
                <a:chExt cx="3626470" cy="3056521"/>
              </a:xfrm>
            </p:grpSpPr>
            <p:sp>
              <p:nvSpPr>
                <p:cNvPr id="62" name="Text Box 4"/>
                <p:cNvSpPr txBox="1">
                  <a:spLocks noChangeArrowheads="1"/>
                </p:cNvSpPr>
                <p:nvPr/>
              </p:nvSpPr>
              <p:spPr bwMode="auto">
                <a:xfrm>
                  <a:off x="9010265" y="2562258"/>
                  <a:ext cx="609617" cy="39383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b="1" dirty="0">
                      <a:solidFill>
                        <a:srgbClr val="00B0F0"/>
                      </a:solidFill>
                      <a:cs typeface="+mn-ea"/>
                      <a:sym typeface="+mn-lt"/>
                    </a:rPr>
                    <a:t>TR</a:t>
                  </a:r>
                  <a:endParaRPr lang="en-US" altLang="zh-CN" b="1" dirty="0">
                    <a:solidFill>
                      <a:srgbClr val="00B0F0"/>
                    </a:solidFill>
                    <a:cs typeface="+mn-ea"/>
                    <a:sym typeface="+mn-lt"/>
                  </a:endParaRPr>
                </a:p>
              </p:txBody>
            </p:sp>
            <p:sp>
              <p:nvSpPr>
                <p:cNvPr id="63" name="Text Box 5"/>
                <p:cNvSpPr txBox="1">
                  <a:spLocks noChangeArrowheads="1"/>
                </p:cNvSpPr>
                <p:nvPr/>
              </p:nvSpPr>
              <p:spPr bwMode="auto">
                <a:xfrm>
                  <a:off x="6702966" y="2355396"/>
                  <a:ext cx="318550" cy="37526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dirty="0">
                      <a:cs typeface="+mn-ea"/>
                      <a:sym typeface="+mn-lt"/>
                    </a:rPr>
                    <a:t>P</a:t>
                  </a:r>
                  <a:endParaRPr lang="en-US" altLang="zh-CN" dirty="0">
                    <a:cs typeface="+mn-ea"/>
                    <a:sym typeface="+mn-lt"/>
                  </a:endParaRPr>
                </a:p>
              </p:txBody>
            </p:sp>
            <p:sp>
              <p:nvSpPr>
                <p:cNvPr id="64" name="Text Box 9"/>
                <p:cNvSpPr txBox="1">
                  <a:spLocks noChangeArrowheads="1"/>
                </p:cNvSpPr>
                <p:nvPr/>
              </p:nvSpPr>
              <p:spPr bwMode="auto">
                <a:xfrm>
                  <a:off x="9739807" y="4990236"/>
                  <a:ext cx="589629" cy="4216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dirty="0">
                      <a:cs typeface="+mn-ea"/>
                      <a:sym typeface="+mn-lt"/>
                    </a:rPr>
                    <a:t>Q</a:t>
                  </a:r>
                  <a:endParaRPr lang="en-US" altLang="zh-CN" dirty="0">
                    <a:cs typeface="+mn-ea"/>
                    <a:sym typeface="+mn-lt"/>
                  </a:endParaRPr>
                </a:p>
              </p:txBody>
            </p:sp>
            <p:sp>
              <p:nvSpPr>
                <p:cNvPr id="65" name="Text Box 10"/>
                <p:cNvSpPr txBox="1">
                  <a:spLocks noChangeArrowheads="1"/>
                </p:cNvSpPr>
                <p:nvPr/>
              </p:nvSpPr>
              <p:spPr bwMode="auto">
                <a:xfrm>
                  <a:off x="6720455" y="5020735"/>
                  <a:ext cx="283572" cy="37526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dirty="0">
                      <a:cs typeface="+mn-ea"/>
                      <a:sym typeface="+mn-lt"/>
                    </a:rPr>
                    <a:t>O</a:t>
                  </a:r>
                  <a:endParaRPr lang="en-US" altLang="zh-CN" dirty="0">
                    <a:cs typeface="+mn-ea"/>
                    <a:sym typeface="+mn-lt"/>
                  </a:endParaRPr>
                </a:p>
              </p:txBody>
            </p:sp>
            <p:sp>
              <p:nvSpPr>
                <p:cNvPr id="66" name="Line 13"/>
                <p:cNvSpPr>
                  <a:spLocks noChangeShapeType="1"/>
                </p:cNvSpPr>
                <p:nvPr/>
              </p:nvSpPr>
              <p:spPr bwMode="auto">
                <a:xfrm flipV="1">
                  <a:off x="6977793" y="5186490"/>
                  <a:ext cx="2904424"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67" name="Line 17"/>
                <p:cNvSpPr>
                  <a:spLocks noChangeShapeType="1"/>
                </p:cNvSpPr>
                <p:nvPr/>
              </p:nvSpPr>
              <p:spPr bwMode="auto">
                <a:xfrm flipV="1">
                  <a:off x="6984039" y="2872551"/>
                  <a:ext cx="2154895" cy="2307309"/>
                </a:xfrm>
                <a:prstGeom prst="line">
                  <a:avLst/>
                </a:prstGeom>
                <a:noFill/>
                <a:ln w="28575">
                  <a:solidFill>
                    <a:srgbClr val="00B0F0"/>
                  </a:solidFill>
                  <a:rou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68" name="Line 18"/>
                <p:cNvSpPr>
                  <a:spLocks noChangeShapeType="1"/>
                </p:cNvSpPr>
                <p:nvPr/>
              </p:nvSpPr>
              <p:spPr bwMode="auto">
                <a:xfrm>
                  <a:off x="6977791" y="2479466"/>
                  <a:ext cx="2" cy="2700394"/>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grpSp>
          <p:grpSp>
            <p:nvGrpSpPr>
              <p:cNvPr id="54" name="组合 53"/>
              <p:cNvGrpSpPr/>
              <p:nvPr/>
            </p:nvGrpSpPr>
            <p:grpSpPr>
              <a:xfrm>
                <a:off x="2214654" y="2355396"/>
                <a:ext cx="3928780" cy="3056521"/>
                <a:chOff x="2584305" y="2355396"/>
                <a:chExt cx="3928780" cy="3056521"/>
              </a:xfrm>
            </p:grpSpPr>
            <p:sp>
              <p:nvSpPr>
                <p:cNvPr id="55" name="Text Box 6"/>
                <p:cNvSpPr txBox="1">
                  <a:spLocks noChangeArrowheads="1"/>
                </p:cNvSpPr>
                <p:nvPr/>
              </p:nvSpPr>
              <p:spPr bwMode="auto">
                <a:xfrm>
                  <a:off x="2584305" y="2355396"/>
                  <a:ext cx="693314" cy="37526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dirty="0">
                      <a:cs typeface="+mn-ea"/>
                      <a:sym typeface="+mn-lt"/>
                    </a:rPr>
                    <a:t>P</a:t>
                  </a:r>
                  <a:endParaRPr lang="en-US" altLang="zh-CN" dirty="0">
                    <a:cs typeface="+mn-ea"/>
                    <a:sym typeface="+mn-lt"/>
                  </a:endParaRPr>
                </a:p>
              </p:txBody>
            </p:sp>
            <p:sp>
              <p:nvSpPr>
                <p:cNvPr id="56" name="Text Box 8"/>
                <p:cNvSpPr txBox="1">
                  <a:spLocks noChangeArrowheads="1"/>
                </p:cNvSpPr>
                <p:nvPr/>
              </p:nvSpPr>
              <p:spPr bwMode="auto">
                <a:xfrm>
                  <a:off x="2603043" y="3910840"/>
                  <a:ext cx="655838" cy="3951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dirty="0">
                      <a:cs typeface="+mn-ea"/>
                      <a:sym typeface="+mn-lt"/>
                    </a:rPr>
                    <a:t>P</a:t>
                  </a:r>
                  <a:r>
                    <a:rPr lang="en-US" altLang="zh-CN" baseline="-25000" dirty="0">
                      <a:cs typeface="+mn-ea"/>
                      <a:sym typeface="+mn-lt"/>
                    </a:rPr>
                    <a:t>0</a:t>
                  </a:r>
                  <a:endParaRPr lang="en-US" altLang="zh-CN" baseline="-25000" dirty="0">
                    <a:cs typeface="+mn-ea"/>
                    <a:sym typeface="+mn-lt"/>
                  </a:endParaRPr>
                </a:p>
              </p:txBody>
            </p:sp>
            <p:sp>
              <p:nvSpPr>
                <p:cNvPr id="57" name="Text Box 11"/>
                <p:cNvSpPr txBox="1">
                  <a:spLocks noChangeArrowheads="1"/>
                </p:cNvSpPr>
                <p:nvPr/>
              </p:nvSpPr>
              <p:spPr bwMode="auto">
                <a:xfrm>
                  <a:off x="5979670" y="4990236"/>
                  <a:ext cx="533415" cy="4216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dirty="0">
                      <a:cs typeface="+mn-ea"/>
                      <a:sym typeface="+mn-lt"/>
                    </a:rPr>
                    <a:t>Q</a:t>
                  </a:r>
                  <a:endParaRPr lang="en-US" altLang="zh-CN" dirty="0">
                    <a:cs typeface="+mn-ea"/>
                    <a:sym typeface="+mn-lt"/>
                  </a:endParaRPr>
                </a:p>
              </p:txBody>
            </p:sp>
            <p:sp>
              <p:nvSpPr>
                <p:cNvPr id="58" name="Text Box 12"/>
                <p:cNvSpPr txBox="1">
                  <a:spLocks noChangeArrowheads="1"/>
                </p:cNvSpPr>
                <p:nvPr/>
              </p:nvSpPr>
              <p:spPr bwMode="auto">
                <a:xfrm>
                  <a:off x="2623031" y="5020735"/>
                  <a:ext cx="618361" cy="37526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dirty="0">
                      <a:cs typeface="+mn-ea"/>
                      <a:sym typeface="+mn-lt"/>
                    </a:rPr>
                    <a:t>O</a:t>
                  </a:r>
                  <a:endParaRPr lang="en-US" altLang="zh-CN" dirty="0">
                    <a:cs typeface="+mn-ea"/>
                    <a:sym typeface="+mn-lt"/>
                  </a:endParaRPr>
                </a:p>
              </p:txBody>
            </p:sp>
            <p:sp>
              <p:nvSpPr>
                <p:cNvPr id="59" name="Line 14"/>
                <p:cNvSpPr>
                  <a:spLocks noChangeShapeType="1"/>
                </p:cNvSpPr>
                <p:nvPr/>
              </p:nvSpPr>
              <p:spPr bwMode="auto">
                <a:xfrm flipV="1">
                  <a:off x="3051511" y="5182512"/>
                  <a:ext cx="3025598"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60" name="Line 16"/>
                <p:cNvSpPr>
                  <a:spLocks noChangeShapeType="1"/>
                </p:cNvSpPr>
                <p:nvPr/>
              </p:nvSpPr>
              <p:spPr bwMode="auto">
                <a:xfrm>
                  <a:off x="3052761" y="2495956"/>
                  <a:ext cx="0" cy="268523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61" name="Line 19"/>
                <p:cNvSpPr>
                  <a:spLocks noChangeShapeType="1"/>
                </p:cNvSpPr>
                <p:nvPr/>
              </p:nvSpPr>
              <p:spPr bwMode="auto">
                <a:xfrm>
                  <a:off x="3051511" y="4085878"/>
                  <a:ext cx="3025598" cy="0"/>
                </a:xfrm>
                <a:prstGeom prst="line">
                  <a:avLst/>
                </a:prstGeom>
                <a:noFill/>
                <a:ln w="28575">
                  <a:solidFill>
                    <a:srgbClr val="00B0F0"/>
                  </a:solidFill>
                  <a:rou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grpSp>
        </p:grpSp>
      </p:grpSp>
      <p:pic>
        <p:nvPicPr>
          <p:cNvPr id="69" name="图片 68"/>
          <p:cNvPicPr>
            <a:picLocks noChangeAspect="1"/>
          </p:cNvPicPr>
          <p:nvPr/>
        </p:nvPicPr>
        <p:blipFill>
          <a:blip r:embed="rId1"/>
          <a:stretch>
            <a:fillRect/>
          </a:stretch>
        </p:blipFill>
        <p:spPr>
          <a:xfrm>
            <a:off x="2226039" y="2249491"/>
            <a:ext cx="7748688" cy="362743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3" name="直接连接符 162"/>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0" name="平行四边形 39"/>
          <p:cNvSpPr/>
          <p:nvPr/>
        </p:nvSpPr>
        <p:spPr>
          <a:xfrm>
            <a:off x="1908313" y="1137374"/>
            <a:ext cx="8375374"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（四）完全竞争厂商实现利润最大化的均衡条件</a:t>
            </a:r>
            <a:endParaRPr lang="zh-CN" altLang="en-US" sz="2400" b="1" dirty="0">
              <a:solidFill>
                <a:schemeClr val="bg1"/>
              </a:solidFill>
              <a:cs typeface="+mn-ea"/>
              <a:sym typeface="+mn-lt"/>
            </a:endParaRPr>
          </a:p>
        </p:txBody>
      </p:sp>
      <p:grpSp>
        <p:nvGrpSpPr>
          <p:cNvPr id="41" name="组合 40"/>
          <p:cNvGrpSpPr/>
          <p:nvPr/>
        </p:nvGrpSpPr>
        <p:grpSpPr>
          <a:xfrm>
            <a:off x="13409134" y="2711434"/>
            <a:ext cx="5287590" cy="2953324"/>
            <a:chOff x="2093434" y="2711434"/>
            <a:chExt cx="5287590" cy="2953324"/>
          </a:xfrm>
        </p:grpSpPr>
        <p:sp>
          <p:nvSpPr>
            <p:cNvPr id="42" name="Text Box 5"/>
            <p:cNvSpPr txBox="1">
              <a:spLocks noChangeArrowheads="1"/>
            </p:cNvSpPr>
            <p:nvPr/>
          </p:nvSpPr>
          <p:spPr bwMode="auto">
            <a:xfrm>
              <a:off x="6096000" y="2711434"/>
              <a:ext cx="1285024" cy="3694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b="1" dirty="0">
                  <a:solidFill>
                    <a:srgbClr val="FF41D0"/>
                  </a:solidFill>
                  <a:cs typeface="+mn-ea"/>
                  <a:sym typeface="+mn-lt"/>
                </a:rPr>
                <a:t>SMC</a:t>
              </a:r>
              <a:endParaRPr lang="en-US" altLang="zh-CN" b="1" dirty="0">
                <a:solidFill>
                  <a:srgbClr val="FF41D0"/>
                </a:solidFill>
                <a:cs typeface="+mn-ea"/>
                <a:sym typeface="+mn-lt"/>
              </a:endParaRPr>
            </a:p>
          </p:txBody>
        </p:sp>
        <p:sp>
          <p:nvSpPr>
            <p:cNvPr id="43" name="Text Box 6"/>
            <p:cNvSpPr txBox="1">
              <a:spLocks noChangeArrowheads="1"/>
            </p:cNvSpPr>
            <p:nvPr/>
          </p:nvSpPr>
          <p:spPr bwMode="auto">
            <a:xfrm>
              <a:off x="2093434" y="2971019"/>
              <a:ext cx="813933" cy="3694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dirty="0">
                  <a:cs typeface="+mn-ea"/>
                  <a:sym typeface="+mn-lt"/>
                </a:rPr>
                <a:t>P</a:t>
              </a:r>
              <a:endParaRPr lang="en-US" altLang="zh-CN" dirty="0">
                <a:cs typeface="+mn-ea"/>
                <a:sym typeface="+mn-lt"/>
              </a:endParaRPr>
            </a:p>
          </p:txBody>
        </p:sp>
        <p:sp>
          <p:nvSpPr>
            <p:cNvPr id="44" name="Text Box 7"/>
            <p:cNvSpPr txBox="1">
              <a:spLocks noChangeArrowheads="1"/>
            </p:cNvSpPr>
            <p:nvPr/>
          </p:nvSpPr>
          <p:spPr bwMode="auto">
            <a:xfrm>
              <a:off x="4522170" y="3481750"/>
              <a:ext cx="793617" cy="3694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b="1" dirty="0">
                  <a:cs typeface="+mn-ea"/>
                  <a:sym typeface="+mn-lt"/>
                </a:rPr>
                <a:t>E</a:t>
              </a:r>
              <a:endParaRPr lang="en-US" altLang="zh-CN" b="1" dirty="0">
                <a:cs typeface="+mn-ea"/>
                <a:sym typeface="+mn-lt"/>
              </a:endParaRPr>
            </a:p>
          </p:txBody>
        </p:sp>
        <p:sp>
          <p:nvSpPr>
            <p:cNvPr id="45" name="Line 8"/>
            <p:cNvSpPr>
              <a:spLocks noChangeShapeType="1"/>
            </p:cNvSpPr>
            <p:nvPr/>
          </p:nvSpPr>
          <p:spPr bwMode="auto">
            <a:xfrm>
              <a:off x="5802482" y="3880148"/>
              <a:ext cx="0" cy="1043721"/>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46" name="Line 9"/>
            <p:cNvSpPr>
              <a:spLocks noChangeShapeType="1"/>
            </p:cNvSpPr>
            <p:nvPr/>
          </p:nvSpPr>
          <p:spPr bwMode="auto">
            <a:xfrm>
              <a:off x="4169536" y="3879513"/>
              <a:ext cx="0" cy="1080543"/>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47" name="Line 10"/>
            <p:cNvSpPr>
              <a:spLocks noChangeShapeType="1"/>
            </p:cNvSpPr>
            <p:nvPr/>
          </p:nvSpPr>
          <p:spPr bwMode="auto">
            <a:xfrm>
              <a:off x="5118702" y="3880148"/>
              <a:ext cx="0" cy="1065306"/>
            </a:xfrm>
            <a:prstGeom prst="line">
              <a:avLst/>
            </a:prstGeom>
            <a:noFill/>
            <a:ln w="9525">
              <a:solidFill>
                <a:srgbClr val="000000"/>
              </a:solidFill>
              <a:prstDash val="dash"/>
              <a:rou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48" name="Line 11"/>
            <p:cNvSpPr>
              <a:spLocks noChangeShapeType="1"/>
            </p:cNvSpPr>
            <p:nvPr/>
          </p:nvSpPr>
          <p:spPr bwMode="auto">
            <a:xfrm>
              <a:off x="2669282" y="3864276"/>
              <a:ext cx="3476042"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pPr>
                <a:lnSpc>
                  <a:spcPct val="120000"/>
                </a:lnSpc>
              </a:pPr>
              <a:endParaRPr lang="zh-CN" altLang="en-US" dirty="0">
                <a:cs typeface="+mn-ea"/>
                <a:sym typeface="+mn-lt"/>
              </a:endParaRPr>
            </a:p>
          </p:txBody>
        </p:sp>
        <p:sp>
          <p:nvSpPr>
            <p:cNvPr id="49" name="Text Box 12"/>
            <p:cNvSpPr txBox="1">
              <a:spLocks noChangeArrowheads="1"/>
            </p:cNvSpPr>
            <p:nvPr/>
          </p:nvSpPr>
          <p:spPr bwMode="auto">
            <a:xfrm>
              <a:off x="2093434" y="4407087"/>
              <a:ext cx="770761" cy="3694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dirty="0">
                  <a:cs typeface="+mn-ea"/>
                  <a:sym typeface="+mn-lt"/>
                </a:rPr>
                <a:t>P</a:t>
              </a:r>
              <a:r>
                <a:rPr lang="en-US" altLang="zh-CN" baseline="-25000" dirty="0">
                  <a:cs typeface="+mn-ea"/>
                  <a:sym typeface="+mn-lt"/>
                </a:rPr>
                <a:t>0</a:t>
              </a:r>
              <a:endParaRPr lang="en-US" altLang="zh-CN" baseline="-25000" dirty="0">
                <a:cs typeface="+mn-ea"/>
                <a:sym typeface="+mn-lt"/>
              </a:endParaRPr>
            </a:p>
          </p:txBody>
        </p:sp>
        <p:sp>
          <p:nvSpPr>
            <p:cNvPr id="50" name="Text Box 13"/>
            <p:cNvSpPr txBox="1">
              <a:spLocks noChangeArrowheads="1"/>
            </p:cNvSpPr>
            <p:nvPr/>
          </p:nvSpPr>
          <p:spPr bwMode="auto">
            <a:xfrm>
              <a:off x="5385992" y="4974023"/>
              <a:ext cx="858376" cy="3694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dirty="0">
                  <a:cs typeface="+mn-ea"/>
                  <a:sym typeface="+mn-lt"/>
                </a:rPr>
                <a:t>Q2</a:t>
              </a:r>
              <a:endParaRPr lang="en-US" altLang="zh-CN" dirty="0">
                <a:cs typeface="+mn-ea"/>
                <a:sym typeface="+mn-lt"/>
              </a:endParaRPr>
            </a:p>
          </p:txBody>
        </p:sp>
        <p:sp>
          <p:nvSpPr>
            <p:cNvPr id="51" name="Text Box 14"/>
            <p:cNvSpPr txBox="1">
              <a:spLocks noChangeArrowheads="1"/>
            </p:cNvSpPr>
            <p:nvPr/>
          </p:nvSpPr>
          <p:spPr bwMode="auto">
            <a:xfrm>
              <a:off x="4834904" y="4974023"/>
              <a:ext cx="593625" cy="3694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dirty="0">
                  <a:cs typeface="+mn-ea"/>
                  <a:sym typeface="+mn-lt"/>
                </a:rPr>
                <a:t>Q*</a:t>
              </a:r>
              <a:endParaRPr lang="en-US" altLang="zh-CN" dirty="0">
                <a:cs typeface="+mn-ea"/>
                <a:sym typeface="+mn-lt"/>
              </a:endParaRPr>
            </a:p>
          </p:txBody>
        </p:sp>
        <p:sp>
          <p:nvSpPr>
            <p:cNvPr id="52" name="Text Box 15"/>
            <p:cNvSpPr txBox="1">
              <a:spLocks noChangeArrowheads="1"/>
            </p:cNvSpPr>
            <p:nvPr/>
          </p:nvSpPr>
          <p:spPr bwMode="auto">
            <a:xfrm>
              <a:off x="3807646" y="4974023"/>
              <a:ext cx="858376" cy="3694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dirty="0">
                  <a:cs typeface="+mn-ea"/>
                  <a:sym typeface="+mn-lt"/>
                </a:rPr>
                <a:t>Q1</a:t>
              </a:r>
              <a:endParaRPr lang="en-US" altLang="zh-CN" dirty="0">
                <a:cs typeface="+mn-ea"/>
                <a:sym typeface="+mn-lt"/>
              </a:endParaRPr>
            </a:p>
          </p:txBody>
        </p:sp>
        <p:sp>
          <p:nvSpPr>
            <p:cNvPr id="53" name="Text Box 16"/>
            <p:cNvSpPr txBox="1">
              <a:spLocks noChangeArrowheads="1"/>
            </p:cNvSpPr>
            <p:nvPr/>
          </p:nvSpPr>
          <p:spPr bwMode="auto">
            <a:xfrm>
              <a:off x="6099612" y="4806418"/>
              <a:ext cx="652671" cy="3694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a:cs typeface="+mn-ea"/>
                  <a:sym typeface="+mn-lt"/>
                </a:rPr>
                <a:t>Q</a:t>
              </a:r>
              <a:endParaRPr lang="en-US" altLang="zh-CN">
                <a:cs typeface="+mn-ea"/>
                <a:sym typeface="+mn-lt"/>
              </a:endParaRPr>
            </a:p>
          </p:txBody>
        </p:sp>
        <p:sp>
          <p:nvSpPr>
            <p:cNvPr id="54" name="Text Box 17"/>
            <p:cNvSpPr txBox="1">
              <a:spLocks noChangeArrowheads="1"/>
            </p:cNvSpPr>
            <p:nvPr/>
          </p:nvSpPr>
          <p:spPr bwMode="auto">
            <a:xfrm>
              <a:off x="2247713" y="4984181"/>
              <a:ext cx="726318" cy="3694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dirty="0">
                  <a:cs typeface="+mn-ea"/>
                  <a:sym typeface="+mn-lt"/>
                </a:rPr>
                <a:t>O</a:t>
              </a:r>
              <a:endParaRPr lang="en-US" altLang="zh-CN" dirty="0">
                <a:cs typeface="+mn-ea"/>
                <a:sym typeface="+mn-lt"/>
              </a:endParaRPr>
            </a:p>
          </p:txBody>
        </p:sp>
        <p:sp>
          <p:nvSpPr>
            <p:cNvPr id="55" name="Line 18"/>
            <p:cNvSpPr>
              <a:spLocks noChangeShapeType="1"/>
            </p:cNvSpPr>
            <p:nvPr/>
          </p:nvSpPr>
          <p:spPr bwMode="auto">
            <a:xfrm flipV="1">
              <a:off x="2669282" y="4943549"/>
              <a:ext cx="3639210"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56" name="Text Box 19"/>
            <p:cNvSpPr txBox="1">
              <a:spLocks noChangeArrowheads="1"/>
            </p:cNvSpPr>
            <p:nvPr/>
          </p:nvSpPr>
          <p:spPr bwMode="auto">
            <a:xfrm>
              <a:off x="3028632" y="5272410"/>
              <a:ext cx="3067805" cy="392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120000"/>
                </a:lnSpc>
              </a:pPr>
              <a:r>
                <a:rPr lang="zh-CN" altLang="zh-CN" b="1" dirty="0">
                  <a:cs typeface="+mn-ea"/>
                  <a:sym typeface="+mn-lt"/>
                </a:rPr>
                <a:t>利润最大化</a:t>
              </a:r>
              <a:endParaRPr lang="zh-CN" altLang="zh-CN" b="1" dirty="0">
                <a:cs typeface="+mn-ea"/>
                <a:sym typeface="+mn-lt"/>
              </a:endParaRPr>
            </a:p>
          </p:txBody>
        </p:sp>
        <p:sp>
          <p:nvSpPr>
            <p:cNvPr id="57" name="Line 21"/>
            <p:cNvSpPr>
              <a:spLocks noChangeShapeType="1"/>
            </p:cNvSpPr>
            <p:nvPr/>
          </p:nvSpPr>
          <p:spPr bwMode="auto">
            <a:xfrm>
              <a:off x="2669282" y="2955782"/>
              <a:ext cx="0" cy="1987768"/>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58" name="任意多边形: 形状 57"/>
            <p:cNvSpPr/>
            <p:nvPr/>
          </p:nvSpPr>
          <p:spPr>
            <a:xfrm>
              <a:off x="3175856" y="2971019"/>
              <a:ext cx="3252650" cy="1509058"/>
            </a:xfrm>
            <a:custGeom>
              <a:avLst/>
              <a:gdLst>
                <a:gd name="connsiteX0" fmla="*/ 0 w 3311237"/>
                <a:gd name="connsiteY0" fmla="*/ 1149927 h 1677416"/>
                <a:gd name="connsiteX1" fmla="*/ 928255 w 3311237"/>
                <a:gd name="connsiteY1" fmla="*/ 1620981 h 1677416"/>
                <a:gd name="connsiteX2" fmla="*/ 3311237 w 3311237"/>
                <a:gd name="connsiteY2" fmla="*/ 0 h 1677416"/>
                <a:gd name="connsiteX0-1" fmla="*/ 0 w 3311237"/>
                <a:gd name="connsiteY0-2" fmla="*/ 1149927 h 1633559"/>
                <a:gd name="connsiteX1-3" fmla="*/ 928255 w 3311237"/>
                <a:gd name="connsiteY1-4" fmla="*/ 1620981 h 1633559"/>
                <a:gd name="connsiteX2-5" fmla="*/ 3311237 w 3311237"/>
                <a:gd name="connsiteY2-6" fmla="*/ 0 h 1633559"/>
                <a:gd name="connsiteX0-7" fmla="*/ 0 w 3311237"/>
                <a:gd name="connsiteY0-8" fmla="*/ 1149927 h 1632028"/>
                <a:gd name="connsiteX1-9" fmla="*/ 928255 w 3311237"/>
                <a:gd name="connsiteY1-10" fmla="*/ 1620981 h 1632028"/>
                <a:gd name="connsiteX2-11" fmla="*/ 3311237 w 3311237"/>
                <a:gd name="connsiteY2-12" fmla="*/ 0 h 1632028"/>
                <a:gd name="connsiteX0-13" fmla="*/ 0 w 3311237"/>
                <a:gd name="connsiteY0-14" fmla="*/ 1149927 h 1641505"/>
                <a:gd name="connsiteX1-15" fmla="*/ 928255 w 3311237"/>
                <a:gd name="connsiteY1-16" fmla="*/ 1620981 h 1641505"/>
                <a:gd name="connsiteX2-17" fmla="*/ 3311237 w 3311237"/>
                <a:gd name="connsiteY2-18" fmla="*/ 0 h 1641505"/>
              </a:gdLst>
              <a:ahLst/>
              <a:cxnLst>
                <a:cxn ang="0">
                  <a:pos x="connsiteX0-1" y="connsiteY0-2"/>
                </a:cxn>
                <a:cxn ang="0">
                  <a:pos x="connsiteX1-3" y="connsiteY1-4"/>
                </a:cxn>
                <a:cxn ang="0">
                  <a:pos x="connsiteX2-5" y="connsiteY2-6"/>
                </a:cxn>
              </a:cxnLst>
              <a:rect l="l" t="t" r="r" b="b"/>
              <a:pathLst>
                <a:path w="3311237" h="1641505">
                  <a:moveTo>
                    <a:pt x="0" y="1149927"/>
                  </a:moveTo>
                  <a:cubicBezTo>
                    <a:pt x="286162" y="1440460"/>
                    <a:pt x="551543" y="1720601"/>
                    <a:pt x="928255" y="1620981"/>
                  </a:cubicBezTo>
                  <a:cubicBezTo>
                    <a:pt x="1304967" y="1521361"/>
                    <a:pt x="2395682" y="714663"/>
                    <a:pt x="3311237" y="0"/>
                  </a:cubicBezTo>
                </a:path>
              </a:pathLst>
            </a:custGeom>
            <a:noFill/>
            <a:ln w="28575">
              <a:solidFill>
                <a:srgbClr val="FF41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a:blip r:embed="rId1"/>
          <a:stretch>
            <a:fillRect/>
          </a:stretch>
        </p:blipFill>
        <p:spPr>
          <a:xfrm>
            <a:off x="1148653" y="2334384"/>
            <a:ext cx="6718387" cy="3916478"/>
          </a:xfrm>
          <a:prstGeom prst="rect">
            <a:avLst/>
          </a:prstGeom>
        </p:spPr>
      </p:pic>
      <p:grpSp>
        <p:nvGrpSpPr>
          <p:cNvPr id="59" name="组合 58"/>
          <p:cNvGrpSpPr/>
          <p:nvPr/>
        </p:nvGrpSpPr>
        <p:grpSpPr>
          <a:xfrm>
            <a:off x="7746658" y="2701497"/>
            <a:ext cx="3343785" cy="6731057"/>
            <a:chOff x="8006383" y="1074656"/>
            <a:chExt cx="2637685" cy="5309674"/>
          </a:xfrm>
        </p:grpSpPr>
        <p:grpSp>
          <p:nvGrpSpPr>
            <p:cNvPr id="60" name="图形 3"/>
            <p:cNvGrpSpPr/>
            <p:nvPr/>
          </p:nvGrpSpPr>
          <p:grpSpPr>
            <a:xfrm>
              <a:off x="8006383" y="1074656"/>
              <a:ext cx="2637685" cy="5309674"/>
              <a:chOff x="8006383" y="1074656"/>
              <a:chExt cx="2637685" cy="5309674"/>
            </a:xfrm>
          </p:grpSpPr>
          <p:sp>
            <p:nvSpPr>
              <p:cNvPr id="69" name="任意多边形: 形状 68"/>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70" name="任意多边形: 形状 69"/>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71" name="任意多边形: 形状 70"/>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72" name="任意多边形: 形状 71"/>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73" name="任意多边形: 形状 72"/>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74" name="任意多边形: 形状 73"/>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75" name="任意多边形: 形状 74"/>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76" name="任意多边形: 形状 75"/>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77" name="任意多边形: 形状 76"/>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78" name="任意多边形: 形状 77"/>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79" name="任意多边形: 形状 78"/>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80" name="任意多边形: 形状 79"/>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81" name="任意多边形: 形状 80"/>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82" name="任意多边形: 形状 81"/>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83" name="任意多边形: 形状 82"/>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84" name="任意多边形: 形状 83"/>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85" name="任意多边形: 形状 84"/>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86" name="任意多边形: 形状 85"/>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87" name="任意多边形: 形状 86"/>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88" name="任意多边形: 形状 87"/>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89" name="任意多边形: 形状 88"/>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90" name="任意多边形: 形状 89"/>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91" name="任意多边形: 形状 90"/>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92" name="任意多边形: 形状 91"/>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93" name="任意多边形: 形状 92"/>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94" name="任意多边形: 形状 93"/>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95" name="任意多边形: 形状 94"/>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96" name="任意多边形: 形状 95"/>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97" name="任意多边形: 形状 96"/>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98" name="任意多边形: 形状 97"/>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99" name="任意多边形: 形状 98"/>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100" name="任意多边形: 形状 99"/>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101" name="任意多边形: 形状 100"/>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102" name="任意多边形: 形状 101"/>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103" name="任意多边形: 形状 102"/>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104" name="任意多边形: 形状 103"/>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105" name="任意多边形: 形状 104"/>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106" name="任意多边形: 形状 105"/>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107" name="任意多边形: 形状 106"/>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108" name="任意多边形: 形状 107"/>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109" name="任意多边形: 形状 108"/>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110" name="任意多边形: 形状 109"/>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111" name="任意多边形: 形状 110"/>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112" name="任意多边形: 形状 111"/>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113" name="任意多边形: 形状 112"/>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114" name="任意多边形: 形状 113"/>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115" name="任意多边形: 形状 114"/>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116" name="任意多边形: 形状 115"/>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117" name="任意多边形: 形状 116"/>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118" name="任意多边形: 形状 117"/>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119" name="任意多边形: 形状 118"/>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120" name="任意多边形: 形状 119"/>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121" name="任意多边形: 形状 120"/>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122" name="任意多边形: 形状 121"/>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123" name="任意多边形: 形状 122"/>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124" name="任意多边形: 形状 123"/>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25" name="任意多边形: 形状 124"/>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126" name="任意多边形: 形状 125"/>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27" name="任意多边形: 形状 126"/>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128" name="任意多边形: 形状 127"/>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129" name="任意多边形: 形状 128"/>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130" name="任意多边形: 形状 129"/>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131" name="任意多边形: 形状 130"/>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132" name="任意多边形: 形状 131"/>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133" name="任意多边形: 形状 132"/>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134" name="任意多边形: 形状 133"/>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135" name="任意多边形: 形状 134"/>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136" name="任意多边形: 形状 135"/>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137" name="任意多边形: 形状 136"/>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138" name="任意多边形: 形状 137"/>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139" name="任意多边形: 形状 138"/>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40" name="任意多边形: 形状 139"/>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41" name="任意多边形: 形状 140"/>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42" name="任意多边形: 形状 141"/>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43" name="任意多边形: 形状 142"/>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44" name="任意多边形: 形状 143"/>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45" name="任意多边形: 形状 144"/>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46" name="任意多边形: 形状 145"/>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47" name="任意多边形: 形状 146"/>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48" name="任意多边形: 形状 147"/>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49" name="任意多边形: 形状 148"/>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50" name="任意多边形: 形状 149"/>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51" name="任意多边形: 形状 150"/>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52" name="任意多边形: 形状 151"/>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53" name="任意多边形: 形状 152"/>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54" name="任意多边形: 形状 153"/>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55" name="任意多边形: 形状 154"/>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56" name="任意多边形: 形状 155"/>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57" name="任意多边形: 形状 156"/>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58" name="任意多边形: 形状 157"/>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59" name="任意多边形: 形状 158"/>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60" name="任意多边形: 形状 159"/>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61" name="任意多边形: 形状 160"/>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62" name="任意多边形: 形状 161"/>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61" name="任意多边形: 形状 60"/>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62" name="任意多边形: 形状 61"/>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63" name="组合 62"/>
            <p:cNvGrpSpPr/>
            <p:nvPr/>
          </p:nvGrpSpPr>
          <p:grpSpPr>
            <a:xfrm>
              <a:off x="9478879" y="1612744"/>
              <a:ext cx="105728" cy="125985"/>
              <a:chOff x="11374844" y="1629587"/>
              <a:chExt cx="226342" cy="269707"/>
            </a:xfrm>
          </p:grpSpPr>
          <p:sp>
            <p:nvSpPr>
              <p:cNvPr id="67" name="椭圆 66"/>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rot="841011">
              <a:off x="9882217" y="1620260"/>
              <a:ext cx="105728" cy="125985"/>
              <a:chOff x="11374844" y="1629587"/>
              <a:chExt cx="226342" cy="269707"/>
            </a:xfrm>
          </p:grpSpPr>
          <p:sp>
            <p:nvSpPr>
              <p:cNvPr id="65" name="椭圆 64"/>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 name="内容占位符 2"/>
          <p:cNvSpPr>
            <a:spLocks noGrp="1"/>
          </p:cNvSpPr>
          <p:nvPr>
            <p:ph idx="4294967295"/>
          </p:nvPr>
        </p:nvSpPr>
        <p:spPr>
          <a:xfrm>
            <a:off x="2627701" y="2699054"/>
            <a:ext cx="2380213" cy="542032"/>
          </a:xfrm>
          <a:prstGeom prst="roundRect">
            <a:avLst>
              <a:gd name="adj" fmla="val 26539"/>
            </a:avLst>
          </a:prstGeom>
          <a:solidFill>
            <a:srgbClr val="FF41D0"/>
          </a:solidFill>
        </p:spPr>
        <p:txBody>
          <a:bodyPr wrap="square" anchor="ctr">
            <a:spAutoFit/>
          </a:bodyPr>
          <a:lstStyle/>
          <a:p>
            <a:pPr marL="0" indent="0" algn="ctr">
              <a:lnSpc>
                <a:spcPct val="100000"/>
              </a:lnSpc>
              <a:spcBef>
                <a:spcPts val="0"/>
              </a:spcBef>
              <a:buNone/>
            </a:pPr>
            <a:r>
              <a:rPr lang="en-US" altLang="zh-CN" sz="2400" b="1" dirty="0">
                <a:solidFill>
                  <a:schemeClr val="bg1"/>
                </a:solidFill>
                <a:cs typeface="+mn-ea"/>
                <a:sym typeface="+mn-lt"/>
              </a:rPr>
              <a:t>MC=MR</a:t>
            </a:r>
            <a:r>
              <a:rPr lang="zh-CN" altLang="en-US" sz="2400" b="1" dirty="0">
                <a:solidFill>
                  <a:schemeClr val="bg1"/>
                </a:solidFill>
                <a:cs typeface="+mn-ea"/>
                <a:sym typeface="+mn-lt"/>
              </a:rPr>
              <a:t>＝</a:t>
            </a:r>
            <a:r>
              <a:rPr lang="en-US" altLang="zh-CN" sz="2400" b="1" dirty="0">
                <a:solidFill>
                  <a:schemeClr val="bg1"/>
                </a:solidFill>
                <a:cs typeface="+mn-ea"/>
                <a:sym typeface="+mn-lt"/>
              </a:rPr>
              <a:t>P</a:t>
            </a:r>
            <a:endParaRPr lang="en-US" altLang="zh-CN" sz="2400" b="1" dirty="0">
              <a:solidFill>
                <a:schemeClr val="bg1"/>
              </a:solidFill>
              <a:cs typeface="+mn-ea"/>
              <a:sym typeface="+mn-lt"/>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ISLIDE.VECTOR" val="c5e6d0d8-d75b-47b6-b94b-d2e3cad42744"/>
</p:tagLst>
</file>

<file path=ppt/tags/tag2.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fontScheme name="s13wzd3d">
      <a:majorFont>
        <a:latin typeface="Microsoft YaHei"/>
        <a:ea typeface="Microsoft YaHei"/>
        <a:cs typeface=""/>
      </a:majorFont>
      <a:minorFont>
        <a:latin typeface="Microsoft YaHei"/>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1325</Words>
  <Application>WPS 演示</Application>
  <PresentationFormat>宽屏</PresentationFormat>
  <Paragraphs>265</Paragraphs>
  <Slides>21</Slides>
  <Notes>17</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21</vt:i4>
      </vt:variant>
    </vt:vector>
  </HeadingPairs>
  <TitlesOfParts>
    <vt:vector size="44" baseType="lpstr">
      <vt:lpstr>Arial</vt:lpstr>
      <vt:lpstr>方正书宋_GBK</vt:lpstr>
      <vt:lpstr>Wingdings</vt:lpstr>
      <vt:lpstr>Articulate</vt:lpstr>
      <vt:lpstr>苹方-简</vt:lpstr>
      <vt:lpstr>庞门正道标题体</vt:lpstr>
      <vt:lpstr>华文宋体</vt:lpstr>
      <vt:lpstr>Times New Roman</vt:lpstr>
      <vt:lpstr>Calibri</vt:lpstr>
      <vt:lpstr>宋体</vt:lpstr>
      <vt:lpstr>Impact</vt:lpstr>
      <vt:lpstr>汉仪书宋二KW</vt:lpstr>
      <vt:lpstr>Microsoft YaHei</vt:lpstr>
      <vt:lpstr>汉仪旗黑</vt:lpstr>
      <vt:lpstr>微软雅黑</vt:lpstr>
      <vt:lpstr>宋体</vt:lpstr>
      <vt:lpstr>Arial Unicode MS</vt:lpstr>
      <vt:lpstr>等线</vt:lpstr>
      <vt:lpstr>汉仪中等线KW</vt:lpstr>
      <vt:lpstr>Helvetica Neue</vt:lpstr>
      <vt:lpstr>Wingdings</vt:lpstr>
      <vt:lpstr>宋体-简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 ping</dc:creator>
  <cp:lastModifiedBy>liyuhan</cp:lastModifiedBy>
  <cp:revision>712</cp:revision>
  <dcterms:created xsi:type="dcterms:W3CDTF">2021-11-07T00:21:41Z</dcterms:created>
  <dcterms:modified xsi:type="dcterms:W3CDTF">2021-11-07T00:21:41Z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2052-3.9.1.6204</vt:lpwstr>
  </property>
</Properties>
</file>